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6" r:id="rId3"/>
    <p:sldId id="258" r:id="rId4"/>
    <p:sldId id="276" r:id="rId5"/>
    <p:sldId id="277" r:id="rId6"/>
    <p:sldId id="279" r:id="rId7"/>
    <p:sldId id="280" r:id="rId8"/>
    <p:sldId id="281" r:id="rId9"/>
    <p:sldId id="282" r:id="rId10"/>
    <p:sldId id="283" r:id="rId11"/>
    <p:sldId id="284" r:id="rId12"/>
    <p:sldId id="285" r:id="rId13"/>
    <p:sldId id="286" r:id="rId14"/>
    <p:sldId id="287" r:id="rId15"/>
    <p:sldId id="278" r:id="rId16"/>
    <p:sldId id="289" r:id="rId17"/>
    <p:sldId id="290" r:id="rId18"/>
    <p:sldId id="291" r:id="rId19"/>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636">
          <p15:clr>
            <a:srgbClr val="A4A3A4"/>
          </p15:clr>
        </p15:guide>
        <p15:guide id="2" pos="29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p:cViewPr varScale="1">
        <p:scale>
          <a:sx n="107" d="100"/>
          <a:sy n="107" d="100"/>
        </p:scale>
        <p:origin x="782" y="82"/>
      </p:cViewPr>
      <p:guideLst>
        <p:guide orient="horz" pos="1636"/>
        <p:guide pos="2902"/>
      </p:guideLst>
    </p:cSldViewPr>
  </p:slideViewPr>
  <p:notesTextViewPr>
    <p:cViewPr>
      <p:scale>
        <a:sx n="1" d="1"/>
        <a:sy n="1" d="1"/>
      </p:scale>
      <p:origin x="0" y="0"/>
    </p:cViewPr>
  </p:notesTextViewPr>
  <p:sorterViewPr>
    <p:cViewPr varScale="1">
      <p:scale>
        <a:sx n="1" d="1"/>
        <a:sy n="1" d="1"/>
      </p:scale>
      <p:origin x="0" y="0"/>
    </p:cViewPr>
  </p:sorterViewPr>
  <p:gridSpacing cx="72006" cy="72006"/>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006AB-308C-40D5-AC9D-F45E87D9B65A}"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DA4BA-ECA9-4376-935A-1AA06EA11345}" type="slidenum">
              <a:rPr lang="zh-CN" altLang="en-US" smtClean="0"/>
              <a:t>‹#›</a:t>
            </a:fld>
            <a:endParaRPr lang="zh-CN" altLang="en-US"/>
          </a:p>
        </p:txBody>
      </p:sp>
    </p:spTree>
    <p:extLst>
      <p:ext uri="{BB962C8B-B14F-4D97-AF65-F5344CB8AC3E}">
        <p14:creationId xmlns:p14="http://schemas.microsoft.com/office/powerpoint/2010/main" val="217096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28DA4BA-ECA9-4376-935A-1AA06EA11345}" type="slidenum">
              <a:rPr lang="zh-CN" altLang="en-US" smtClean="0"/>
              <a:t>2</a:t>
            </a:fld>
            <a:endParaRPr lang="zh-CN" altLang="en-US"/>
          </a:p>
        </p:txBody>
      </p:sp>
    </p:spTree>
    <p:extLst>
      <p:ext uri="{BB962C8B-B14F-4D97-AF65-F5344CB8AC3E}">
        <p14:creationId xmlns:p14="http://schemas.microsoft.com/office/powerpoint/2010/main" val="290198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28DA4BA-ECA9-4376-935A-1AA06EA11345}" type="slidenum">
              <a:rPr lang="zh-CN" altLang="en-US" smtClean="0"/>
              <a:t>3</a:t>
            </a:fld>
            <a:endParaRPr lang="zh-CN" altLang="en-US"/>
          </a:p>
        </p:txBody>
      </p:sp>
    </p:spTree>
    <p:extLst>
      <p:ext uri="{BB962C8B-B14F-4D97-AF65-F5344CB8AC3E}">
        <p14:creationId xmlns:p14="http://schemas.microsoft.com/office/powerpoint/2010/main" val="271157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28DA4BA-ECA9-4376-935A-1AA06EA11345}" type="slidenum">
              <a:rPr lang="zh-CN" altLang="en-US" smtClean="0"/>
              <a:t>12</a:t>
            </a:fld>
            <a:endParaRPr lang="zh-CN" altLang="en-US"/>
          </a:p>
        </p:txBody>
      </p:sp>
    </p:spTree>
    <p:extLst>
      <p:ext uri="{BB962C8B-B14F-4D97-AF65-F5344CB8AC3E}">
        <p14:creationId xmlns:p14="http://schemas.microsoft.com/office/powerpoint/2010/main" val="282275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C28DA4BA-ECA9-4376-935A-1AA06EA11345}" type="slidenum">
              <a:rPr lang="zh-CN" altLang="en-US" smtClean="0"/>
              <a:t>15</a:t>
            </a:fld>
            <a:endParaRPr lang="zh-CN" altLang="en-US"/>
          </a:p>
        </p:txBody>
      </p:sp>
    </p:spTree>
    <p:extLst>
      <p:ext uri="{BB962C8B-B14F-4D97-AF65-F5344CB8AC3E}">
        <p14:creationId xmlns:p14="http://schemas.microsoft.com/office/powerpoint/2010/main" val="205413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552716AE-10BA-4A92-B6E3-F4F0CFAC875F}" type="datetime1">
              <a:rPr lang="zh-CN" altLang="en-US"/>
              <a:pPr>
                <a:defRPr/>
              </a:pPr>
              <a:t>2016/11/6</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1852C866-2922-4119-9DBD-05D3C2C1223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22889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B75CC00C-3CEB-40DB-AEFC-B8B815CE2C4D}" type="datetime1">
              <a:rPr lang="zh-CN" altLang="en-US"/>
              <a:pPr>
                <a:defRPr/>
              </a:pPr>
              <a:t>2016/11/6</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ECDC70EB-8CF6-430A-84F1-4110193B5D65}"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41583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8FBE71B8-0C4E-4D1A-99A8-09A162500113}" type="datetime1">
              <a:rPr lang="zh-CN" altLang="en-US"/>
              <a:pPr>
                <a:defRPr/>
              </a:pPr>
              <a:t>2016/11/6</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10866D25-00D1-4B22-B611-EACD54E6A692}"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90445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841AEEEA-4A92-408F-847F-C60ACE20D9C0}" type="datetime1">
              <a:rPr lang="zh-CN" altLang="en-US"/>
              <a:pPr>
                <a:defRPr/>
              </a:pPr>
              <a:t>2016/11/6</a:t>
            </a:fld>
            <a:endParaRPr lang="zh-CN" altLang="en-US" sz="1800">
              <a:solidFill>
                <a:schemeClr val="tx1"/>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1C14E158-DE22-4CEB-B25E-050A20DE8942}"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62056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4667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2974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859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9906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334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9470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499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9579DA54-5118-4009-8B2C-D81D672999DC}" type="datetime1">
              <a:rPr lang="zh-CN" altLang="en-US"/>
              <a:pPr>
                <a:defRPr/>
              </a:pPr>
              <a:t>2016/11/6</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636BD29E-7077-4553-A6AD-2C59484DA325}"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9581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90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655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83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77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D7E58FC9-D8AD-4B2B-979B-760BAF811C37}" type="datetime1">
              <a:rPr lang="zh-CN" altLang="en-US"/>
              <a:pPr>
                <a:defRPr/>
              </a:pPr>
              <a:t>2016/11/6</a:t>
            </a:fld>
            <a:endParaRPr lang="zh-CN" altLang="en-US" sz="1800">
              <a:solidFill>
                <a:schemeClr val="tx1"/>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FEBB52B7-EB25-4589-A27E-60A832386EF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708331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490D3331-21B5-4185-913B-2CD9059A0055}" type="datetime1">
              <a:rPr lang="zh-CN" altLang="en-US"/>
              <a:pPr>
                <a:defRPr/>
              </a:pPr>
              <a:t>2016/11/6</a:t>
            </a:fld>
            <a:endParaRPr lang="zh-CN" altLang="en-US" sz="1800">
              <a:solidFill>
                <a:schemeClr val="tx1"/>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82B062EC-E017-4BF1-819A-4BCB8E5281B1}"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78942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AD9D947B-C029-41BB-8AD7-C618E5AF171C}" type="datetime1">
              <a:rPr lang="zh-CN" altLang="en-US"/>
              <a:pPr>
                <a:defRPr/>
              </a:pPr>
              <a:t>2016/11/6</a:t>
            </a:fld>
            <a:endParaRPr lang="zh-CN" altLang="en-US" sz="1800">
              <a:solidFill>
                <a:schemeClr val="tx1"/>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a:ln/>
        </p:spPr>
        <p:txBody>
          <a:bodyPr/>
          <a:lstStyle>
            <a:lvl1pPr>
              <a:defRPr/>
            </a:lvl1pPr>
          </a:lstStyle>
          <a:p>
            <a:pPr>
              <a:defRPr/>
            </a:pPr>
            <a:fld id="{B49C8AB0-1AD6-4A0B-AB36-5AE6359F62CE}"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341087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2B40C4CF-2873-40CC-A166-E555C54D1105}" type="datetime1">
              <a:rPr lang="zh-CN" altLang="en-US"/>
              <a:pPr>
                <a:defRPr/>
              </a:pPr>
              <a:t>2016/11/6</a:t>
            </a:fld>
            <a:endParaRPr lang="zh-CN" altLang="en-US" sz="1800">
              <a:solidFill>
                <a:schemeClr val="tx1"/>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7AB11C97-B8AF-4BC3-B32F-61647A6304B8}"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14911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7381D805-1B6A-419A-BFEF-590B6BB861B6}" type="datetime1">
              <a:rPr lang="zh-CN" altLang="en-US"/>
              <a:pPr>
                <a:defRPr/>
              </a:pPr>
              <a:t>2016/11/6</a:t>
            </a:fld>
            <a:endParaRPr lang="zh-CN" altLang="en-US" sz="1800">
              <a:solidFill>
                <a:schemeClr val="tx1"/>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a:ln/>
        </p:spPr>
        <p:txBody>
          <a:bodyPr/>
          <a:lstStyle>
            <a:lvl1pPr>
              <a:defRPr/>
            </a:lvl1pPr>
          </a:lstStyle>
          <a:p>
            <a:pPr>
              <a:defRPr/>
            </a:pPr>
            <a:fld id="{F3B0923F-95E0-45E3-8891-DF10EE676B9E}"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17325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3BB063F4-7814-4139-8735-99344D9B00FF}" type="datetime1">
              <a:rPr lang="zh-CN" altLang="en-US"/>
              <a:pPr>
                <a:defRPr/>
              </a:pPr>
              <a:t>2016/11/6</a:t>
            </a:fld>
            <a:endParaRPr lang="zh-CN" altLang="en-US" sz="1800">
              <a:solidFill>
                <a:schemeClr val="tx1"/>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8FBC1A76-60FF-46B0-A378-39081642086E}"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97427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itchFamily="34" charset="0"/>
            </a:endParaRPr>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6204D63E-1F50-47DE-A449-2A7A56FAB1ED}" type="datetime1">
              <a:rPr lang="zh-CN" altLang="en-US"/>
              <a:pPr>
                <a:defRPr/>
              </a:pPr>
              <a:t>2016/11/6</a:t>
            </a:fld>
            <a:endParaRPr lang="zh-CN" altLang="en-US" sz="1800">
              <a:solidFill>
                <a:schemeClr val="tx1"/>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1567FB41-AD29-445A-9F43-03A59F3EAB42}"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10098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1">
          <a:gsLst>
            <a:gs pos="0">
              <a:srgbClr val="F2F2F2"/>
            </a:gs>
            <a:gs pos="100000">
              <a:srgbClr val="FFFFFF"/>
            </a:gs>
          </a:gsLst>
          <a:lin ang="0" scaled="1"/>
        </a:gra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sym typeface="Calibri" pitchFamily="34" charset="0"/>
              </a:rPr>
              <a:t>单击此处编辑母版标题样式</a:t>
            </a:r>
          </a:p>
        </p:txBody>
      </p:sp>
      <p:sp>
        <p:nvSpPr>
          <p:cNvPr id="1027" name="文本占位符 2"/>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sym typeface="Calibri" pitchFamily="34" charset="0"/>
              </a:rPr>
              <a:t>单击此处编辑母版文本样式</a:t>
            </a:r>
          </a:p>
          <a:p>
            <a:pPr lvl="1"/>
            <a:r>
              <a:rPr lang="zh-CN">
                <a:sym typeface="Calibri" pitchFamily="34" charset="0"/>
              </a:rPr>
              <a:t>第二级</a:t>
            </a:r>
          </a:p>
          <a:p>
            <a:pPr lvl="2"/>
            <a:r>
              <a:rPr lang="zh-CN">
                <a:sym typeface="Calibri" pitchFamily="34" charset="0"/>
              </a:rPr>
              <a:t>第三级</a:t>
            </a:r>
          </a:p>
          <a:p>
            <a:pPr lvl="3"/>
            <a:r>
              <a:rPr lang="zh-CN">
                <a:sym typeface="Calibri" pitchFamily="34" charset="0"/>
              </a:rPr>
              <a:t>第四级</a:t>
            </a:r>
          </a:p>
          <a:p>
            <a:pPr lvl="4"/>
            <a:r>
              <a:rPr lang="zh-CN">
                <a:sym typeface="Calibri" pitchFamily="34" charset="0"/>
              </a:rPr>
              <a:t>第五级</a:t>
            </a:r>
          </a:p>
        </p:txBody>
      </p:sp>
      <p:sp>
        <p:nvSpPr>
          <p:cNvPr id="1028"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buFont typeface="Arial" pitchFamily="34" charset="0"/>
              <a:buNone/>
              <a:defRPr sz="1200">
                <a:solidFill>
                  <a:srgbClr val="898989"/>
                </a:solidFill>
              </a:defRPr>
            </a:lvl1pPr>
          </a:lstStyle>
          <a:p>
            <a:pPr>
              <a:defRPr/>
            </a:pPr>
            <a:fld id="{F10403A6-B384-4FFF-AEBA-2D888D2003B4}" type="datetime1">
              <a:rPr lang="zh-CN" altLang="en-US"/>
              <a:pPr>
                <a:defRPr/>
              </a:pPr>
              <a:t>2016/11/6</a:t>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buFont typeface="Arial" pitchFamily="34" charset="0"/>
              <a:buNone/>
              <a:defRPr sz="120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itchFamily="34" charset="0"/>
              <a:buNone/>
              <a:defRPr sz="1200">
                <a:solidFill>
                  <a:srgbClr val="898989"/>
                </a:solidFill>
              </a:defRPr>
            </a:lvl1pPr>
          </a:lstStyle>
          <a:p>
            <a:pPr>
              <a:defRPr/>
            </a:pPr>
            <a:fld id="{E7ADE94D-A7CC-4E0E-9991-AD30FA7D254D}" type="slidenum">
              <a:rPr lang="zh-CN" altLang="en-US"/>
              <a:pPr>
                <a:defRPr/>
              </a:pPr>
              <a:t>‹#›</a:t>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fontAlgn="auto">
                <a:spcBef>
                  <a:spcPts val="0"/>
                </a:spcBef>
                <a:spcAft>
                  <a:spcPts val="0"/>
                </a:spcAft>
              </a:pPr>
              <a:t>2016/11/6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rPr>
              <a:pPr fontAlgn="auto">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961321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等腰三角形 6"/>
          <p:cNvSpPr>
            <a:spLocks noChangeArrowheads="1"/>
          </p:cNvSpPr>
          <p:nvPr/>
        </p:nvSpPr>
        <p:spPr bwMode="auto">
          <a:xfrm rot="-5400000">
            <a:off x="5589588" y="1401763"/>
            <a:ext cx="4752975" cy="233997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2051" name="等腰三角形 7"/>
          <p:cNvSpPr>
            <a:spLocks noChangeArrowheads="1"/>
          </p:cNvSpPr>
          <p:nvPr/>
        </p:nvSpPr>
        <p:spPr bwMode="auto">
          <a:xfrm>
            <a:off x="4332288" y="2643188"/>
            <a:ext cx="4814887" cy="2370137"/>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pic>
        <p:nvPicPr>
          <p:cNvPr id="2052" name="Picture 6" descr="C:\Documents and Settings\Administrator\桌面\图片65.png"/>
          <p:cNvPicPr>
            <a:picLocks noChangeAspect="1" noChangeArrowheads="1"/>
          </p:cNvPicPr>
          <p:nvPr/>
        </p:nvPicPr>
        <p:blipFill>
          <a:blip r:embed="rId3">
            <a:extLst>
              <a:ext uri="{28A0092B-C50C-407E-A947-70E740481C1C}">
                <a14:useLocalDpi xmlns:a14="http://schemas.microsoft.com/office/drawing/2010/main" val="0"/>
              </a:ext>
            </a:extLst>
          </a:blip>
          <a:srcRect l="-46" t="31552" r="46" b="-565"/>
          <a:stretch>
            <a:fillRect/>
          </a:stretch>
        </p:blipFill>
        <p:spPr bwMode="auto">
          <a:xfrm>
            <a:off x="4322763" y="130175"/>
            <a:ext cx="4827587"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直接连接符 15"/>
          <p:cNvSpPr>
            <a:spLocks noChangeAspect="1" noChangeShapeType="1"/>
          </p:cNvSpPr>
          <p:nvPr/>
        </p:nvSpPr>
        <p:spPr bwMode="auto">
          <a:xfrm flipH="1">
            <a:off x="6989763" y="341313"/>
            <a:ext cx="2197100" cy="2232025"/>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4" name="直接连接符 16"/>
          <p:cNvSpPr>
            <a:spLocks noChangeAspect="1" noChangeShapeType="1"/>
          </p:cNvSpPr>
          <p:nvPr/>
        </p:nvSpPr>
        <p:spPr bwMode="auto">
          <a:xfrm>
            <a:off x="6996113" y="2574925"/>
            <a:ext cx="2197100" cy="2232025"/>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5" name="直接连接符 17"/>
          <p:cNvSpPr>
            <a:spLocks noChangeAspect="1" noChangeShapeType="1"/>
          </p:cNvSpPr>
          <p:nvPr/>
        </p:nvSpPr>
        <p:spPr bwMode="auto">
          <a:xfrm rot="5400000" flipH="1">
            <a:off x="6750051" y="2797175"/>
            <a:ext cx="2233612" cy="2268537"/>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6" name="直接连接符 18"/>
          <p:cNvSpPr>
            <a:spLocks noChangeAspect="1" noChangeShapeType="1"/>
          </p:cNvSpPr>
          <p:nvPr/>
        </p:nvSpPr>
        <p:spPr bwMode="auto">
          <a:xfrm rot="5400000">
            <a:off x="4486276" y="2797175"/>
            <a:ext cx="2233612" cy="2268537"/>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7" name="直接连接符 19"/>
          <p:cNvSpPr>
            <a:spLocks noChangeAspect="1" noChangeShapeType="1"/>
          </p:cNvSpPr>
          <p:nvPr/>
        </p:nvSpPr>
        <p:spPr bwMode="auto">
          <a:xfrm rot="16200000" flipH="1">
            <a:off x="4462463" y="7143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8" name="直接连接符 20"/>
          <p:cNvSpPr>
            <a:spLocks noChangeAspect="1" noChangeShapeType="1"/>
          </p:cNvSpPr>
          <p:nvPr/>
        </p:nvSpPr>
        <p:spPr bwMode="auto">
          <a:xfrm rot="-5400000">
            <a:off x="6765131" y="67469"/>
            <a:ext cx="2268538" cy="2305050"/>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9" name="直接连接符 22"/>
          <p:cNvSpPr>
            <a:spLocks noChangeAspect="1" noChangeShapeType="1"/>
          </p:cNvSpPr>
          <p:nvPr/>
        </p:nvSpPr>
        <p:spPr bwMode="auto">
          <a:xfrm rot="16200000" flipH="1">
            <a:off x="4130675" y="69850"/>
            <a:ext cx="2481263" cy="2519363"/>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60" name="直接连接符 23"/>
          <p:cNvSpPr>
            <a:spLocks noChangeAspect="1" noChangeShapeType="1"/>
          </p:cNvSpPr>
          <p:nvPr/>
        </p:nvSpPr>
        <p:spPr bwMode="auto">
          <a:xfrm rot="16200000" flipH="1">
            <a:off x="3998119" y="70644"/>
            <a:ext cx="2481262"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61" name="直接连接符 24"/>
          <p:cNvSpPr>
            <a:spLocks noChangeAspect="1" noChangeShapeType="1"/>
          </p:cNvSpPr>
          <p:nvPr/>
        </p:nvSpPr>
        <p:spPr bwMode="auto">
          <a:xfrm rot="5400000">
            <a:off x="4056857" y="2550319"/>
            <a:ext cx="2552700" cy="2592387"/>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62" name="直接连接符 25"/>
          <p:cNvSpPr>
            <a:spLocks noChangeAspect="1" noChangeShapeType="1"/>
          </p:cNvSpPr>
          <p:nvPr/>
        </p:nvSpPr>
        <p:spPr bwMode="auto">
          <a:xfrm rot="5400000">
            <a:off x="4002882" y="2550319"/>
            <a:ext cx="2481262"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63" name="矩形 26"/>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2064" name="矩形 27"/>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pic>
        <p:nvPicPr>
          <p:cNvPr id="3089" name="medi3468.wav">
            <a:hlinkClick r:id="" action="ppaction://media"/>
          </p:cNvPr>
          <p:cNvPicPr>
            <a:picLocks noChangeAspect="1" noChangeArrowheads="1"/>
          </p:cNvPicPr>
          <p:nvPr>
            <a:wavAudioFile r:embed="rId1" name="media1.wav"/>
          </p:nvPr>
        </p:nvPicPr>
        <p:blipFill>
          <a:blip r:embed="rId4">
            <a:extLst>
              <a:ext uri="{28A0092B-C50C-407E-A947-70E740481C1C}">
                <a14:useLocalDpi xmlns:a14="http://schemas.microsoft.com/office/drawing/2010/main" val="0"/>
              </a:ext>
            </a:extLst>
          </a:blip>
          <a:srcRect/>
          <a:stretch>
            <a:fillRect/>
          </a:stretch>
        </p:blipFill>
        <p:spPr bwMode="auto">
          <a:xfrm>
            <a:off x="-971550" y="-8842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TextBox 24"/>
          <p:cNvSpPr>
            <a:spLocks noChangeArrowheads="1"/>
          </p:cNvSpPr>
          <p:nvPr/>
        </p:nvSpPr>
        <p:spPr bwMode="auto">
          <a:xfrm>
            <a:off x="729596" y="2608004"/>
            <a:ext cx="34820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4000" dirty="0" smtClean="0">
                <a:solidFill>
                  <a:srgbClr val="000000"/>
                </a:solidFill>
                <a:latin typeface="微软雅黑" pitchFamily="34" charset="-122"/>
                <a:ea typeface="微软雅黑" pitchFamily="34" charset="-122"/>
                <a:sym typeface="微软雅黑" pitchFamily="34" charset="-122"/>
              </a:rPr>
              <a:t>商务</a:t>
            </a:r>
            <a:r>
              <a:rPr lang="zh-CN" altLang="en-US" sz="4000" dirty="0">
                <a:solidFill>
                  <a:srgbClr val="000000"/>
                </a:solidFill>
                <a:latin typeface="微软雅黑" pitchFamily="34" charset="-122"/>
                <a:ea typeface="微软雅黑" pitchFamily="34" charset="-122"/>
                <a:sym typeface="微软雅黑" pitchFamily="34" charset="-122"/>
              </a:rPr>
              <a:t>汇报</a:t>
            </a:r>
            <a:r>
              <a:rPr lang="en-US" altLang="zh-CN" sz="4000" dirty="0">
                <a:solidFill>
                  <a:srgbClr val="000000"/>
                </a:solidFill>
                <a:latin typeface="微软雅黑" pitchFamily="34" charset="-122"/>
                <a:ea typeface="微软雅黑" pitchFamily="34" charset="-122"/>
                <a:sym typeface="微软雅黑" pitchFamily="34" charset="-122"/>
              </a:rPr>
              <a:t>/</a:t>
            </a:r>
            <a:r>
              <a:rPr lang="zh-CN" altLang="en-US" sz="4000" dirty="0">
                <a:solidFill>
                  <a:srgbClr val="000000"/>
                </a:solidFill>
                <a:latin typeface="微软雅黑" pitchFamily="34" charset="-122"/>
                <a:ea typeface="微软雅黑" pitchFamily="34" charset="-122"/>
                <a:sym typeface="微软雅黑" pitchFamily="34" charset="-122"/>
              </a:rPr>
              <a:t>年终</a:t>
            </a:r>
            <a:endParaRPr lang="en-US" altLang="zh-CN" sz="4000" dirty="0">
              <a:solidFill>
                <a:srgbClr val="000000"/>
              </a:solidFill>
              <a:latin typeface="微软雅黑" pitchFamily="34" charset="-122"/>
              <a:ea typeface="微软雅黑" pitchFamily="34" charset="-122"/>
              <a:sym typeface="微软雅黑" pitchFamily="34" charset="-122"/>
            </a:endParaRPr>
          </a:p>
          <a:p>
            <a:pPr>
              <a:buFont typeface="Arial" pitchFamily="34" charset="0"/>
              <a:buNone/>
            </a:pPr>
            <a:r>
              <a:rPr lang="zh-CN" altLang="en-US" sz="4000" dirty="0">
                <a:solidFill>
                  <a:srgbClr val="000000"/>
                </a:solidFill>
                <a:latin typeface="微软雅黑" pitchFamily="34" charset="-122"/>
                <a:ea typeface="微软雅黑" pitchFamily="34" charset="-122"/>
                <a:sym typeface="微软雅黑" pitchFamily="34" charset="-122"/>
              </a:rPr>
              <a:t>总结等演示</a:t>
            </a:r>
          </a:p>
        </p:txBody>
      </p:sp>
      <p:sp>
        <p:nvSpPr>
          <p:cNvPr id="3091" name="TextBox 29"/>
          <p:cNvSpPr>
            <a:spLocks noChangeArrowheads="1"/>
          </p:cNvSpPr>
          <p:nvPr/>
        </p:nvSpPr>
        <p:spPr bwMode="auto">
          <a:xfrm>
            <a:off x="784225" y="3940175"/>
            <a:ext cx="2447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en-US" altLang="zh-CN" sz="1600" dirty="0" smtClean="0">
                <a:solidFill>
                  <a:srgbClr val="000000"/>
                </a:solidFill>
                <a:latin typeface="微软雅黑" pitchFamily="34" charset="-122"/>
                <a:ea typeface="微软雅黑" pitchFamily="34" charset="-122"/>
                <a:sym typeface="微软雅黑" pitchFamily="34" charset="-122"/>
              </a:rPr>
              <a:t>XXXXXX</a:t>
            </a:r>
            <a:endParaRPr lang="zh-CN" altLang="en-US" sz="1600" dirty="0">
              <a:solidFill>
                <a:srgbClr val="000000"/>
              </a:solidFill>
              <a:latin typeface="微软雅黑" pitchFamily="34" charset="-122"/>
              <a:ea typeface="微软雅黑" pitchFamily="34" charset="-122"/>
              <a:sym typeface="微软雅黑" pitchFamily="34" charset="-122"/>
            </a:endParaRPr>
          </a:p>
        </p:txBody>
      </p:sp>
      <p:grpSp>
        <p:nvGrpSpPr>
          <p:cNvPr id="3092" name="组合 31"/>
          <p:cNvGrpSpPr>
            <a:grpSpLocks/>
          </p:cNvGrpSpPr>
          <p:nvPr/>
        </p:nvGrpSpPr>
        <p:grpSpPr bwMode="auto">
          <a:xfrm>
            <a:off x="5422900" y="2687637"/>
            <a:ext cx="360363" cy="287338"/>
            <a:chOff x="0" y="0"/>
            <a:chExt cx="360040" cy="288032"/>
          </a:xfrm>
        </p:grpSpPr>
        <p:sp>
          <p:nvSpPr>
            <p:cNvPr id="2071" name="圆角矩形标注 33"/>
            <p:cNvSpPr>
              <a:spLocks noChangeArrowheads="1"/>
            </p:cNvSpPr>
            <p:nvPr/>
          </p:nvSpPr>
          <p:spPr bwMode="auto">
            <a:xfrm>
              <a:off x="0" y="0"/>
              <a:ext cx="360040" cy="288032"/>
            </a:xfrm>
            <a:prstGeom prst="wedgeRoundRectCallout">
              <a:avLst>
                <a:gd name="adj1" fmla="val -42000"/>
                <a:gd name="adj2" fmla="val 81019"/>
                <a:gd name="adj3" fmla="val 16667"/>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2072" name="直接连接符 34"/>
            <p:cNvCxnSpPr>
              <a:cxnSpLocks noChangeShapeType="1"/>
              <a:stCxn id="2071" idx="0"/>
              <a:endCxn id="2071" idx="2"/>
            </p:cNvCxnSpPr>
            <p:nvPr/>
          </p:nvCxnSpPr>
          <p:spPr bwMode="auto">
            <a:xfrm>
              <a:off x="180020" y="0"/>
              <a:ext cx="1" cy="288032"/>
            </a:xfrm>
            <a:prstGeom prst="line">
              <a:avLst/>
            </a:prstGeom>
            <a:noFill/>
            <a:ln w="28575">
              <a:solidFill>
                <a:srgbClr val="F2F2F2"/>
              </a:solidFill>
              <a:bevel/>
              <a:headEnd/>
              <a:tailEnd/>
            </a:ln>
            <a:extLst>
              <a:ext uri="{909E8E84-426E-40DD-AFC4-6F175D3DCCD1}">
                <a14:hiddenFill xmlns:a14="http://schemas.microsoft.com/office/drawing/2010/main">
                  <a:noFill/>
                </a14:hiddenFill>
              </a:ext>
            </a:extLst>
          </p:spPr>
        </p:cxnSp>
        <p:cxnSp>
          <p:nvCxnSpPr>
            <p:cNvPr id="2073" name="直接连接符 35"/>
            <p:cNvCxnSpPr>
              <a:cxnSpLocks noChangeShapeType="1"/>
              <a:stCxn id="2071" idx="1"/>
              <a:endCxn id="2071" idx="3"/>
            </p:cNvCxnSpPr>
            <p:nvPr/>
          </p:nvCxnSpPr>
          <p:spPr bwMode="auto">
            <a:xfrm>
              <a:off x="0" y="144016"/>
              <a:ext cx="360040" cy="1"/>
            </a:xfrm>
            <a:prstGeom prst="line">
              <a:avLst/>
            </a:prstGeom>
            <a:noFill/>
            <a:ln w="28575">
              <a:solidFill>
                <a:srgbClr val="F2F2F2"/>
              </a:solidFill>
              <a:bevel/>
              <a:headEnd/>
              <a:tailEnd/>
            </a:ln>
            <a:extLst>
              <a:ext uri="{909E8E84-426E-40DD-AFC4-6F175D3DCCD1}">
                <a14:hiddenFill xmlns:a14="http://schemas.microsoft.com/office/drawing/2010/main">
                  <a:noFill/>
                </a14:hiddenFill>
              </a:ext>
            </a:extLst>
          </p:spPr>
        </p:cxnSp>
      </p:grpSp>
      <p:sp>
        <p:nvSpPr>
          <p:cNvPr id="3097" name="燕尾形 13"/>
          <p:cNvSpPr>
            <a:spLocks noChangeAspect="1" noChangeArrowheads="1"/>
          </p:cNvSpPr>
          <p:nvPr/>
        </p:nvSpPr>
        <p:spPr bwMode="auto">
          <a:xfrm>
            <a:off x="8740775" y="2211388"/>
            <a:ext cx="246063" cy="720725"/>
          </a:xfrm>
          <a:custGeom>
            <a:avLst/>
            <a:gdLst>
              <a:gd name="T0" fmla="*/ 120723 w 246504"/>
              <a:gd name="T1" fmla="*/ 231678 h 720080"/>
              <a:gd name="T2" fmla="*/ 162573 w 246504"/>
              <a:gd name="T3" fmla="*/ 357904 h 720080"/>
              <a:gd name="T4" fmla="*/ 120723 w 246504"/>
              <a:gd name="T5" fmla="*/ 484130 h 720080"/>
              <a:gd name="T6" fmla="*/ 162573 w 246504"/>
              <a:gd name="T7" fmla="*/ 484130 h 720080"/>
              <a:gd name="T8" fmla="*/ 204423 w 246504"/>
              <a:gd name="T9" fmla="*/ 357904 h 720080"/>
              <a:gd name="T10" fmla="*/ 162573 w 246504"/>
              <a:gd name="T11" fmla="*/ 231678 h 720080"/>
              <a:gd name="T12" fmla="*/ 120723 w 246504"/>
              <a:gd name="T13" fmla="*/ 231678 h 720080"/>
              <a:gd name="T14" fmla="*/ 245623 w 246504"/>
              <a:gd name="T15" fmla="*/ 0 h 720080"/>
              <a:gd name="T16" fmla="*/ 245623 w 246504"/>
              <a:gd name="T17" fmla="*/ 721371 h 720080"/>
              <a:gd name="T18" fmla="*/ 0 w 246504"/>
              <a:gd name="T19" fmla="*/ 360686 h 720080"/>
              <a:gd name="T20" fmla="*/ 245623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64" y="443290"/>
            <a:ext cx="1292603" cy="10764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092"/>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288" fill="hold" grpId="0" nodeType="afterEffect">
                                  <p:stCondLst>
                                    <p:cond delay="0"/>
                                  </p:stCondLst>
                                  <p:iterate type="lt">
                                    <p:tmPct val="100000"/>
                                  </p:iterate>
                                  <p:childTnLst>
                                    <p:set>
                                      <p:cBhvr>
                                        <p:cTn id="9" dur="1" fill="hold">
                                          <p:stCondLst>
                                            <p:cond delay="0"/>
                                          </p:stCondLst>
                                        </p:cTn>
                                        <p:tgtEl>
                                          <p:spTgt spid="3090"/>
                                        </p:tgtEl>
                                        <p:attrNameLst>
                                          <p:attrName>style.visibility</p:attrName>
                                        </p:attrNameLst>
                                      </p:cBhvr>
                                      <p:to>
                                        <p:strVal val="visible"/>
                                      </p:to>
                                    </p:set>
                                    <p:anim calcmode="lin" valueType="num">
                                      <p:cBhvr>
                                        <p:cTn id="10" dur="75" fill="hold"/>
                                        <p:tgtEl>
                                          <p:spTgt spid="3090"/>
                                        </p:tgtEl>
                                        <p:attrNameLst>
                                          <p:attrName>ppt_w</p:attrName>
                                        </p:attrNameLst>
                                      </p:cBhvr>
                                      <p:tavLst>
                                        <p:tav tm="0">
                                          <p:val>
                                            <p:strVal val="4/3*#ppt_w"/>
                                          </p:val>
                                        </p:tav>
                                        <p:tav tm="100000">
                                          <p:val>
                                            <p:strVal val="#ppt_w"/>
                                          </p:val>
                                        </p:tav>
                                      </p:tavLst>
                                    </p:anim>
                                    <p:anim calcmode="lin" valueType="num">
                                      <p:cBhvr>
                                        <p:cTn id="11" dur="75" fill="hold"/>
                                        <p:tgtEl>
                                          <p:spTgt spid="3090"/>
                                        </p:tgtEl>
                                        <p:attrNameLst>
                                          <p:attrName>ppt_h</p:attrName>
                                        </p:attrNameLst>
                                      </p:cBhvr>
                                      <p:tavLst>
                                        <p:tav tm="0">
                                          <p:val>
                                            <p:strVal val="4/3*#ppt_h"/>
                                          </p:val>
                                        </p:tav>
                                        <p:tav tm="100000">
                                          <p:val>
                                            <p:strVal val="#ppt_h"/>
                                          </p:val>
                                        </p:tav>
                                      </p:tavLst>
                                    </p:anim>
                                  </p:childTnLst>
                                </p:cTn>
                              </p:par>
                            </p:childTnLst>
                          </p:cTn>
                        </p:par>
                        <p:par>
                          <p:cTn id="12" fill="hold" nodeType="afterGroup">
                            <p:stCondLst>
                              <p:cond delay="1400"/>
                            </p:stCondLst>
                            <p:childTnLst>
                              <p:par>
                                <p:cTn id="13" presetID="12" presetClass="entr" presetSubtype="1"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anim calcmode="lin" valueType="num">
                                      <p:cBhvr additive="base">
                                        <p:cTn id="15" dur="500"/>
                                        <p:tgtEl>
                                          <p:spTgt spid="3091"/>
                                        </p:tgtEl>
                                        <p:attrNameLst>
                                          <p:attrName>ppt_y</p:attrName>
                                        </p:attrNameLst>
                                      </p:cBhvr>
                                      <p:tavLst>
                                        <p:tav tm="0">
                                          <p:val>
                                            <p:strVal val="#ppt_y-#ppt_h*1.125000"/>
                                          </p:val>
                                        </p:tav>
                                        <p:tav tm="100000">
                                          <p:val>
                                            <p:strVal val="#ppt_y"/>
                                          </p:val>
                                        </p:tav>
                                      </p:tavLst>
                                    </p:anim>
                                    <p:animEffect transition="in" filter="wipe(down)">
                                      <p:cBhvr>
                                        <p:cTn id="16" dur="500"/>
                                        <p:tgtEl>
                                          <p:spTgt spid="3091"/>
                                        </p:tgtEl>
                                      </p:cBhvr>
                                    </p:animEffect>
                                  </p:childTnLst>
                                </p:cTn>
                              </p:par>
                            </p:childTnLst>
                          </p:cTn>
                        </p:par>
                        <p:par>
                          <p:cTn id="17" fill="hold" nodeType="afterGroup">
                            <p:stCondLst>
                              <p:cond delay="1900"/>
                            </p:stCondLst>
                            <p:childTnLst>
                              <p:par>
                                <p:cTn id="18" presetID="1" presetClass="entr" presetSubtype="0" fill="hold" grpId="0" nodeType="afterEffect">
                                  <p:stCondLst>
                                    <p:cond delay="0"/>
                                  </p:stCondLst>
                                  <p:childTnLst>
                                    <p:set>
                                      <p:cBhvr>
                                        <p:cTn id="19" dur="1" fill="hold">
                                          <p:stCondLst>
                                            <p:cond delay="499"/>
                                          </p:stCondLst>
                                        </p:cTn>
                                        <p:tgtEl>
                                          <p:spTgt spid="3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8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 fill="hold"/>
                                        <p:tgtEl>
                                          <p:spTgt spid="3089"/>
                                        </p:tgtEl>
                                      </p:cBhvr>
                                    </p:cmd>
                                  </p:childTnLst>
                                </p:cTn>
                              </p:par>
                            </p:childTnLst>
                          </p:cTn>
                        </p:par>
                      </p:childTnLst>
                    </p:cTn>
                  </p:par>
                </p:childTnLst>
              </p:cTn>
              <p:nextCondLst>
                <p:cond evt="onClick" delay="0">
                  <p:tgtEl>
                    <p:spTgt spid="3089"/>
                  </p:tgtEl>
                </p:cond>
              </p:nextCondLst>
            </p:seq>
            <p:audio>
              <p:cMediaNode vol="80000">
                <p:cTn id="25" fill="hold" display="0">
                  <p:stCondLst>
                    <p:cond delay="indefinite"/>
                  </p:stCondLst>
                  <p:endCondLst>
                    <p:cond evt="onStopAudio" delay="0">
                      <p:tgtEl>
                        <p:sldTgt/>
                      </p:tgtEl>
                    </p:cond>
                  </p:endCondLst>
                </p:cTn>
                <p:tgtEl>
                  <p:spTgt spid="3089"/>
                </p:tgtEl>
              </p:cMediaNode>
            </p:audio>
          </p:childTnLst>
        </p:cTn>
      </p:par>
    </p:tnLst>
    <p:bldLst>
      <p:bldP spid="3090" grpId="0" autoUpdateAnimBg="0"/>
      <p:bldP spid="3091" grpId="0" autoUpdateAnimBg="0"/>
      <p:bldP spid="309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组合 1"/>
          <p:cNvGrpSpPr>
            <a:grpSpLocks/>
          </p:cNvGrpSpPr>
          <p:nvPr/>
        </p:nvGrpSpPr>
        <p:grpSpPr bwMode="auto">
          <a:xfrm>
            <a:off x="8626475" y="2211388"/>
            <a:ext cx="247650" cy="720725"/>
            <a:chOff x="0" y="0"/>
            <a:chExt cx="246504" cy="720080"/>
          </a:xfrm>
        </p:grpSpPr>
        <p:sp>
          <p:nvSpPr>
            <p:cNvPr id="11315"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316"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1267"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68"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69"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70"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1"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2"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3"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4"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5"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6"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7"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8"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79"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80"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81"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82"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83"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84"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1" name="直接连接符 25"/>
          <p:cNvSpPr>
            <a:spLocks noChangeShapeType="1"/>
          </p:cNvSpPr>
          <p:nvPr/>
        </p:nvSpPr>
        <p:spPr bwMode="auto">
          <a:xfrm>
            <a:off x="1619250" y="1879600"/>
            <a:ext cx="7129463" cy="1588"/>
          </a:xfrm>
          <a:prstGeom prst="line">
            <a:avLst/>
          </a:prstGeom>
          <a:noFill/>
          <a:ln w="19050">
            <a:solidFill>
              <a:srgbClr val="3F3F3F"/>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12" name="等腰三角形 26"/>
          <p:cNvSpPr>
            <a:spLocks noChangeArrowheads="1"/>
          </p:cNvSpPr>
          <p:nvPr/>
        </p:nvSpPr>
        <p:spPr bwMode="auto">
          <a:xfrm rot="5400000">
            <a:off x="8774906" y="1774032"/>
            <a:ext cx="269875" cy="179388"/>
          </a:xfrm>
          <a:prstGeom prst="triangle">
            <a:avLst>
              <a:gd name="adj" fmla="val 50000"/>
            </a:avLst>
          </a:prstGeom>
          <a:solidFill>
            <a:srgbClr val="3F3F3F"/>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3" name="椭圆 27"/>
          <p:cNvSpPr>
            <a:spLocks noChangeAspect="1" noChangeArrowheads="1"/>
          </p:cNvSpPr>
          <p:nvPr/>
        </p:nvSpPr>
        <p:spPr bwMode="auto">
          <a:xfrm>
            <a:off x="2070100" y="1784350"/>
            <a:ext cx="185738" cy="185738"/>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4" name="椭圆 28"/>
          <p:cNvSpPr>
            <a:spLocks noChangeAspect="1" noChangeArrowheads="1"/>
          </p:cNvSpPr>
          <p:nvPr/>
        </p:nvSpPr>
        <p:spPr bwMode="auto">
          <a:xfrm>
            <a:off x="3394075" y="1784350"/>
            <a:ext cx="184150" cy="185738"/>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5" name="椭圆 30"/>
          <p:cNvSpPr>
            <a:spLocks noChangeAspect="1" noChangeArrowheads="1"/>
          </p:cNvSpPr>
          <p:nvPr/>
        </p:nvSpPr>
        <p:spPr bwMode="auto">
          <a:xfrm>
            <a:off x="4716463" y="1784350"/>
            <a:ext cx="185737" cy="185738"/>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6" name="椭圆 33"/>
          <p:cNvSpPr>
            <a:spLocks noChangeAspect="1" noChangeArrowheads="1"/>
          </p:cNvSpPr>
          <p:nvPr/>
        </p:nvSpPr>
        <p:spPr bwMode="auto">
          <a:xfrm>
            <a:off x="6038850" y="1784350"/>
            <a:ext cx="185738" cy="185738"/>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7" name="椭圆 44"/>
          <p:cNvSpPr>
            <a:spLocks noChangeAspect="1" noChangeArrowheads="1"/>
          </p:cNvSpPr>
          <p:nvPr/>
        </p:nvSpPr>
        <p:spPr bwMode="auto">
          <a:xfrm>
            <a:off x="7361238" y="1784350"/>
            <a:ext cx="185737" cy="185738"/>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18" name="矩形 45"/>
          <p:cNvSpPr>
            <a:spLocks noChangeArrowheads="1"/>
          </p:cNvSpPr>
          <p:nvPr/>
        </p:nvSpPr>
        <p:spPr bwMode="auto">
          <a:xfrm rot="-1235627">
            <a:off x="1635125" y="971550"/>
            <a:ext cx="1031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点击添加标题</a:t>
            </a:r>
            <a:endParaRPr lang="zh-CN" altLang="en-US" sz="1100">
              <a:solidFill>
                <a:srgbClr val="000000"/>
              </a:solidFill>
              <a:latin typeface="Calibri" pitchFamily="34" charset="0"/>
              <a:sym typeface="宋体" pitchFamily="2" charset="-122"/>
            </a:endParaRPr>
          </a:p>
        </p:txBody>
      </p:sp>
      <p:sp>
        <p:nvSpPr>
          <p:cNvPr id="12319" name="矩形 46"/>
          <p:cNvSpPr>
            <a:spLocks noChangeArrowheads="1"/>
          </p:cNvSpPr>
          <p:nvPr/>
        </p:nvSpPr>
        <p:spPr bwMode="auto">
          <a:xfrm rot="-1260000">
            <a:off x="1716088" y="923925"/>
            <a:ext cx="207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a:t>
            </a:r>
          </a:p>
        </p:txBody>
      </p:sp>
      <p:sp>
        <p:nvSpPr>
          <p:cNvPr id="12320" name="矩形 47"/>
          <p:cNvSpPr>
            <a:spLocks noChangeArrowheads="1"/>
          </p:cNvSpPr>
          <p:nvPr/>
        </p:nvSpPr>
        <p:spPr bwMode="auto">
          <a:xfrm rot="-1235627">
            <a:off x="4060825" y="963613"/>
            <a:ext cx="103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点击添加标题</a:t>
            </a:r>
            <a:endParaRPr lang="zh-CN" altLang="en-US" sz="1100">
              <a:solidFill>
                <a:srgbClr val="000000"/>
              </a:solidFill>
              <a:latin typeface="Calibri" pitchFamily="34" charset="0"/>
              <a:sym typeface="宋体" pitchFamily="2" charset="-122"/>
            </a:endParaRPr>
          </a:p>
        </p:txBody>
      </p:sp>
      <p:sp>
        <p:nvSpPr>
          <p:cNvPr id="12321" name="矩形 53"/>
          <p:cNvSpPr>
            <a:spLocks noChangeArrowheads="1"/>
          </p:cNvSpPr>
          <p:nvPr/>
        </p:nvSpPr>
        <p:spPr bwMode="auto">
          <a:xfrm rot="-1260000">
            <a:off x="4143375" y="915988"/>
            <a:ext cx="207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a:t>
            </a:r>
          </a:p>
        </p:txBody>
      </p:sp>
      <p:sp>
        <p:nvSpPr>
          <p:cNvPr id="12322" name="矩形 54"/>
          <p:cNvSpPr>
            <a:spLocks noChangeArrowheads="1"/>
          </p:cNvSpPr>
          <p:nvPr/>
        </p:nvSpPr>
        <p:spPr bwMode="auto">
          <a:xfrm rot="-1235627">
            <a:off x="6864350" y="973138"/>
            <a:ext cx="10302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点击添加标题</a:t>
            </a:r>
            <a:endParaRPr lang="zh-CN" altLang="en-US" sz="1100">
              <a:solidFill>
                <a:srgbClr val="000000"/>
              </a:solidFill>
              <a:latin typeface="Calibri" pitchFamily="34" charset="0"/>
              <a:sym typeface="宋体" pitchFamily="2" charset="-122"/>
            </a:endParaRPr>
          </a:p>
        </p:txBody>
      </p:sp>
      <p:sp>
        <p:nvSpPr>
          <p:cNvPr id="12323" name="矩形 55"/>
          <p:cNvSpPr>
            <a:spLocks noChangeArrowheads="1"/>
          </p:cNvSpPr>
          <p:nvPr/>
        </p:nvSpPr>
        <p:spPr bwMode="auto">
          <a:xfrm rot="-1260000">
            <a:off x="6945313" y="923925"/>
            <a:ext cx="207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a:t>
            </a:r>
          </a:p>
        </p:txBody>
      </p:sp>
      <p:sp>
        <p:nvSpPr>
          <p:cNvPr id="12324" name="矩形 56"/>
          <p:cNvSpPr>
            <a:spLocks noChangeArrowheads="1"/>
          </p:cNvSpPr>
          <p:nvPr/>
        </p:nvSpPr>
        <p:spPr bwMode="auto">
          <a:xfrm rot="-1235627">
            <a:off x="2722563" y="2327275"/>
            <a:ext cx="1030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点击添加标题</a:t>
            </a:r>
            <a:endParaRPr lang="zh-CN" altLang="en-US" sz="1100">
              <a:solidFill>
                <a:srgbClr val="000000"/>
              </a:solidFill>
              <a:latin typeface="Calibri" pitchFamily="34" charset="0"/>
              <a:sym typeface="宋体" pitchFamily="2" charset="-122"/>
            </a:endParaRPr>
          </a:p>
        </p:txBody>
      </p:sp>
      <p:sp>
        <p:nvSpPr>
          <p:cNvPr id="12325" name="矩形 57"/>
          <p:cNvSpPr>
            <a:spLocks noChangeArrowheads="1"/>
          </p:cNvSpPr>
          <p:nvPr/>
        </p:nvSpPr>
        <p:spPr bwMode="auto">
          <a:xfrm rot="-1260000">
            <a:off x="2009775" y="2670175"/>
            <a:ext cx="1884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单击此处添加文字内容 单击此处添加文字内容</a:t>
            </a:r>
          </a:p>
        </p:txBody>
      </p:sp>
      <p:sp>
        <p:nvSpPr>
          <p:cNvPr id="12326" name="矩形 58"/>
          <p:cNvSpPr>
            <a:spLocks noChangeArrowheads="1"/>
          </p:cNvSpPr>
          <p:nvPr/>
        </p:nvSpPr>
        <p:spPr bwMode="auto">
          <a:xfrm rot="-1235627">
            <a:off x="5249863" y="2351088"/>
            <a:ext cx="103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点击添加标题</a:t>
            </a:r>
            <a:endParaRPr lang="zh-CN" altLang="en-US" sz="1100">
              <a:solidFill>
                <a:srgbClr val="000000"/>
              </a:solidFill>
              <a:latin typeface="Calibri" pitchFamily="34" charset="0"/>
              <a:sym typeface="宋体" pitchFamily="2" charset="-122"/>
            </a:endParaRPr>
          </a:p>
        </p:txBody>
      </p:sp>
      <p:sp>
        <p:nvSpPr>
          <p:cNvPr id="12327" name="矩形 59"/>
          <p:cNvSpPr>
            <a:spLocks noChangeArrowheads="1"/>
          </p:cNvSpPr>
          <p:nvPr/>
        </p:nvSpPr>
        <p:spPr bwMode="auto">
          <a:xfrm rot="-1260000">
            <a:off x="4538663" y="2693988"/>
            <a:ext cx="1882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单击此处添加文字内容 单击此处添加文字内容</a:t>
            </a:r>
          </a:p>
        </p:txBody>
      </p:sp>
      <p:sp>
        <p:nvSpPr>
          <p:cNvPr id="12328" name="矩形 60"/>
          <p:cNvSpPr>
            <a:spLocks noChangeArrowheads="1"/>
          </p:cNvSpPr>
          <p:nvPr/>
        </p:nvSpPr>
        <p:spPr bwMode="auto">
          <a:xfrm>
            <a:off x="4238625" y="3940175"/>
            <a:ext cx="43656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单击此处添加文字内容单击此处添加文字内容</a:t>
            </a:r>
            <a:endParaRPr lang="zh-CN" altLang="en-US"/>
          </a:p>
        </p:txBody>
      </p:sp>
      <p:sp>
        <p:nvSpPr>
          <p:cNvPr id="12329" name="矩形 61"/>
          <p:cNvSpPr>
            <a:spLocks noChangeArrowheads="1"/>
          </p:cNvSpPr>
          <p:nvPr/>
        </p:nvSpPr>
        <p:spPr bwMode="auto">
          <a:xfrm>
            <a:off x="4283075" y="3557588"/>
            <a:ext cx="4365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1200">
                <a:solidFill>
                  <a:srgbClr val="FF0000"/>
                </a:solidFill>
                <a:latin typeface="微软雅黑" pitchFamily="34" charset="-122"/>
                <a:ea typeface="微软雅黑" pitchFamily="34" charset="-122"/>
                <a:sym typeface="微软雅黑" pitchFamily="34" charset="-122"/>
              </a:rPr>
              <a:t>单击此处添加文字内容 </a:t>
            </a:r>
            <a:r>
              <a:rPr lang="zh-CN" altLang="en-US" sz="1100">
                <a:solidFill>
                  <a:srgbClr val="262626"/>
                </a:solidFill>
                <a:latin typeface="微软雅黑" pitchFamily="34" charset="-122"/>
                <a:ea typeface="微软雅黑" pitchFamily="34" charset="-122"/>
                <a:sym typeface="微软雅黑" pitchFamily="34" charset="-122"/>
              </a:rPr>
              <a:t>单击此处添加文字内容</a:t>
            </a:r>
          </a:p>
        </p:txBody>
      </p:sp>
      <p:sp>
        <p:nvSpPr>
          <p:cNvPr id="12330" name="直接连接符 62"/>
          <p:cNvSpPr>
            <a:spLocks noChangeShapeType="1"/>
          </p:cNvSpPr>
          <p:nvPr/>
        </p:nvSpPr>
        <p:spPr bwMode="auto">
          <a:xfrm flipV="1">
            <a:off x="2157413" y="1492250"/>
            <a:ext cx="1587" cy="287338"/>
          </a:xfrm>
          <a:prstGeom prst="line">
            <a:avLst/>
          </a:prstGeom>
          <a:noFill/>
          <a:ln w="12700">
            <a:solidFill>
              <a:srgbClr val="7F7F7F"/>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31" name="直接连接符 63"/>
          <p:cNvSpPr>
            <a:spLocks noChangeShapeType="1"/>
          </p:cNvSpPr>
          <p:nvPr/>
        </p:nvSpPr>
        <p:spPr bwMode="auto">
          <a:xfrm flipV="1">
            <a:off x="3486150" y="1979613"/>
            <a:ext cx="0" cy="287337"/>
          </a:xfrm>
          <a:prstGeom prst="line">
            <a:avLst/>
          </a:prstGeom>
          <a:noFill/>
          <a:ln w="12700">
            <a:solidFill>
              <a:srgbClr val="7F7F7F"/>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32" name="直接连接符 64"/>
          <p:cNvSpPr>
            <a:spLocks noChangeShapeType="1"/>
          </p:cNvSpPr>
          <p:nvPr/>
        </p:nvSpPr>
        <p:spPr bwMode="auto">
          <a:xfrm flipV="1">
            <a:off x="4808538" y="1497013"/>
            <a:ext cx="1587" cy="288925"/>
          </a:xfrm>
          <a:prstGeom prst="line">
            <a:avLst/>
          </a:prstGeom>
          <a:noFill/>
          <a:ln w="12700">
            <a:solidFill>
              <a:srgbClr val="7F7F7F"/>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33" name="直接连接符 65"/>
          <p:cNvSpPr>
            <a:spLocks noChangeShapeType="1"/>
          </p:cNvSpPr>
          <p:nvPr/>
        </p:nvSpPr>
        <p:spPr bwMode="auto">
          <a:xfrm flipV="1">
            <a:off x="6134100" y="1970088"/>
            <a:ext cx="0" cy="288925"/>
          </a:xfrm>
          <a:prstGeom prst="line">
            <a:avLst/>
          </a:prstGeom>
          <a:noFill/>
          <a:ln w="12700">
            <a:solidFill>
              <a:srgbClr val="7F7F7F"/>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34" name="直接连接符 66"/>
          <p:cNvSpPr>
            <a:spLocks noChangeShapeType="1"/>
          </p:cNvSpPr>
          <p:nvPr/>
        </p:nvSpPr>
        <p:spPr bwMode="auto">
          <a:xfrm flipV="1">
            <a:off x="7451725" y="1500188"/>
            <a:ext cx="1588" cy="288925"/>
          </a:xfrm>
          <a:prstGeom prst="line">
            <a:avLst/>
          </a:prstGeom>
          <a:noFill/>
          <a:ln w="12700">
            <a:solidFill>
              <a:srgbClr val="7F7F7F"/>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2335" name="组合 67"/>
          <p:cNvGrpSpPr>
            <a:grpSpLocks/>
          </p:cNvGrpSpPr>
          <p:nvPr/>
        </p:nvGrpSpPr>
        <p:grpSpPr bwMode="auto">
          <a:xfrm>
            <a:off x="539750" y="3724275"/>
            <a:ext cx="360363" cy="287338"/>
            <a:chOff x="0" y="0"/>
            <a:chExt cx="360040" cy="288032"/>
          </a:xfrm>
        </p:grpSpPr>
        <p:sp>
          <p:nvSpPr>
            <p:cNvPr id="11312" name="圆角矩形标注 68"/>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1313" name="直接连接符 69"/>
            <p:cNvCxnSpPr>
              <a:cxnSpLocks noChangeShapeType="1"/>
              <a:stCxn id="11312" idx="0"/>
              <a:endCxn id="11312"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11314" name="直接连接符 70"/>
            <p:cNvCxnSpPr>
              <a:cxnSpLocks noChangeShapeType="1"/>
              <a:stCxn id="11312" idx="1"/>
              <a:endCxn id="11312"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2340" name="TextBox 72"/>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53" name="图片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35"/>
                                        </p:tgtEl>
                                        <p:attrNameLst>
                                          <p:attrName>style.visibility</p:attrName>
                                        </p:attrNameLst>
                                      </p:cBhvr>
                                      <p:to>
                                        <p:strVal val="visible"/>
                                      </p:to>
                                    </p:set>
                                    <p:anim calcmode="lin" valueType="num">
                                      <p:cBhvr>
                                        <p:cTn id="7" dur="500" fill="hold"/>
                                        <p:tgtEl>
                                          <p:spTgt spid="12335"/>
                                        </p:tgtEl>
                                        <p:attrNameLst>
                                          <p:attrName>ppt_w</p:attrName>
                                        </p:attrNameLst>
                                      </p:cBhvr>
                                      <p:tavLst>
                                        <p:tav tm="0">
                                          <p:val>
                                            <p:fltVal val="0"/>
                                          </p:val>
                                        </p:tav>
                                        <p:tav tm="100000">
                                          <p:val>
                                            <p:strVal val="#ppt_w"/>
                                          </p:val>
                                        </p:tav>
                                      </p:tavLst>
                                    </p:anim>
                                    <p:anim calcmode="lin" valueType="num">
                                      <p:cBhvr>
                                        <p:cTn id="8" dur="500" fill="hold"/>
                                        <p:tgtEl>
                                          <p:spTgt spid="12335"/>
                                        </p:tgtEl>
                                        <p:attrNameLst>
                                          <p:attrName>ppt_h</p:attrName>
                                        </p:attrNameLst>
                                      </p:cBhvr>
                                      <p:tavLst>
                                        <p:tav tm="0">
                                          <p:val>
                                            <p:fltVal val="0"/>
                                          </p:val>
                                        </p:tav>
                                        <p:tav tm="100000">
                                          <p:val>
                                            <p:strVal val="#ppt_h"/>
                                          </p:val>
                                        </p:tav>
                                      </p:tavLst>
                                    </p:anim>
                                    <p:animEffect>
                                      <p:cBhvr>
                                        <p:cTn id="9" dur="500"/>
                                        <p:tgtEl>
                                          <p:spTgt spid="12335"/>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2340"/>
                                        </p:tgtEl>
                                        <p:attrNameLst>
                                          <p:attrName>style.visibility</p:attrName>
                                        </p:attrNameLst>
                                      </p:cBhvr>
                                      <p:to>
                                        <p:strVal val="visible"/>
                                      </p:to>
                                    </p:set>
                                    <p:anim calcmode="lin" valueType="num">
                                      <p:cBhvr>
                                        <p:cTn id="13" dur="500" fill="hold"/>
                                        <p:tgtEl>
                                          <p:spTgt spid="12340"/>
                                        </p:tgtEl>
                                        <p:attrNameLst>
                                          <p:attrName>ppt_w</p:attrName>
                                        </p:attrNameLst>
                                      </p:cBhvr>
                                      <p:tavLst>
                                        <p:tav tm="0">
                                          <p:val>
                                            <p:strVal val="4/3*#ppt_w"/>
                                          </p:val>
                                        </p:tav>
                                        <p:tav tm="100000">
                                          <p:val>
                                            <p:strVal val="#ppt_w"/>
                                          </p:val>
                                        </p:tav>
                                      </p:tavLst>
                                    </p:anim>
                                    <p:anim calcmode="lin" valueType="num">
                                      <p:cBhvr>
                                        <p:cTn id="14" dur="500" fill="hold"/>
                                        <p:tgtEl>
                                          <p:spTgt spid="12340"/>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2" presetClass="entr" presetSubtype="8" fill="hold" grpId="0" nodeType="afterEffect">
                                  <p:stCondLst>
                                    <p:cond delay="0"/>
                                  </p:stCondLst>
                                  <p:childTnLst>
                                    <p:set>
                                      <p:cBhvr>
                                        <p:cTn id="17" dur="1" fill="hold">
                                          <p:stCondLst>
                                            <p:cond delay="0"/>
                                          </p:stCondLst>
                                        </p:cTn>
                                        <p:tgtEl>
                                          <p:spTgt spid="12311"/>
                                        </p:tgtEl>
                                        <p:attrNameLst>
                                          <p:attrName>style.visibility</p:attrName>
                                        </p:attrNameLst>
                                      </p:cBhvr>
                                      <p:to>
                                        <p:strVal val="visible"/>
                                      </p:to>
                                    </p:set>
                                    <p:anim calcmode="lin" valueType="num">
                                      <p:cBhvr>
                                        <p:cTn id="18" dur="350" fill="hold"/>
                                        <p:tgtEl>
                                          <p:spTgt spid="12311"/>
                                        </p:tgtEl>
                                        <p:attrNameLst>
                                          <p:attrName>ppt_x</p:attrName>
                                        </p:attrNameLst>
                                      </p:cBhvr>
                                      <p:tavLst>
                                        <p:tav tm="0">
                                          <p:val>
                                            <p:strVal val="0-#ppt_w/2"/>
                                          </p:val>
                                        </p:tav>
                                        <p:tav tm="100000">
                                          <p:val>
                                            <p:strVal val="#ppt_x"/>
                                          </p:val>
                                        </p:tav>
                                      </p:tavLst>
                                    </p:anim>
                                    <p:anim calcmode="lin" valueType="num">
                                      <p:cBhvr>
                                        <p:cTn id="19" dur="350" fill="hold"/>
                                        <p:tgtEl>
                                          <p:spTgt spid="12311"/>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800"/>
                            </p:stCondLst>
                            <p:childTnLst>
                              <p:par>
                                <p:cTn id="21" presetID="10" presetClass="entr" presetSubtype="0" fill="hold" grpId="0" nodeType="afterEffect">
                                  <p:stCondLst>
                                    <p:cond delay="0"/>
                                  </p:stCondLst>
                                  <p:childTnLst>
                                    <p:set>
                                      <p:cBhvr>
                                        <p:cTn id="22" dur="1" fill="hold">
                                          <p:stCondLst>
                                            <p:cond delay="0"/>
                                          </p:stCondLst>
                                        </p:cTn>
                                        <p:tgtEl>
                                          <p:spTgt spid="12312"/>
                                        </p:tgtEl>
                                        <p:attrNameLst>
                                          <p:attrName>style.visibility</p:attrName>
                                        </p:attrNameLst>
                                      </p:cBhvr>
                                      <p:to>
                                        <p:strVal val="visible"/>
                                      </p:to>
                                    </p:set>
                                    <p:anim calcmode="lin" valueType="num">
                                      <p:cBhvr>
                                        <p:cTn id="23" dur="500" fill="hold"/>
                                        <p:tgtEl>
                                          <p:spTgt spid="12312"/>
                                        </p:tgtEl>
                                        <p:attrNameLst>
                                          <p:attrName>ppt_w</p:attrName>
                                        </p:attrNameLst>
                                      </p:cBhvr>
                                      <p:tavLst>
                                        <p:tav tm="0">
                                          <p:val>
                                            <p:fltVal val="0"/>
                                          </p:val>
                                        </p:tav>
                                        <p:tav tm="100000">
                                          <p:val>
                                            <p:strVal val="#ppt_w"/>
                                          </p:val>
                                        </p:tav>
                                      </p:tavLst>
                                    </p:anim>
                                    <p:anim calcmode="lin" valueType="num">
                                      <p:cBhvr>
                                        <p:cTn id="24" dur="500" fill="hold"/>
                                        <p:tgtEl>
                                          <p:spTgt spid="12312"/>
                                        </p:tgtEl>
                                        <p:attrNameLst>
                                          <p:attrName>ppt_h</p:attrName>
                                        </p:attrNameLst>
                                      </p:cBhvr>
                                      <p:tavLst>
                                        <p:tav tm="0">
                                          <p:val>
                                            <p:fltVal val="0"/>
                                          </p:val>
                                        </p:tav>
                                        <p:tav tm="100000">
                                          <p:val>
                                            <p:strVal val="#ppt_h"/>
                                          </p:val>
                                        </p:tav>
                                      </p:tavLst>
                                    </p:anim>
                                    <p:animEffect>
                                      <p:cBhvr>
                                        <p:cTn id="25" dur="500"/>
                                        <p:tgtEl>
                                          <p:spTgt spid="12312"/>
                                        </p:tgtEl>
                                      </p:cBhvr>
                                    </p:animEffect>
                                  </p:childTnLst>
                                </p:cTn>
                              </p:par>
                              <p:par>
                                <p:cTn id="26" presetID="2" presetClass="entr" presetSubtype="8" fill="hold" grpId="1" nodeType="withEffect">
                                  <p:stCondLst>
                                    <p:cond delay="0"/>
                                  </p:stCondLst>
                                  <p:childTnLst>
                                    <p:set>
                                      <p:cBhvr>
                                        <p:cTn id="27" dur="1" fill="hold">
                                          <p:stCondLst>
                                            <p:cond delay="0"/>
                                          </p:stCondLst>
                                        </p:cTn>
                                        <p:tgtEl>
                                          <p:spTgt spid="12312"/>
                                        </p:tgtEl>
                                        <p:attrNameLst>
                                          <p:attrName>style.visibility</p:attrName>
                                        </p:attrNameLst>
                                      </p:cBhvr>
                                      <p:to>
                                        <p:strVal val="visible"/>
                                      </p:to>
                                    </p:set>
                                    <p:anim calcmode="lin" valueType="num">
                                      <p:cBhvr>
                                        <p:cTn id="28" dur="500" fill="hold"/>
                                        <p:tgtEl>
                                          <p:spTgt spid="12312"/>
                                        </p:tgtEl>
                                        <p:attrNameLst>
                                          <p:attrName>ppt_x</p:attrName>
                                        </p:attrNameLst>
                                      </p:cBhvr>
                                      <p:tavLst>
                                        <p:tav tm="0">
                                          <p:val>
                                            <p:strVal val="0-#ppt_w/2"/>
                                          </p:val>
                                        </p:tav>
                                        <p:tav tm="100000">
                                          <p:val>
                                            <p:strVal val="#ppt_x"/>
                                          </p:val>
                                        </p:tav>
                                      </p:tavLst>
                                    </p:anim>
                                    <p:anim calcmode="lin" valueType="num">
                                      <p:cBhvr>
                                        <p:cTn id="29" dur="500" fill="hold"/>
                                        <p:tgtEl>
                                          <p:spTgt spid="12312"/>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300"/>
                            </p:stCondLst>
                            <p:childTnLst>
                              <p:par>
                                <p:cTn id="31" presetID="26" presetClass="emph" presetSubtype="0" repeatCount="2000" fill="hold" grpId="2" nodeType="afterEffect">
                                  <p:stCondLst>
                                    <p:cond delay="0"/>
                                  </p:stCondLst>
                                  <p:childTnLst>
                                    <p:animEffect>
                                      <p:cBhvr>
                                        <p:cTn id="32" dur="250" tmFilter="0, 0; .2, .5; .8, .5; 1, 0"/>
                                        <p:tgtEl>
                                          <p:spTgt spid="12312"/>
                                        </p:tgtEl>
                                      </p:cBhvr>
                                    </p:animEffect>
                                    <p:animScale>
                                      <p:cBhvr>
                                        <p:cTn id="33" dur="125" autoRev="1" fill="hold"/>
                                        <p:tgtEl>
                                          <p:spTgt spid="12312"/>
                                        </p:tgtEl>
                                      </p:cBhvr>
                                      <p:by x="105000" y="105000"/>
                                    </p:animScale>
                                  </p:childTnLst>
                                </p:cTn>
                              </p:par>
                            </p:childTnLst>
                          </p:cTn>
                        </p:par>
                        <p:par>
                          <p:cTn id="34" fill="hold" nodeType="afterGroup">
                            <p:stCondLst>
                              <p:cond delay="2800"/>
                            </p:stCondLst>
                            <p:childTnLst>
                              <p:par>
                                <p:cTn id="35" presetID="23" presetClass="entr" presetSubtype="36" fill="hold" grpId="0" nodeType="afterEffect">
                                  <p:stCondLst>
                                    <p:cond delay="0"/>
                                  </p:stCondLst>
                                  <p:childTnLst>
                                    <p:set>
                                      <p:cBhvr>
                                        <p:cTn id="36" dur="1" fill="hold">
                                          <p:stCondLst>
                                            <p:cond delay="0"/>
                                          </p:stCondLst>
                                        </p:cTn>
                                        <p:tgtEl>
                                          <p:spTgt spid="12313"/>
                                        </p:tgtEl>
                                        <p:attrNameLst>
                                          <p:attrName>style.visibility</p:attrName>
                                        </p:attrNameLst>
                                      </p:cBhvr>
                                      <p:to>
                                        <p:strVal val="visible"/>
                                      </p:to>
                                    </p:set>
                                    <p:anim calcmode="lin" valueType="num">
                                      <p:cBhvr>
                                        <p:cTn id="37" dur="250" fill="hold"/>
                                        <p:tgtEl>
                                          <p:spTgt spid="12313"/>
                                        </p:tgtEl>
                                        <p:attrNameLst>
                                          <p:attrName>ppt_w</p:attrName>
                                        </p:attrNameLst>
                                      </p:cBhvr>
                                      <p:tavLst>
                                        <p:tav tm="0">
                                          <p:val>
                                            <p:strVal val="(6*min(max(#ppt_w*#ppt_h,.3),1)-7.4)/-.7*#ppt_w"/>
                                          </p:val>
                                        </p:tav>
                                        <p:tav tm="100000">
                                          <p:val>
                                            <p:strVal val="#ppt_w"/>
                                          </p:val>
                                        </p:tav>
                                      </p:tavLst>
                                    </p:anim>
                                    <p:anim calcmode="lin" valueType="num">
                                      <p:cBhvr>
                                        <p:cTn id="38" dur="250" fill="hold"/>
                                        <p:tgtEl>
                                          <p:spTgt spid="12313"/>
                                        </p:tgtEl>
                                        <p:attrNameLst>
                                          <p:attrName>ppt_h</p:attrName>
                                        </p:attrNameLst>
                                      </p:cBhvr>
                                      <p:tavLst>
                                        <p:tav tm="0">
                                          <p:val>
                                            <p:strVal val="(6*min(max(#ppt_w*#ppt_h,.3),1)-7.4)/-.7*#ppt_h"/>
                                          </p:val>
                                        </p:tav>
                                        <p:tav tm="100000">
                                          <p:val>
                                            <p:strVal val="#ppt_h"/>
                                          </p:val>
                                        </p:tav>
                                      </p:tavLst>
                                    </p:anim>
                                    <p:anim calcmode="lin" valueType="num">
                                      <p:cBhvr>
                                        <p:cTn id="39" dur="250" fill="hold"/>
                                        <p:tgtEl>
                                          <p:spTgt spid="12313"/>
                                        </p:tgtEl>
                                        <p:attrNameLst>
                                          <p:attrName>ppt_x</p:attrName>
                                        </p:attrNameLst>
                                      </p:cBhvr>
                                      <p:tavLst>
                                        <p:tav tm="0">
                                          <p:val>
                                            <p:fltVal val="0.5"/>
                                          </p:val>
                                        </p:tav>
                                        <p:tav tm="100000">
                                          <p:val>
                                            <p:strVal val="#ppt_x"/>
                                          </p:val>
                                        </p:tav>
                                      </p:tavLst>
                                    </p:anim>
                                    <p:anim calcmode="lin" valueType="num">
                                      <p:cBhvr>
                                        <p:cTn id="40" dur="250" fill="hold"/>
                                        <p:tgtEl>
                                          <p:spTgt spid="12313"/>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3050"/>
                            </p:stCondLst>
                            <p:childTnLst>
                              <p:par>
                                <p:cTn id="42" presetID="22" presetClass="entr" presetSubtype="4" fill="hold" grpId="0" nodeType="afterEffect">
                                  <p:stCondLst>
                                    <p:cond delay="0"/>
                                  </p:stCondLst>
                                  <p:childTnLst>
                                    <p:set>
                                      <p:cBhvr>
                                        <p:cTn id="43" dur="1" fill="hold">
                                          <p:stCondLst>
                                            <p:cond delay="0"/>
                                          </p:stCondLst>
                                        </p:cTn>
                                        <p:tgtEl>
                                          <p:spTgt spid="12330"/>
                                        </p:tgtEl>
                                        <p:attrNameLst>
                                          <p:attrName>style.visibility</p:attrName>
                                        </p:attrNameLst>
                                      </p:cBhvr>
                                      <p:to>
                                        <p:strVal val="visible"/>
                                      </p:to>
                                    </p:set>
                                    <p:animEffect>
                                      <p:cBhvr>
                                        <p:cTn id="44" dur="250"/>
                                        <p:tgtEl>
                                          <p:spTgt spid="12330"/>
                                        </p:tgtEl>
                                      </p:cBhvr>
                                    </p:animEffect>
                                  </p:childTnLst>
                                </p:cTn>
                              </p:par>
                            </p:childTnLst>
                          </p:cTn>
                        </p:par>
                        <p:par>
                          <p:cTn id="45" fill="hold" nodeType="afterGroup">
                            <p:stCondLst>
                              <p:cond delay="3300"/>
                            </p:stCondLst>
                            <p:childTnLst>
                              <p:par>
                                <p:cTn id="46" presetID="10" presetClass="entr" presetSubtype="0" fill="hold" grpId="0" nodeType="afterEffect">
                                  <p:stCondLst>
                                    <p:cond delay="0"/>
                                  </p:stCondLst>
                                  <p:childTnLst>
                                    <p:set>
                                      <p:cBhvr>
                                        <p:cTn id="47" dur="1" fill="hold">
                                          <p:stCondLst>
                                            <p:cond delay="0"/>
                                          </p:stCondLst>
                                        </p:cTn>
                                        <p:tgtEl>
                                          <p:spTgt spid="12318"/>
                                        </p:tgtEl>
                                        <p:attrNameLst>
                                          <p:attrName>style.visibility</p:attrName>
                                        </p:attrNameLst>
                                      </p:cBhvr>
                                      <p:to>
                                        <p:strVal val="visible"/>
                                      </p:to>
                                    </p:set>
                                    <p:anim calcmode="lin" valueType="num">
                                      <p:cBhvr>
                                        <p:cTn id="48" dur="250" fill="hold"/>
                                        <p:tgtEl>
                                          <p:spTgt spid="12318"/>
                                        </p:tgtEl>
                                        <p:attrNameLst>
                                          <p:attrName>ppt_w</p:attrName>
                                        </p:attrNameLst>
                                      </p:cBhvr>
                                      <p:tavLst>
                                        <p:tav tm="0">
                                          <p:val>
                                            <p:fltVal val="0"/>
                                          </p:val>
                                        </p:tav>
                                        <p:tav tm="100000">
                                          <p:val>
                                            <p:strVal val="#ppt_w"/>
                                          </p:val>
                                        </p:tav>
                                      </p:tavLst>
                                    </p:anim>
                                    <p:anim calcmode="lin" valueType="num">
                                      <p:cBhvr>
                                        <p:cTn id="49" dur="250" fill="hold"/>
                                        <p:tgtEl>
                                          <p:spTgt spid="12318"/>
                                        </p:tgtEl>
                                        <p:attrNameLst>
                                          <p:attrName>ppt_h</p:attrName>
                                        </p:attrNameLst>
                                      </p:cBhvr>
                                      <p:tavLst>
                                        <p:tav tm="0">
                                          <p:val>
                                            <p:fltVal val="0"/>
                                          </p:val>
                                        </p:tav>
                                        <p:tav tm="100000">
                                          <p:val>
                                            <p:strVal val="#ppt_h"/>
                                          </p:val>
                                        </p:tav>
                                      </p:tavLst>
                                    </p:anim>
                                    <p:animEffect>
                                      <p:cBhvr>
                                        <p:cTn id="50" dur="250"/>
                                        <p:tgtEl>
                                          <p:spTgt spid="12318"/>
                                        </p:tgtEl>
                                      </p:cBhvr>
                                    </p:animEffect>
                                  </p:childTnLst>
                                </p:cTn>
                              </p:par>
                            </p:childTnLst>
                          </p:cTn>
                        </p:par>
                        <p:par>
                          <p:cTn id="51" fill="hold" nodeType="afterGroup">
                            <p:stCondLst>
                              <p:cond delay="3550"/>
                            </p:stCondLst>
                            <p:childTnLst>
                              <p:par>
                                <p:cTn id="52" presetID="22" presetClass="entr" presetSubtype="4" fill="hold" grpId="0" nodeType="afterEffect">
                                  <p:stCondLst>
                                    <p:cond delay="0"/>
                                  </p:stCondLst>
                                  <p:childTnLst>
                                    <p:set>
                                      <p:cBhvr>
                                        <p:cTn id="53" dur="1" fill="hold">
                                          <p:stCondLst>
                                            <p:cond delay="0"/>
                                          </p:stCondLst>
                                        </p:cTn>
                                        <p:tgtEl>
                                          <p:spTgt spid="12319"/>
                                        </p:tgtEl>
                                        <p:attrNameLst>
                                          <p:attrName>style.visibility</p:attrName>
                                        </p:attrNameLst>
                                      </p:cBhvr>
                                      <p:to>
                                        <p:strVal val="visible"/>
                                      </p:to>
                                    </p:set>
                                    <p:animEffect>
                                      <p:cBhvr>
                                        <p:cTn id="54" dur="250"/>
                                        <p:tgtEl>
                                          <p:spTgt spid="12319"/>
                                        </p:tgtEl>
                                      </p:cBhvr>
                                    </p:animEffect>
                                  </p:childTnLst>
                                </p:cTn>
                              </p:par>
                            </p:childTnLst>
                          </p:cTn>
                        </p:par>
                        <p:par>
                          <p:cTn id="55" fill="hold" nodeType="afterGroup">
                            <p:stCondLst>
                              <p:cond delay="3800"/>
                            </p:stCondLst>
                            <p:childTnLst>
                              <p:par>
                                <p:cTn id="56" presetID="23" presetClass="entr" presetSubtype="36" fill="hold" grpId="0" nodeType="afterEffect">
                                  <p:stCondLst>
                                    <p:cond delay="0"/>
                                  </p:stCondLst>
                                  <p:childTnLst>
                                    <p:set>
                                      <p:cBhvr>
                                        <p:cTn id="57" dur="1" fill="hold">
                                          <p:stCondLst>
                                            <p:cond delay="0"/>
                                          </p:stCondLst>
                                        </p:cTn>
                                        <p:tgtEl>
                                          <p:spTgt spid="12314"/>
                                        </p:tgtEl>
                                        <p:attrNameLst>
                                          <p:attrName>style.visibility</p:attrName>
                                        </p:attrNameLst>
                                      </p:cBhvr>
                                      <p:to>
                                        <p:strVal val="visible"/>
                                      </p:to>
                                    </p:set>
                                    <p:anim calcmode="lin" valueType="num">
                                      <p:cBhvr>
                                        <p:cTn id="58" dur="250" fill="hold"/>
                                        <p:tgtEl>
                                          <p:spTgt spid="12314"/>
                                        </p:tgtEl>
                                        <p:attrNameLst>
                                          <p:attrName>ppt_w</p:attrName>
                                        </p:attrNameLst>
                                      </p:cBhvr>
                                      <p:tavLst>
                                        <p:tav tm="0">
                                          <p:val>
                                            <p:strVal val="(6*min(max(#ppt_w*#ppt_h,.3),1)-7.4)/-.7*#ppt_w"/>
                                          </p:val>
                                        </p:tav>
                                        <p:tav tm="100000">
                                          <p:val>
                                            <p:strVal val="#ppt_w"/>
                                          </p:val>
                                        </p:tav>
                                      </p:tavLst>
                                    </p:anim>
                                    <p:anim calcmode="lin" valueType="num">
                                      <p:cBhvr>
                                        <p:cTn id="59" dur="250" fill="hold"/>
                                        <p:tgtEl>
                                          <p:spTgt spid="12314"/>
                                        </p:tgtEl>
                                        <p:attrNameLst>
                                          <p:attrName>ppt_h</p:attrName>
                                        </p:attrNameLst>
                                      </p:cBhvr>
                                      <p:tavLst>
                                        <p:tav tm="0">
                                          <p:val>
                                            <p:strVal val="(6*min(max(#ppt_w*#ppt_h,.3),1)-7.4)/-.7*#ppt_h"/>
                                          </p:val>
                                        </p:tav>
                                        <p:tav tm="100000">
                                          <p:val>
                                            <p:strVal val="#ppt_h"/>
                                          </p:val>
                                        </p:tav>
                                      </p:tavLst>
                                    </p:anim>
                                    <p:anim calcmode="lin" valueType="num">
                                      <p:cBhvr>
                                        <p:cTn id="60" dur="250" fill="hold"/>
                                        <p:tgtEl>
                                          <p:spTgt spid="12314"/>
                                        </p:tgtEl>
                                        <p:attrNameLst>
                                          <p:attrName>ppt_x</p:attrName>
                                        </p:attrNameLst>
                                      </p:cBhvr>
                                      <p:tavLst>
                                        <p:tav tm="0">
                                          <p:val>
                                            <p:fltVal val="0.5"/>
                                          </p:val>
                                        </p:tav>
                                        <p:tav tm="100000">
                                          <p:val>
                                            <p:strVal val="#ppt_x"/>
                                          </p:val>
                                        </p:tav>
                                      </p:tavLst>
                                    </p:anim>
                                    <p:anim calcmode="lin" valueType="num">
                                      <p:cBhvr>
                                        <p:cTn id="61" dur="250" fill="hold"/>
                                        <p:tgtEl>
                                          <p:spTgt spid="12314"/>
                                        </p:tgtEl>
                                        <p:attrNameLst>
                                          <p:attrName>ppt_y</p:attrName>
                                        </p:attrNameLst>
                                      </p:cBhvr>
                                      <p:tavLst>
                                        <p:tav tm="0">
                                          <p:val>
                                            <p:strVal val="1+(6*min(max(#ppt_w*#ppt_h,.3),1)-7.4)/-.7*#ppt_h/2"/>
                                          </p:val>
                                        </p:tav>
                                        <p:tav tm="100000">
                                          <p:val>
                                            <p:strVal val="#ppt_y"/>
                                          </p:val>
                                        </p:tav>
                                      </p:tavLst>
                                    </p:anim>
                                  </p:childTnLst>
                                </p:cTn>
                              </p:par>
                            </p:childTnLst>
                          </p:cTn>
                        </p:par>
                        <p:par>
                          <p:cTn id="62" fill="hold" nodeType="afterGroup">
                            <p:stCondLst>
                              <p:cond delay="4050"/>
                            </p:stCondLst>
                            <p:childTnLst>
                              <p:par>
                                <p:cTn id="63" presetID="22" presetClass="entr" presetSubtype="1" fill="hold" grpId="0" nodeType="afterEffect">
                                  <p:stCondLst>
                                    <p:cond delay="0"/>
                                  </p:stCondLst>
                                  <p:childTnLst>
                                    <p:set>
                                      <p:cBhvr>
                                        <p:cTn id="64" dur="1" fill="hold">
                                          <p:stCondLst>
                                            <p:cond delay="0"/>
                                          </p:stCondLst>
                                        </p:cTn>
                                        <p:tgtEl>
                                          <p:spTgt spid="12331"/>
                                        </p:tgtEl>
                                        <p:attrNameLst>
                                          <p:attrName>style.visibility</p:attrName>
                                        </p:attrNameLst>
                                      </p:cBhvr>
                                      <p:to>
                                        <p:strVal val="visible"/>
                                      </p:to>
                                    </p:set>
                                    <p:animEffect>
                                      <p:cBhvr>
                                        <p:cTn id="65" dur="250"/>
                                        <p:tgtEl>
                                          <p:spTgt spid="12331"/>
                                        </p:tgtEl>
                                      </p:cBhvr>
                                    </p:animEffect>
                                  </p:childTnLst>
                                </p:cTn>
                              </p:par>
                            </p:childTnLst>
                          </p:cTn>
                        </p:par>
                        <p:par>
                          <p:cTn id="66" fill="hold" nodeType="afterGroup">
                            <p:stCondLst>
                              <p:cond delay="4300"/>
                            </p:stCondLst>
                            <p:childTnLst>
                              <p:par>
                                <p:cTn id="67" presetID="10" presetClass="entr" presetSubtype="0" fill="hold" grpId="0" nodeType="afterEffect">
                                  <p:stCondLst>
                                    <p:cond delay="0"/>
                                  </p:stCondLst>
                                  <p:childTnLst>
                                    <p:set>
                                      <p:cBhvr>
                                        <p:cTn id="68" dur="1" fill="hold">
                                          <p:stCondLst>
                                            <p:cond delay="0"/>
                                          </p:stCondLst>
                                        </p:cTn>
                                        <p:tgtEl>
                                          <p:spTgt spid="12324"/>
                                        </p:tgtEl>
                                        <p:attrNameLst>
                                          <p:attrName>style.visibility</p:attrName>
                                        </p:attrNameLst>
                                      </p:cBhvr>
                                      <p:to>
                                        <p:strVal val="visible"/>
                                      </p:to>
                                    </p:set>
                                    <p:anim calcmode="lin" valueType="num">
                                      <p:cBhvr>
                                        <p:cTn id="69" dur="250" fill="hold"/>
                                        <p:tgtEl>
                                          <p:spTgt spid="12324"/>
                                        </p:tgtEl>
                                        <p:attrNameLst>
                                          <p:attrName>ppt_w</p:attrName>
                                        </p:attrNameLst>
                                      </p:cBhvr>
                                      <p:tavLst>
                                        <p:tav tm="0">
                                          <p:val>
                                            <p:fltVal val="0"/>
                                          </p:val>
                                        </p:tav>
                                        <p:tav tm="100000">
                                          <p:val>
                                            <p:strVal val="#ppt_w"/>
                                          </p:val>
                                        </p:tav>
                                      </p:tavLst>
                                    </p:anim>
                                    <p:anim calcmode="lin" valueType="num">
                                      <p:cBhvr>
                                        <p:cTn id="70" dur="250" fill="hold"/>
                                        <p:tgtEl>
                                          <p:spTgt spid="12324"/>
                                        </p:tgtEl>
                                        <p:attrNameLst>
                                          <p:attrName>ppt_h</p:attrName>
                                        </p:attrNameLst>
                                      </p:cBhvr>
                                      <p:tavLst>
                                        <p:tav tm="0">
                                          <p:val>
                                            <p:fltVal val="0"/>
                                          </p:val>
                                        </p:tav>
                                        <p:tav tm="100000">
                                          <p:val>
                                            <p:strVal val="#ppt_h"/>
                                          </p:val>
                                        </p:tav>
                                      </p:tavLst>
                                    </p:anim>
                                    <p:animEffect>
                                      <p:cBhvr>
                                        <p:cTn id="71" dur="250"/>
                                        <p:tgtEl>
                                          <p:spTgt spid="12324"/>
                                        </p:tgtEl>
                                      </p:cBhvr>
                                    </p:animEffect>
                                  </p:childTnLst>
                                </p:cTn>
                              </p:par>
                            </p:childTnLst>
                          </p:cTn>
                        </p:par>
                        <p:par>
                          <p:cTn id="72" fill="hold" nodeType="afterGroup">
                            <p:stCondLst>
                              <p:cond delay="4550"/>
                            </p:stCondLst>
                            <p:childTnLst>
                              <p:par>
                                <p:cTn id="73" presetID="22" presetClass="entr" presetSubtype="4" fill="hold" grpId="0" nodeType="afterEffect">
                                  <p:stCondLst>
                                    <p:cond delay="0"/>
                                  </p:stCondLst>
                                  <p:childTnLst>
                                    <p:set>
                                      <p:cBhvr>
                                        <p:cTn id="74" dur="1" fill="hold">
                                          <p:stCondLst>
                                            <p:cond delay="0"/>
                                          </p:stCondLst>
                                        </p:cTn>
                                        <p:tgtEl>
                                          <p:spTgt spid="12325"/>
                                        </p:tgtEl>
                                        <p:attrNameLst>
                                          <p:attrName>style.visibility</p:attrName>
                                        </p:attrNameLst>
                                      </p:cBhvr>
                                      <p:to>
                                        <p:strVal val="visible"/>
                                      </p:to>
                                    </p:set>
                                    <p:animEffect>
                                      <p:cBhvr>
                                        <p:cTn id="75" dur="250"/>
                                        <p:tgtEl>
                                          <p:spTgt spid="12325"/>
                                        </p:tgtEl>
                                      </p:cBhvr>
                                    </p:animEffect>
                                  </p:childTnLst>
                                </p:cTn>
                              </p:par>
                            </p:childTnLst>
                          </p:cTn>
                        </p:par>
                        <p:par>
                          <p:cTn id="76" fill="hold" nodeType="afterGroup">
                            <p:stCondLst>
                              <p:cond delay="4800"/>
                            </p:stCondLst>
                            <p:childTnLst>
                              <p:par>
                                <p:cTn id="77" presetID="23" presetClass="entr" presetSubtype="36" fill="hold" grpId="0" nodeType="afterEffect">
                                  <p:stCondLst>
                                    <p:cond delay="0"/>
                                  </p:stCondLst>
                                  <p:childTnLst>
                                    <p:set>
                                      <p:cBhvr>
                                        <p:cTn id="78" dur="1" fill="hold">
                                          <p:stCondLst>
                                            <p:cond delay="0"/>
                                          </p:stCondLst>
                                        </p:cTn>
                                        <p:tgtEl>
                                          <p:spTgt spid="12315"/>
                                        </p:tgtEl>
                                        <p:attrNameLst>
                                          <p:attrName>style.visibility</p:attrName>
                                        </p:attrNameLst>
                                      </p:cBhvr>
                                      <p:to>
                                        <p:strVal val="visible"/>
                                      </p:to>
                                    </p:set>
                                    <p:anim calcmode="lin" valueType="num">
                                      <p:cBhvr>
                                        <p:cTn id="79" dur="250" fill="hold"/>
                                        <p:tgtEl>
                                          <p:spTgt spid="12315"/>
                                        </p:tgtEl>
                                        <p:attrNameLst>
                                          <p:attrName>ppt_w</p:attrName>
                                        </p:attrNameLst>
                                      </p:cBhvr>
                                      <p:tavLst>
                                        <p:tav tm="0">
                                          <p:val>
                                            <p:strVal val="(6*min(max(#ppt_w*#ppt_h,.3),1)-7.4)/-.7*#ppt_w"/>
                                          </p:val>
                                        </p:tav>
                                        <p:tav tm="100000">
                                          <p:val>
                                            <p:strVal val="#ppt_w"/>
                                          </p:val>
                                        </p:tav>
                                      </p:tavLst>
                                    </p:anim>
                                    <p:anim calcmode="lin" valueType="num">
                                      <p:cBhvr>
                                        <p:cTn id="80" dur="250" fill="hold"/>
                                        <p:tgtEl>
                                          <p:spTgt spid="12315"/>
                                        </p:tgtEl>
                                        <p:attrNameLst>
                                          <p:attrName>ppt_h</p:attrName>
                                        </p:attrNameLst>
                                      </p:cBhvr>
                                      <p:tavLst>
                                        <p:tav tm="0">
                                          <p:val>
                                            <p:strVal val="(6*min(max(#ppt_w*#ppt_h,.3),1)-7.4)/-.7*#ppt_h"/>
                                          </p:val>
                                        </p:tav>
                                        <p:tav tm="100000">
                                          <p:val>
                                            <p:strVal val="#ppt_h"/>
                                          </p:val>
                                        </p:tav>
                                      </p:tavLst>
                                    </p:anim>
                                    <p:anim calcmode="lin" valueType="num">
                                      <p:cBhvr>
                                        <p:cTn id="81" dur="250" fill="hold"/>
                                        <p:tgtEl>
                                          <p:spTgt spid="12315"/>
                                        </p:tgtEl>
                                        <p:attrNameLst>
                                          <p:attrName>ppt_x</p:attrName>
                                        </p:attrNameLst>
                                      </p:cBhvr>
                                      <p:tavLst>
                                        <p:tav tm="0">
                                          <p:val>
                                            <p:fltVal val="0.5"/>
                                          </p:val>
                                        </p:tav>
                                        <p:tav tm="100000">
                                          <p:val>
                                            <p:strVal val="#ppt_x"/>
                                          </p:val>
                                        </p:tav>
                                      </p:tavLst>
                                    </p:anim>
                                    <p:anim calcmode="lin" valueType="num">
                                      <p:cBhvr>
                                        <p:cTn id="82" dur="250" fill="hold"/>
                                        <p:tgtEl>
                                          <p:spTgt spid="12315"/>
                                        </p:tgtEl>
                                        <p:attrNameLst>
                                          <p:attrName>ppt_y</p:attrName>
                                        </p:attrNameLst>
                                      </p:cBhvr>
                                      <p:tavLst>
                                        <p:tav tm="0">
                                          <p:val>
                                            <p:strVal val="1+(6*min(max(#ppt_w*#ppt_h,.3),1)-7.4)/-.7*#ppt_h/2"/>
                                          </p:val>
                                        </p:tav>
                                        <p:tav tm="100000">
                                          <p:val>
                                            <p:strVal val="#ppt_y"/>
                                          </p:val>
                                        </p:tav>
                                      </p:tavLst>
                                    </p:anim>
                                  </p:childTnLst>
                                </p:cTn>
                              </p:par>
                            </p:childTnLst>
                          </p:cTn>
                        </p:par>
                        <p:par>
                          <p:cTn id="83" fill="hold" nodeType="afterGroup">
                            <p:stCondLst>
                              <p:cond delay="5050"/>
                            </p:stCondLst>
                            <p:childTnLst>
                              <p:par>
                                <p:cTn id="84" presetID="22" presetClass="entr" presetSubtype="4" fill="hold" grpId="0" nodeType="afterEffect">
                                  <p:stCondLst>
                                    <p:cond delay="0"/>
                                  </p:stCondLst>
                                  <p:childTnLst>
                                    <p:set>
                                      <p:cBhvr>
                                        <p:cTn id="85" dur="1" fill="hold">
                                          <p:stCondLst>
                                            <p:cond delay="0"/>
                                          </p:stCondLst>
                                        </p:cTn>
                                        <p:tgtEl>
                                          <p:spTgt spid="12332"/>
                                        </p:tgtEl>
                                        <p:attrNameLst>
                                          <p:attrName>style.visibility</p:attrName>
                                        </p:attrNameLst>
                                      </p:cBhvr>
                                      <p:to>
                                        <p:strVal val="visible"/>
                                      </p:to>
                                    </p:set>
                                    <p:animEffect>
                                      <p:cBhvr>
                                        <p:cTn id="86" dur="250"/>
                                        <p:tgtEl>
                                          <p:spTgt spid="12332"/>
                                        </p:tgtEl>
                                      </p:cBhvr>
                                    </p:animEffect>
                                  </p:childTnLst>
                                </p:cTn>
                              </p:par>
                            </p:childTnLst>
                          </p:cTn>
                        </p:par>
                        <p:par>
                          <p:cTn id="87" fill="hold" nodeType="afterGroup">
                            <p:stCondLst>
                              <p:cond delay="5300"/>
                            </p:stCondLst>
                            <p:childTnLst>
                              <p:par>
                                <p:cTn id="88" presetID="10" presetClass="entr" presetSubtype="0" fill="hold" grpId="0" nodeType="afterEffect">
                                  <p:stCondLst>
                                    <p:cond delay="0"/>
                                  </p:stCondLst>
                                  <p:childTnLst>
                                    <p:set>
                                      <p:cBhvr>
                                        <p:cTn id="89" dur="1" fill="hold">
                                          <p:stCondLst>
                                            <p:cond delay="0"/>
                                          </p:stCondLst>
                                        </p:cTn>
                                        <p:tgtEl>
                                          <p:spTgt spid="12320"/>
                                        </p:tgtEl>
                                        <p:attrNameLst>
                                          <p:attrName>style.visibility</p:attrName>
                                        </p:attrNameLst>
                                      </p:cBhvr>
                                      <p:to>
                                        <p:strVal val="visible"/>
                                      </p:to>
                                    </p:set>
                                    <p:anim calcmode="lin" valueType="num">
                                      <p:cBhvr>
                                        <p:cTn id="90" dur="250" fill="hold"/>
                                        <p:tgtEl>
                                          <p:spTgt spid="12320"/>
                                        </p:tgtEl>
                                        <p:attrNameLst>
                                          <p:attrName>ppt_w</p:attrName>
                                        </p:attrNameLst>
                                      </p:cBhvr>
                                      <p:tavLst>
                                        <p:tav tm="0">
                                          <p:val>
                                            <p:fltVal val="0"/>
                                          </p:val>
                                        </p:tav>
                                        <p:tav tm="100000">
                                          <p:val>
                                            <p:strVal val="#ppt_w"/>
                                          </p:val>
                                        </p:tav>
                                      </p:tavLst>
                                    </p:anim>
                                    <p:anim calcmode="lin" valueType="num">
                                      <p:cBhvr>
                                        <p:cTn id="91" dur="250" fill="hold"/>
                                        <p:tgtEl>
                                          <p:spTgt spid="12320"/>
                                        </p:tgtEl>
                                        <p:attrNameLst>
                                          <p:attrName>ppt_h</p:attrName>
                                        </p:attrNameLst>
                                      </p:cBhvr>
                                      <p:tavLst>
                                        <p:tav tm="0">
                                          <p:val>
                                            <p:fltVal val="0"/>
                                          </p:val>
                                        </p:tav>
                                        <p:tav tm="100000">
                                          <p:val>
                                            <p:strVal val="#ppt_h"/>
                                          </p:val>
                                        </p:tav>
                                      </p:tavLst>
                                    </p:anim>
                                    <p:animEffect>
                                      <p:cBhvr>
                                        <p:cTn id="92" dur="250"/>
                                        <p:tgtEl>
                                          <p:spTgt spid="12320"/>
                                        </p:tgtEl>
                                      </p:cBhvr>
                                    </p:animEffect>
                                  </p:childTnLst>
                                </p:cTn>
                              </p:par>
                            </p:childTnLst>
                          </p:cTn>
                        </p:par>
                        <p:par>
                          <p:cTn id="93" fill="hold" nodeType="afterGroup">
                            <p:stCondLst>
                              <p:cond delay="5550"/>
                            </p:stCondLst>
                            <p:childTnLst>
                              <p:par>
                                <p:cTn id="94" presetID="22" presetClass="entr" presetSubtype="4" fill="hold" grpId="0" nodeType="afterEffect">
                                  <p:stCondLst>
                                    <p:cond delay="0"/>
                                  </p:stCondLst>
                                  <p:childTnLst>
                                    <p:set>
                                      <p:cBhvr>
                                        <p:cTn id="95" dur="1" fill="hold">
                                          <p:stCondLst>
                                            <p:cond delay="0"/>
                                          </p:stCondLst>
                                        </p:cTn>
                                        <p:tgtEl>
                                          <p:spTgt spid="12321"/>
                                        </p:tgtEl>
                                        <p:attrNameLst>
                                          <p:attrName>style.visibility</p:attrName>
                                        </p:attrNameLst>
                                      </p:cBhvr>
                                      <p:to>
                                        <p:strVal val="visible"/>
                                      </p:to>
                                    </p:set>
                                    <p:animEffect>
                                      <p:cBhvr>
                                        <p:cTn id="96" dur="250"/>
                                        <p:tgtEl>
                                          <p:spTgt spid="12321"/>
                                        </p:tgtEl>
                                      </p:cBhvr>
                                    </p:animEffect>
                                  </p:childTnLst>
                                </p:cTn>
                              </p:par>
                            </p:childTnLst>
                          </p:cTn>
                        </p:par>
                        <p:par>
                          <p:cTn id="97" fill="hold" nodeType="afterGroup">
                            <p:stCondLst>
                              <p:cond delay="5800"/>
                            </p:stCondLst>
                            <p:childTnLst>
                              <p:par>
                                <p:cTn id="98" presetID="23" presetClass="entr" presetSubtype="36" fill="hold" grpId="0" nodeType="afterEffect">
                                  <p:stCondLst>
                                    <p:cond delay="0"/>
                                  </p:stCondLst>
                                  <p:childTnLst>
                                    <p:set>
                                      <p:cBhvr>
                                        <p:cTn id="99" dur="1" fill="hold">
                                          <p:stCondLst>
                                            <p:cond delay="0"/>
                                          </p:stCondLst>
                                        </p:cTn>
                                        <p:tgtEl>
                                          <p:spTgt spid="12316"/>
                                        </p:tgtEl>
                                        <p:attrNameLst>
                                          <p:attrName>style.visibility</p:attrName>
                                        </p:attrNameLst>
                                      </p:cBhvr>
                                      <p:to>
                                        <p:strVal val="visible"/>
                                      </p:to>
                                    </p:set>
                                    <p:anim calcmode="lin" valueType="num">
                                      <p:cBhvr>
                                        <p:cTn id="100" dur="250" fill="hold"/>
                                        <p:tgtEl>
                                          <p:spTgt spid="12316"/>
                                        </p:tgtEl>
                                        <p:attrNameLst>
                                          <p:attrName>ppt_w</p:attrName>
                                        </p:attrNameLst>
                                      </p:cBhvr>
                                      <p:tavLst>
                                        <p:tav tm="0">
                                          <p:val>
                                            <p:strVal val="(6*min(max(#ppt_w*#ppt_h,.3),1)-7.4)/-.7*#ppt_w"/>
                                          </p:val>
                                        </p:tav>
                                        <p:tav tm="100000">
                                          <p:val>
                                            <p:strVal val="#ppt_w"/>
                                          </p:val>
                                        </p:tav>
                                      </p:tavLst>
                                    </p:anim>
                                    <p:anim calcmode="lin" valueType="num">
                                      <p:cBhvr>
                                        <p:cTn id="101" dur="250" fill="hold"/>
                                        <p:tgtEl>
                                          <p:spTgt spid="12316"/>
                                        </p:tgtEl>
                                        <p:attrNameLst>
                                          <p:attrName>ppt_h</p:attrName>
                                        </p:attrNameLst>
                                      </p:cBhvr>
                                      <p:tavLst>
                                        <p:tav tm="0">
                                          <p:val>
                                            <p:strVal val="(6*min(max(#ppt_w*#ppt_h,.3),1)-7.4)/-.7*#ppt_h"/>
                                          </p:val>
                                        </p:tav>
                                        <p:tav tm="100000">
                                          <p:val>
                                            <p:strVal val="#ppt_h"/>
                                          </p:val>
                                        </p:tav>
                                      </p:tavLst>
                                    </p:anim>
                                    <p:anim calcmode="lin" valueType="num">
                                      <p:cBhvr>
                                        <p:cTn id="102" dur="250" fill="hold"/>
                                        <p:tgtEl>
                                          <p:spTgt spid="12316"/>
                                        </p:tgtEl>
                                        <p:attrNameLst>
                                          <p:attrName>ppt_x</p:attrName>
                                        </p:attrNameLst>
                                      </p:cBhvr>
                                      <p:tavLst>
                                        <p:tav tm="0">
                                          <p:val>
                                            <p:fltVal val="0.5"/>
                                          </p:val>
                                        </p:tav>
                                        <p:tav tm="100000">
                                          <p:val>
                                            <p:strVal val="#ppt_x"/>
                                          </p:val>
                                        </p:tav>
                                      </p:tavLst>
                                    </p:anim>
                                    <p:anim calcmode="lin" valueType="num">
                                      <p:cBhvr>
                                        <p:cTn id="103" dur="250" fill="hold"/>
                                        <p:tgtEl>
                                          <p:spTgt spid="12316"/>
                                        </p:tgtEl>
                                        <p:attrNameLst>
                                          <p:attrName>ppt_y</p:attrName>
                                        </p:attrNameLst>
                                      </p:cBhvr>
                                      <p:tavLst>
                                        <p:tav tm="0">
                                          <p:val>
                                            <p:strVal val="1+(6*min(max(#ppt_w*#ppt_h,.3),1)-7.4)/-.7*#ppt_h/2"/>
                                          </p:val>
                                        </p:tav>
                                        <p:tav tm="100000">
                                          <p:val>
                                            <p:strVal val="#ppt_y"/>
                                          </p:val>
                                        </p:tav>
                                      </p:tavLst>
                                    </p:anim>
                                  </p:childTnLst>
                                </p:cTn>
                              </p:par>
                            </p:childTnLst>
                          </p:cTn>
                        </p:par>
                        <p:par>
                          <p:cTn id="104" fill="hold" nodeType="afterGroup">
                            <p:stCondLst>
                              <p:cond delay="6050"/>
                            </p:stCondLst>
                            <p:childTnLst>
                              <p:par>
                                <p:cTn id="105" presetID="22" presetClass="entr" presetSubtype="1" fill="hold" grpId="0" nodeType="afterEffect">
                                  <p:stCondLst>
                                    <p:cond delay="0"/>
                                  </p:stCondLst>
                                  <p:childTnLst>
                                    <p:set>
                                      <p:cBhvr>
                                        <p:cTn id="106" dur="1" fill="hold">
                                          <p:stCondLst>
                                            <p:cond delay="0"/>
                                          </p:stCondLst>
                                        </p:cTn>
                                        <p:tgtEl>
                                          <p:spTgt spid="12333"/>
                                        </p:tgtEl>
                                        <p:attrNameLst>
                                          <p:attrName>style.visibility</p:attrName>
                                        </p:attrNameLst>
                                      </p:cBhvr>
                                      <p:to>
                                        <p:strVal val="visible"/>
                                      </p:to>
                                    </p:set>
                                    <p:animEffect>
                                      <p:cBhvr>
                                        <p:cTn id="107" dur="250"/>
                                        <p:tgtEl>
                                          <p:spTgt spid="12333"/>
                                        </p:tgtEl>
                                      </p:cBhvr>
                                    </p:animEffect>
                                  </p:childTnLst>
                                </p:cTn>
                              </p:par>
                            </p:childTnLst>
                          </p:cTn>
                        </p:par>
                        <p:par>
                          <p:cTn id="108" fill="hold" nodeType="afterGroup">
                            <p:stCondLst>
                              <p:cond delay="6300"/>
                            </p:stCondLst>
                            <p:childTnLst>
                              <p:par>
                                <p:cTn id="109" presetID="10" presetClass="entr" presetSubtype="0" fill="hold" grpId="0" nodeType="afterEffect">
                                  <p:stCondLst>
                                    <p:cond delay="0"/>
                                  </p:stCondLst>
                                  <p:childTnLst>
                                    <p:set>
                                      <p:cBhvr>
                                        <p:cTn id="110" dur="1" fill="hold">
                                          <p:stCondLst>
                                            <p:cond delay="0"/>
                                          </p:stCondLst>
                                        </p:cTn>
                                        <p:tgtEl>
                                          <p:spTgt spid="12326"/>
                                        </p:tgtEl>
                                        <p:attrNameLst>
                                          <p:attrName>style.visibility</p:attrName>
                                        </p:attrNameLst>
                                      </p:cBhvr>
                                      <p:to>
                                        <p:strVal val="visible"/>
                                      </p:to>
                                    </p:set>
                                    <p:anim calcmode="lin" valueType="num">
                                      <p:cBhvr>
                                        <p:cTn id="111" dur="250" fill="hold"/>
                                        <p:tgtEl>
                                          <p:spTgt spid="12326"/>
                                        </p:tgtEl>
                                        <p:attrNameLst>
                                          <p:attrName>ppt_w</p:attrName>
                                        </p:attrNameLst>
                                      </p:cBhvr>
                                      <p:tavLst>
                                        <p:tav tm="0">
                                          <p:val>
                                            <p:fltVal val="0"/>
                                          </p:val>
                                        </p:tav>
                                        <p:tav tm="100000">
                                          <p:val>
                                            <p:strVal val="#ppt_w"/>
                                          </p:val>
                                        </p:tav>
                                      </p:tavLst>
                                    </p:anim>
                                    <p:anim calcmode="lin" valueType="num">
                                      <p:cBhvr>
                                        <p:cTn id="112" dur="250" fill="hold"/>
                                        <p:tgtEl>
                                          <p:spTgt spid="12326"/>
                                        </p:tgtEl>
                                        <p:attrNameLst>
                                          <p:attrName>ppt_h</p:attrName>
                                        </p:attrNameLst>
                                      </p:cBhvr>
                                      <p:tavLst>
                                        <p:tav tm="0">
                                          <p:val>
                                            <p:fltVal val="0"/>
                                          </p:val>
                                        </p:tav>
                                        <p:tav tm="100000">
                                          <p:val>
                                            <p:strVal val="#ppt_h"/>
                                          </p:val>
                                        </p:tav>
                                      </p:tavLst>
                                    </p:anim>
                                    <p:animEffect>
                                      <p:cBhvr>
                                        <p:cTn id="113" dur="250"/>
                                        <p:tgtEl>
                                          <p:spTgt spid="12326"/>
                                        </p:tgtEl>
                                      </p:cBhvr>
                                    </p:animEffect>
                                  </p:childTnLst>
                                </p:cTn>
                              </p:par>
                            </p:childTnLst>
                          </p:cTn>
                        </p:par>
                        <p:par>
                          <p:cTn id="114" fill="hold" nodeType="afterGroup">
                            <p:stCondLst>
                              <p:cond delay="6550"/>
                            </p:stCondLst>
                            <p:childTnLst>
                              <p:par>
                                <p:cTn id="115" presetID="22" presetClass="entr" presetSubtype="4" fill="hold" grpId="0" nodeType="afterEffect">
                                  <p:stCondLst>
                                    <p:cond delay="0"/>
                                  </p:stCondLst>
                                  <p:childTnLst>
                                    <p:set>
                                      <p:cBhvr>
                                        <p:cTn id="116" dur="1" fill="hold">
                                          <p:stCondLst>
                                            <p:cond delay="0"/>
                                          </p:stCondLst>
                                        </p:cTn>
                                        <p:tgtEl>
                                          <p:spTgt spid="12327"/>
                                        </p:tgtEl>
                                        <p:attrNameLst>
                                          <p:attrName>style.visibility</p:attrName>
                                        </p:attrNameLst>
                                      </p:cBhvr>
                                      <p:to>
                                        <p:strVal val="visible"/>
                                      </p:to>
                                    </p:set>
                                    <p:animEffect>
                                      <p:cBhvr>
                                        <p:cTn id="117" dur="250"/>
                                        <p:tgtEl>
                                          <p:spTgt spid="12327"/>
                                        </p:tgtEl>
                                      </p:cBhvr>
                                    </p:animEffect>
                                  </p:childTnLst>
                                </p:cTn>
                              </p:par>
                            </p:childTnLst>
                          </p:cTn>
                        </p:par>
                        <p:par>
                          <p:cTn id="118" fill="hold" nodeType="afterGroup">
                            <p:stCondLst>
                              <p:cond delay="6800"/>
                            </p:stCondLst>
                            <p:childTnLst>
                              <p:par>
                                <p:cTn id="119" presetID="23" presetClass="entr" presetSubtype="36" fill="hold" grpId="0" nodeType="afterEffect">
                                  <p:stCondLst>
                                    <p:cond delay="0"/>
                                  </p:stCondLst>
                                  <p:childTnLst>
                                    <p:set>
                                      <p:cBhvr>
                                        <p:cTn id="120" dur="1" fill="hold">
                                          <p:stCondLst>
                                            <p:cond delay="0"/>
                                          </p:stCondLst>
                                        </p:cTn>
                                        <p:tgtEl>
                                          <p:spTgt spid="12317"/>
                                        </p:tgtEl>
                                        <p:attrNameLst>
                                          <p:attrName>style.visibility</p:attrName>
                                        </p:attrNameLst>
                                      </p:cBhvr>
                                      <p:to>
                                        <p:strVal val="visible"/>
                                      </p:to>
                                    </p:set>
                                    <p:anim calcmode="lin" valueType="num">
                                      <p:cBhvr>
                                        <p:cTn id="121" dur="250" fill="hold"/>
                                        <p:tgtEl>
                                          <p:spTgt spid="12317"/>
                                        </p:tgtEl>
                                        <p:attrNameLst>
                                          <p:attrName>ppt_w</p:attrName>
                                        </p:attrNameLst>
                                      </p:cBhvr>
                                      <p:tavLst>
                                        <p:tav tm="0">
                                          <p:val>
                                            <p:strVal val="(6*min(max(#ppt_w*#ppt_h,.3),1)-7.4)/-.7*#ppt_w"/>
                                          </p:val>
                                        </p:tav>
                                        <p:tav tm="100000">
                                          <p:val>
                                            <p:strVal val="#ppt_w"/>
                                          </p:val>
                                        </p:tav>
                                      </p:tavLst>
                                    </p:anim>
                                    <p:anim calcmode="lin" valueType="num">
                                      <p:cBhvr>
                                        <p:cTn id="122" dur="250" fill="hold"/>
                                        <p:tgtEl>
                                          <p:spTgt spid="12317"/>
                                        </p:tgtEl>
                                        <p:attrNameLst>
                                          <p:attrName>ppt_h</p:attrName>
                                        </p:attrNameLst>
                                      </p:cBhvr>
                                      <p:tavLst>
                                        <p:tav tm="0">
                                          <p:val>
                                            <p:strVal val="(6*min(max(#ppt_w*#ppt_h,.3),1)-7.4)/-.7*#ppt_h"/>
                                          </p:val>
                                        </p:tav>
                                        <p:tav tm="100000">
                                          <p:val>
                                            <p:strVal val="#ppt_h"/>
                                          </p:val>
                                        </p:tav>
                                      </p:tavLst>
                                    </p:anim>
                                    <p:anim calcmode="lin" valueType="num">
                                      <p:cBhvr>
                                        <p:cTn id="123" dur="250" fill="hold"/>
                                        <p:tgtEl>
                                          <p:spTgt spid="12317"/>
                                        </p:tgtEl>
                                        <p:attrNameLst>
                                          <p:attrName>ppt_x</p:attrName>
                                        </p:attrNameLst>
                                      </p:cBhvr>
                                      <p:tavLst>
                                        <p:tav tm="0">
                                          <p:val>
                                            <p:fltVal val="0.5"/>
                                          </p:val>
                                        </p:tav>
                                        <p:tav tm="100000">
                                          <p:val>
                                            <p:strVal val="#ppt_x"/>
                                          </p:val>
                                        </p:tav>
                                      </p:tavLst>
                                    </p:anim>
                                    <p:anim calcmode="lin" valueType="num">
                                      <p:cBhvr>
                                        <p:cTn id="124" dur="250" fill="hold"/>
                                        <p:tgtEl>
                                          <p:spTgt spid="12317"/>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7050"/>
                            </p:stCondLst>
                            <p:childTnLst>
                              <p:par>
                                <p:cTn id="126" presetID="22" presetClass="entr" presetSubtype="4" fill="hold" grpId="0" nodeType="afterEffect">
                                  <p:stCondLst>
                                    <p:cond delay="0"/>
                                  </p:stCondLst>
                                  <p:childTnLst>
                                    <p:set>
                                      <p:cBhvr>
                                        <p:cTn id="127" dur="1" fill="hold">
                                          <p:stCondLst>
                                            <p:cond delay="0"/>
                                          </p:stCondLst>
                                        </p:cTn>
                                        <p:tgtEl>
                                          <p:spTgt spid="12334"/>
                                        </p:tgtEl>
                                        <p:attrNameLst>
                                          <p:attrName>style.visibility</p:attrName>
                                        </p:attrNameLst>
                                      </p:cBhvr>
                                      <p:to>
                                        <p:strVal val="visible"/>
                                      </p:to>
                                    </p:set>
                                    <p:animEffect>
                                      <p:cBhvr>
                                        <p:cTn id="128" dur="250"/>
                                        <p:tgtEl>
                                          <p:spTgt spid="12334"/>
                                        </p:tgtEl>
                                      </p:cBhvr>
                                    </p:animEffect>
                                  </p:childTnLst>
                                </p:cTn>
                              </p:par>
                            </p:childTnLst>
                          </p:cTn>
                        </p:par>
                        <p:par>
                          <p:cTn id="129" fill="hold" nodeType="afterGroup">
                            <p:stCondLst>
                              <p:cond delay="7300"/>
                            </p:stCondLst>
                            <p:childTnLst>
                              <p:par>
                                <p:cTn id="130" presetID="10" presetClass="entr" presetSubtype="0" fill="hold" grpId="0" nodeType="afterEffect">
                                  <p:stCondLst>
                                    <p:cond delay="0"/>
                                  </p:stCondLst>
                                  <p:childTnLst>
                                    <p:set>
                                      <p:cBhvr>
                                        <p:cTn id="131" dur="1" fill="hold">
                                          <p:stCondLst>
                                            <p:cond delay="0"/>
                                          </p:stCondLst>
                                        </p:cTn>
                                        <p:tgtEl>
                                          <p:spTgt spid="12322"/>
                                        </p:tgtEl>
                                        <p:attrNameLst>
                                          <p:attrName>style.visibility</p:attrName>
                                        </p:attrNameLst>
                                      </p:cBhvr>
                                      <p:to>
                                        <p:strVal val="visible"/>
                                      </p:to>
                                    </p:set>
                                    <p:anim calcmode="lin" valueType="num">
                                      <p:cBhvr>
                                        <p:cTn id="132" dur="250" fill="hold"/>
                                        <p:tgtEl>
                                          <p:spTgt spid="12322"/>
                                        </p:tgtEl>
                                        <p:attrNameLst>
                                          <p:attrName>ppt_w</p:attrName>
                                        </p:attrNameLst>
                                      </p:cBhvr>
                                      <p:tavLst>
                                        <p:tav tm="0">
                                          <p:val>
                                            <p:fltVal val="0"/>
                                          </p:val>
                                        </p:tav>
                                        <p:tav tm="100000">
                                          <p:val>
                                            <p:strVal val="#ppt_w"/>
                                          </p:val>
                                        </p:tav>
                                      </p:tavLst>
                                    </p:anim>
                                    <p:anim calcmode="lin" valueType="num">
                                      <p:cBhvr>
                                        <p:cTn id="133" dur="250" fill="hold"/>
                                        <p:tgtEl>
                                          <p:spTgt spid="12322"/>
                                        </p:tgtEl>
                                        <p:attrNameLst>
                                          <p:attrName>ppt_h</p:attrName>
                                        </p:attrNameLst>
                                      </p:cBhvr>
                                      <p:tavLst>
                                        <p:tav tm="0">
                                          <p:val>
                                            <p:fltVal val="0"/>
                                          </p:val>
                                        </p:tav>
                                        <p:tav tm="100000">
                                          <p:val>
                                            <p:strVal val="#ppt_h"/>
                                          </p:val>
                                        </p:tav>
                                      </p:tavLst>
                                    </p:anim>
                                    <p:animEffect>
                                      <p:cBhvr>
                                        <p:cTn id="134" dur="250"/>
                                        <p:tgtEl>
                                          <p:spTgt spid="12322"/>
                                        </p:tgtEl>
                                      </p:cBhvr>
                                    </p:animEffect>
                                  </p:childTnLst>
                                </p:cTn>
                              </p:par>
                            </p:childTnLst>
                          </p:cTn>
                        </p:par>
                        <p:par>
                          <p:cTn id="135" fill="hold" nodeType="afterGroup">
                            <p:stCondLst>
                              <p:cond delay="7550"/>
                            </p:stCondLst>
                            <p:childTnLst>
                              <p:par>
                                <p:cTn id="136" presetID="22" presetClass="entr" presetSubtype="4" fill="hold" grpId="0" nodeType="afterEffect">
                                  <p:stCondLst>
                                    <p:cond delay="0"/>
                                  </p:stCondLst>
                                  <p:childTnLst>
                                    <p:set>
                                      <p:cBhvr>
                                        <p:cTn id="137" dur="1" fill="hold">
                                          <p:stCondLst>
                                            <p:cond delay="0"/>
                                          </p:stCondLst>
                                        </p:cTn>
                                        <p:tgtEl>
                                          <p:spTgt spid="12323"/>
                                        </p:tgtEl>
                                        <p:attrNameLst>
                                          <p:attrName>style.visibility</p:attrName>
                                        </p:attrNameLst>
                                      </p:cBhvr>
                                      <p:to>
                                        <p:strVal val="visible"/>
                                      </p:to>
                                    </p:set>
                                    <p:animEffect>
                                      <p:cBhvr>
                                        <p:cTn id="138" dur="250"/>
                                        <p:tgtEl>
                                          <p:spTgt spid="12323"/>
                                        </p:tgtEl>
                                      </p:cBhvr>
                                    </p:animEffect>
                                  </p:childTnLst>
                                </p:cTn>
                              </p:par>
                            </p:childTnLst>
                          </p:cTn>
                        </p:par>
                        <p:par>
                          <p:cTn id="139" fill="hold" nodeType="afterGroup">
                            <p:stCondLst>
                              <p:cond delay="7800"/>
                            </p:stCondLst>
                            <p:childTnLst>
                              <p:par>
                                <p:cTn id="140" presetID="10" presetClass="entr" presetSubtype="0" fill="hold" grpId="0" nodeType="afterEffect">
                                  <p:stCondLst>
                                    <p:cond delay="0"/>
                                  </p:stCondLst>
                                  <p:childTnLst>
                                    <p:set>
                                      <p:cBhvr>
                                        <p:cTn id="141" dur="1" fill="hold">
                                          <p:stCondLst>
                                            <p:cond delay="0"/>
                                          </p:stCondLst>
                                        </p:cTn>
                                        <p:tgtEl>
                                          <p:spTgt spid="12329"/>
                                        </p:tgtEl>
                                        <p:attrNameLst>
                                          <p:attrName>style.visibility</p:attrName>
                                        </p:attrNameLst>
                                      </p:cBhvr>
                                      <p:to>
                                        <p:strVal val="visible"/>
                                      </p:to>
                                    </p:set>
                                    <p:anim calcmode="lin" valueType="num">
                                      <p:cBhvr>
                                        <p:cTn id="142" dur="250" fill="hold"/>
                                        <p:tgtEl>
                                          <p:spTgt spid="12329"/>
                                        </p:tgtEl>
                                        <p:attrNameLst>
                                          <p:attrName>ppt_w</p:attrName>
                                        </p:attrNameLst>
                                      </p:cBhvr>
                                      <p:tavLst>
                                        <p:tav tm="0">
                                          <p:val>
                                            <p:fltVal val="0"/>
                                          </p:val>
                                        </p:tav>
                                        <p:tav tm="100000">
                                          <p:val>
                                            <p:strVal val="#ppt_w"/>
                                          </p:val>
                                        </p:tav>
                                      </p:tavLst>
                                    </p:anim>
                                    <p:anim calcmode="lin" valueType="num">
                                      <p:cBhvr>
                                        <p:cTn id="143" dur="250" fill="hold"/>
                                        <p:tgtEl>
                                          <p:spTgt spid="12329"/>
                                        </p:tgtEl>
                                        <p:attrNameLst>
                                          <p:attrName>ppt_h</p:attrName>
                                        </p:attrNameLst>
                                      </p:cBhvr>
                                      <p:tavLst>
                                        <p:tav tm="0">
                                          <p:val>
                                            <p:fltVal val="0"/>
                                          </p:val>
                                        </p:tav>
                                        <p:tav tm="100000">
                                          <p:val>
                                            <p:strVal val="#ppt_h"/>
                                          </p:val>
                                        </p:tav>
                                      </p:tavLst>
                                    </p:anim>
                                    <p:animEffect>
                                      <p:cBhvr>
                                        <p:cTn id="144" dur="250"/>
                                        <p:tgtEl>
                                          <p:spTgt spid="12329"/>
                                        </p:tgtEl>
                                      </p:cBhvr>
                                    </p:animEffect>
                                  </p:childTnLst>
                                </p:cTn>
                              </p:par>
                            </p:childTnLst>
                          </p:cTn>
                        </p:par>
                        <p:par>
                          <p:cTn id="145" fill="hold" nodeType="afterGroup">
                            <p:stCondLst>
                              <p:cond delay="8050"/>
                            </p:stCondLst>
                            <p:childTnLst>
                              <p:par>
                                <p:cTn id="146" presetID="10" presetClass="entr" presetSubtype="0" fill="hold" grpId="0" nodeType="afterEffect">
                                  <p:stCondLst>
                                    <p:cond delay="0"/>
                                  </p:stCondLst>
                                  <p:childTnLst>
                                    <p:set>
                                      <p:cBhvr>
                                        <p:cTn id="147" dur="1" fill="hold">
                                          <p:stCondLst>
                                            <p:cond delay="0"/>
                                          </p:stCondLst>
                                        </p:cTn>
                                        <p:tgtEl>
                                          <p:spTgt spid="12328"/>
                                        </p:tgtEl>
                                        <p:attrNameLst>
                                          <p:attrName>style.visibility</p:attrName>
                                        </p:attrNameLst>
                                      </p:cBhvr>
                                      <p:to>
                                        <p:strVal val="visible"/>
                                      </p:to>
                                    </p:set>
                                    <p:anim calcmode="lin" valueType="num">
                                      <p:cBhvr>
                                        <p:cTn id="148" dur="250" fill="hold"/>
                                        <p:tgtEl>
                                          <p:spTgt spid="12328"/>
                                        </p:tgtEl>
                                        <p:attrNameLst>
                                          <p:attrName>ppt_w</p:attrName>
                                        </p:attrNameLst>
                                      </p:cBhvr>
                                      <p:tavLst>
                                        <p:tav tm="0">
                                          <p:val>
                                            <p:fltVal val="0"/>
                                          </p:val>
                                        </p:tav>
                                        <p:tav tm="100000">
                                          <p:val>
                                            <p:strVal val="#ppt_w"/>
                                          </p:val>
                                        </p:tav>
                                      </p:tavLst>
                                    </p:anim>
                                    <p:anim calcmode="lin" valueType="num">
                                      <p:cBhvr>
                                        <p:cTn id="149" dur="250" fill="hold"/>
                                        <p:tgtEl>
                                          <p:spTgt spid="12328"/>
                                        </p:tgtEl>
                                        <p:attrNameLst>
                                          <p:attrName>ppt_h</p:attrName>
                                        </p:attrNameLst>
                                      </p:cBhvr>
                                      <p:tavLst>
                                        <p:tav tm="0">
                                          <p:val>
                                            <p:fltVal val="0"/>
                                          </p:val>
                                        </p:tav>
                                        <p:tav tm="100000">
                                          <p:val>
                                            <p:strVal val="#ppt_h"/>
                                          </p:val>
                                        </p:tav>
                                      </p:tavLst>
                                    </p:anim>
                                    <p:animEffect>
                                      <p:cBhvr>
                                        <p:cTn id="150" dur="250"/>
                                        <p:tgtEl>
                                          <p:spTgt spid="12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 grpId="0" animBg="1"/>
      <p:bldP spid="12312" grpId="0" bldLvl="0" animBg="1" autoUpdateAnimBg="0"/>
      <p:bldP spid="12312" grpId="1" bldLvl="0" animBg="1" autoUpdateAnimBg="0"/>
      <p:bldP spid="12312" grpId="2" bldLvl="0" animBg="1" autoUpdateAnimBg="0"/>
      <p:bldP spid="12313" grpId="0" bldLvl="0" animBg="1" autoUpdateAnimBg="0"/>
      <p:bldP spid="12314" grpId="0" bldLvl="0" animBg="1" autoUpdateAnimBg="0"/>
      <p:bldP spid="12315" grpId="0" bldLvl="0" animBg="1" autoUpdateAnimBg="0"/>
      <p:bldP spid="12316" grpId="0" bldLvl="0" animBg="1" autoUpdateAnimBg="0"/>
      <p:bldP spid="12317" grpId="0" bldLvl="0" animBg="1" autoUpdateAnimBg="0"/>
      <p:bldP spid="12318" grpId="0" bldLvl="0" autoUpdateAnimBg="0"/>
      <p:bldP spid="12319" grpId="0" bldLvl="0" autoUpdateAnimBg="0"/>
      <p:bldP spid="12320" grpId="0" bldLvl="0" autoUpdateAnimBg="0"/>
      <p:bldP spid="12321" grpId="0" bldLvl="0" autoUpdateAnimBg="0"/>
      <p:bldP spid="12322" grpId="0" bldLvl="0" autoUpdateAnimBg="0"/>
      <p:bldP spid="12323" grpId="0" bldLvl="0" autoUpdateAnimBg="0"/>
      <p:bldP spid="12324" grpId="0" bldLvl="0" autoUpdateAnimBg="0"/>
      <p:bldP spid="12325" grpId="0" bldLvl="0" autoUpdateAnimBg="0"/>
      <p:bldP spid="12326" grpId="0" bldLvl="0" autoUpdateAnimBg="0"/>
      <p:bldP spid="12327" grpId="0" bldLvl="0" autoUpdateAnimBg="0"/>
      <p:bldP spid="12328" grpId="0" bldLvl="0" autoUpdateAnimBg="0"/>
      <p:bldP spid="12329" grpId="0" bldLvl="0" autoUpdateAnimBg="0"/>
      <p:bldP spid="12330" grpId="0" animBg="1"/>
      <p:bldP spid="12331" grpId="0" animBg="1"/>
      <p:bldP spid="12332" grpId="0" animBg="1"/>
      <p:bldP spid="12333" grpId="0" animBg="1"/>
      <p:bldP spid="12334" grpId="0" animBg="1"/>
      <p:bldP spid="12340" grpId="0"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1"/>
          <p:cNvGrpSpPr>
            <a:grpSpLocks/>
          </p:cNvGrpSpPr>
          <p:nvPr/>
        </p:nvGrpSpPr>
        <p:grpSpPr bwMode="auto">
          <a:xfrm>
            <a:off x="8626475" y="2211388"/>
            <a:ext cx="247650" cy="720725"/>
            <a:chOff x="0" y="0"/>
            <a:chExt cx="246504" cy="720080"/>
          </a:xfrm>
        </p:grpSpPr>
        <p:sp>
          <p:nvSpPr>
            <p:cNvPr id="12349"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50"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2291"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292"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293"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294"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5"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6"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7"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8"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9"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00"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01"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02"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03"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304"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05"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06"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07"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08"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13335" name="组合 9"/>
          <p:cNvGrpSpPr>
            <a:grpSpLocks/>
          </p:cNvGrpSpPr>
          <p:nvPr/>
        </p:nvGrpSpPr>
        <p:grpSpPr bwMode="auto">
          <a:xfrm>
            <a:off x="7418388" y="925513"/>
            <a:ext cx="1201737" cy="1201737"/>
            <a:chOff x="0" y="0"/>
            <a:chExt cx="1202099" cy="1202099"/>
          </a:xfrm>
        </p:grpSpPr>
        <p:sp>
          <p:nvSpPr>
            <p:cNvPr id="12347" name="椭圆 25"/>
            <p:cNvSpPr>
              <a:spLocks noChangeArrowheads="1"/>
            </p:cNvSpPr>
            <p:nvPr/>
          </p:nvSpPr>
          <p:spPr bwMode="auto">
            <a:xfrm>
              <a:off x="0" y="0"/>
              <a:ext cx="1202099" cy="1202099"/>
            </a:xfrm>
            <a:prstGeom prst="ellipse">
              <a:avLst/>
            </a:prstGeom>
            <a:solidFill>
              <a:srgbClr val="0D0D0D"/>
            </a:solidFill>
            <a:ln>
              <a:noFill/>
            </a:ln>
            <a:extLst>
              <a:ext uri="{91240B29-F687-4F45-9708-019B960494DF}">
                <a14:hiddenLine xmlns:a14="http://schemas.microsoft.com/office/drawing/2010/main" w="47625">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48" name="矩形 26"/>
            <p:cNvSpPr>
              <a:spLocks noChangeArrowheads="1"/>
            </p:cNvSpPr>
            <p:nvPr/>
          </p:nvSpPr>
          <p:spPr bwMode="auto">
            <a:xfrm>
              <a:off x="71254" y="280957"/>
              <a:ext cx="11152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单击此处添加文本内容</a:t>
              </a:r>
              <a:r>
                <a:rPr lang="zh-CN" altLang="en-US" sz="1100">
                  <a:solidFill>
                    <a:schemeClr val="bg1"/>
                  </a:solidFill>
                  <a:latin typeface="微软雅黑" pitchFamily="34" charset="-122"/>
                  <a:ea typeface="微软雅黑" pitchFamily="34" charset="-122"/>
                  <a:sym typeface="微软雅黑" pitchFamily="34" charset="-122"/>
                </a:rPr>
                <a:t>单击此处添加文本内容</a:t>
              </a:r>
            </a:p>
          </p:txBody>
        </p:sp>
      </p:grpSp>
      <p:grpSp>
        <p:nvGrpSpPr>
          <p:cNvPr id="13338" name="组合 11"/>
          <p:cNvGrpSpPr>
            <a:grpSpLocks/>
          </p:cNvGrpSpPr>
          <p:nvPr/>
        </p:nvGrpSpPr>
        <p:grpSpPr bwMode="auto">
          <a:xfrm>
            <a:off x="6691313" y="2414588"/>
            <a:ext cx="1563687" cy="1562100"/>
            <a:chOff x="0" y="0"/>
            <a:chExt cx="1562626" cy="1562626"/>
          </a:xfrm>
        </p:grpSpPr>
        <p:sp>
          <p:nvSpPr>
            <p:cNvPr id="12343" name="椭圆 33"/>
            <p:cNvSpPr>
              <a:spLocks noChangeArrowheads="1"/>
            </p:cNvSpPr>
            <p:nvPr/>
          </p:nvSpPr>
          <p:spPr bwMode="auto">
            <a:xfrm>
              <a:off x="0" y="0"/>
              <a:ext cx="1562626" cy="1562626"/>
            </a:xfrm>
            <a:prstGeom prst="ellipse">
              <a:avLst/>
            </a:prstGeom>
            <a:solidFill>
              <a:srgbClr val="FF0000"/>
            </a:solidFill>
            <a:ln w="47625">
              <a:solidFill>
                <a:srgbClr val="FF0000"/>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44" name="TextBox 27"/>
            <p:cNvSpPr>
              <a:spLocks noChangeArrowheads="1"/>
            </p:cNvSpPr>
            <p:nvPr/>
          </p:nvSpPr>
          <p:spPr bwMode="auto">
            <a:xfrm>
              <a:off x="288104" y="374138"/>
              <a:ext cx="10871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4000">
                  <a:solidFill>
                    <a:schemeClr val="bg1"/>
                  </a:solidFill>
                  <a:latin typeface="Exo"/>
                  <a:sym typeface="Exo"/>
                </a:rPr>
                <a:t>66+</a:t>
              </a:r>
              <a:endParaRPr lang="zh-CN" altLang="en-US" sz="4000">
                <a:solidFill>
                  <a:schemeClr val="bg1"/>
                </a:solidFill>
                <a:latin typeface="Exo"/>
                <a:sym typeface="Exo"/>
              </a:endParaRPr>
            </a:p>
          </p:txBody>
        </p:sp>
        <p:sp>
          <p:nvSpPr>
            <p:cNvPr id="12345" name="矩形 28"/>
            <p:cNvSpPr>
              <a:spLocks noChangeArrowheads="1"/>
            </p:cNvSpPr>
            <p:nvPr/>
          </p:nvSpPr>
          <p:spPr bwMode="auto">
            <a:xfrm>
              <a:off x="328742" y="952697"/>
              <a:ext cx="10432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单击此处添加文本内容</a:t>
              </a:r>
              <a:endParaRPr lang="zh-CN" altLang="en-US"/>
            </a:p>
          </p:txBody>
        </p:sp>
        <p:sp>
          <p:nvSpPr>
            <p:cNvPr id="12346" name="矩形 30"/>
            <p:cNvSpPr>
              <a:spLocks noChangeArrowheads="1"/>
            </p:cNvSpPr>
            <p:nvPr/>
          </p:nvSpPr>
          <p:spPr bwMode="auto">
            <a:xfrm>
              <a:off x="355834" y="169877"/>
              <a:ext cx="889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添加文本</a:t>
              </a:r>
              <a:endParaRPr lang="zh-CN" altLang="en-US"/>
            </a:p>
          </p:txBody>
        </p:sp>
      </p:grpSp>
      <p:grpSp>
        <p:nvGrpSpPr>
          <p:cNvPr id="13343" name="组合 2"/>
          <p:cNvGrpSpPr>
            <a:grpSpLocks/>
          </p:cNvGrpSpPr>
          <p:nvPr/>
        </p:nvGrpSpPr>
        <p:grpSpPr bwMode="auto">
          <a:xfrm>
            <a:off x="1692275" y="963613"/>
            <a:ext cx="1727200" cy="1728787"/>
            <a:chOff x="0" y="0"/>
            <a:chExt cx="1728192" cy="1728192"/>
          </a:xfrm>
        </p:grpSpPr>
        <p:sp>
          <p:nvSpPr>
            <p:cNvPr id="12339" name="椭圆 53"/>
            <p:cNvSpPr>
              <a:spLocks noChangeArrowheads="1"/>
            </p:cNvSpPr>
            <p:nvPr/>
          </p:nvSpPr>
          <p:spPr bwMode="auto">
            <a:xfrm>
              <a:off x="0" y="0"/>
              <a:ext cx="1728192" cy="1728192"/>
            </a:xfrm>
            <a:prstGeom prst="ellipse">
              <a:avLst/>
            </a:prstGeom>
            <a:solidFill>
              <a:srgbClr val="BFBFBF"/>
            </a:solidFill>
            <a:ln>
              <a:noFill/>
            </a:ln>
            <a:extLst>
              <a:ext uri="{91240B29-F687-4F45-9708-019B960494DF}">
                <a14:hiddenLine xmlns:a14="http://schemas.microsoft.com/office/drawing/2010/main" w="47625">
                  <a:solidFill>
                    <a:srgbClr val="395E8A"/>
                  </a:solidFill>
                  <a:bevel/>
                  <a:headEnd/>
                  <a:tailEnd/>
                </a14:hiddenLine>
              </a:ext>
            </a:extLst>
          </p:spPr>
          <p:txBody>
            <a:bodyPr anchor="ctr"/>
            <a:lstStyle/>
            <a:p>
              <a:pPr algn="ctr">
                <a:buFont typeface="Arial" pitchFamily="34" charset="0"/>
                <a:buNone/>
              </a:pPr>
              <a:endParaRPr lang="zh-CN" altLang="zh-CN">
                <a:solidFill>
                  <a:srgbClr val="262626"/>
                </a:solidFill>
                <a:latin typeface="宋体" pitchFamily="2" charset="-122"/>
                <a:sym typeface="宋体" pitchFamily="2" charset="-122"/>
              </a:endParaRPr>
            </a:p>
          </p:txBody>
        </p:sp>
        <p:sp>
          <p:nvSpPr>
            <p:cNvPr id="12340" name="TextBox 54"/>
            <p:cNvSpPr>
              <a:spLocks noChangeArrowheads="1"/>
            </p:cNvSpPr>
            <p:nvPr/>
          </p:nvSpPr>
          <p:spPr bwMode="auto">
            <a:xfrm>
              <a:off x="291460" y="459769"/>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4000">
                  <a:solidFill>
                    <a:srgbClr val="262626"/>
                  </a:solidFill>
                  <a:latin typeface="Exo"/>
                  <a:sym typeface="Exo"/>
                </a:rPr>
                <a:t>500</a:t>
              </a:r>
              <a:endParaRPr lang="zh-CN" altLang="en-US" sz="4000">
                <a:solidFill>
                  <a:srgbClr val="262626"/>
                </a:solidFill>
                <a:latin typeface="Exo"/>
                <a:sym typeface="Exo"/>
              </a:endParaRPr>
            </a:p>
          </p:txBody>
        </p:sp>
        <p:sp>
          <p:nvSpPr>
            <p:cNvPr id="12341" name="矩形 55"/>
            <p:cNvSpPr>
              <a:spLocks noChangeArrowheads="1"/>
            </p:cNvSpPr>
            <p:nvPr/>
          </p:nvSpPr>
          <p:spPr bwMode="auto">
            <a:xfrm>
              <a:off x="337120" y="1020688"/>
              <a:ext cx="10767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单击此处添加文本内容</a:t>
              </a:r>
              <a:endParaRPr lang="zh-CN" altLang="en-US"/>
            </a:p>
          </p:txBody>
        </p:sp>
        <p:sp>
          <p:nvSpPr>
            <p:cNvPr id="12342" name="矩形 56"/>
            <p:cNvSpPr>
              <a:spLocks noChangeArrowheads="1"/>
            </p:cNvSpPr>
            <p:nvPr/>
          </p:nvSpPr>
          <p:spPr bwMode="auto">
            <a:xfrm>
              <a:off x="271354" y="207289"/>
              <a:ext cx="11303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点击添加文本</a:t>
              </a:r>
              <a:endParaRPr lang="zh-CN" altLang="en-US"/>
            </a:p>
          </p:txBody>
        </p:sp>
      </p:grpSp>
      <p:grpSp>
        <p:nvGrpSpPr>
          <p:cNvPr id="13348" name="组合 8"/>
          <p:cNvGrpSpPr>
            <a:grpSpLocks/>
          </p:cNvGrpSpPr>
          <p:nvPr/>
        </p:nvGrpSpPr>
        <p:grpSpPr bwMode="auto">
          <a:xfrm>
            <a:off x="5932488" y="574675"/>
            <a:ext cx="1116012" cy="1114425"/>
            <a:chOff x="0" y="0"/>
            <a:chExt cx="1116000" cy="1116000"/>
          </a:xfrm>
        </p:grpSpPr>
        <p:sp>
          <p:nvSpPr>
            <p:cNvPr id="12337" name="椭圆 57"/>
            <p:cNvSpPr>
              <a:spLocks noChangeAspect="1" noChangeArrowheads="1"/>
            </p:cNvSpPr>
            <p:nvPr/>
          </p:nvSpPr>
          <p:spPr bwMode="auto">
            <a:xfrm>
              <a:off x="0" y="0"/>
              <a:ext cx="1116000" cy="1116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38" name="矩形 58"/>
            <p:cNvSpPr>
              <a:spLocks noChangeArrowheads="1"/>
            </p:cNvSpPr>
            <p:nvPr/>
          </p:nvSpPr>
          <p:spPr bwMode="auto">
            <a:xfrm>
              <a:off x="45133" y="274626"/>
              <a:ext cx="10432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点击添加文本</a:t>
              </a:r>
            </a:p>
            <a:p>
              <a:pPr algn="ct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点击添加文本</a:t>
              </a:r>
            </a:p>
            <a:p>
              <a:pPr algn="ctr">
                <a:buFont typeface="Arial" pitchFamily="34" charset="0"/>
                <a:buNone/>
              </a:pPr>
              <a:r>
                <a:rPr lang="zh-CN" altLang="en-US" sz="900">
                  <a:solidFill>
                    <a:srgbClr val="FF0000"/>
                  </a:solidFill>
                  <a:latin typeface="微软雅黑" pitchFamily="34" charset="-122"/>
                  <a:ea typeface="微软雅黑" pitchFamily="34" charset="-122"/>
                  <a:sym typeface="微软雅黑" pitchFamily="34" charset="-122"/>
                </a:rPr>
                <a:t>单击此处添加文本内容</a:t>
              </a:r>
              <a:endParaRPr lang="zh-CN" altLang="en-US"/>
            </a:p>
          </p:txBody>
        </p:sp>
      </p:grpSp>
      <p:grpSp>
        <p:nvGrpSpPr>
          <p:cNvPr id="13351" name="组合 15"/>
          <p:cNvGrpSpPr>
            <a:grpSpLocks/>
          </p:cNvGrpSpPr>
          <p:nvPr/>
        </p:nvGrpSpPr>
        <p:grpSpPr bwMode="auto">
          <a:xfrm>
            <a:off x="3721100" y="1724025"/>
            <a:ext cx="2462213" cy="2463800"/>
            <a:chOff x="0" y="0"/>
            <a:chExt cx="2462847" cy="2462847"/>
          </a:xfrm>
        </p:grpSpPr>
        <p:sp>
          <p:nvSpPr>
            <p:cNvPr id="12334" name="矩形 59"/>
            <p:cNvSpPr>
              <a:spLocks noChangeArrowheads="1"/>
            </p:cNvSpPr>
            <p:nvPr/>
          </p:nvSpPr>
          <p:spPr bwMode="auto">
            <a:xfrm>
              <a:off x="203508" y="1138656"/>
              <a:ext cx="20882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a:solidFill>
                    <a:srgbClr val="3F3F3F"/>
                  </a:solidFill>
                  <a:latin typeface="微软雅黑" pitchFamily="34" charset="-122"/>
                  <a:ea typeface="微软雅黑" pitchFamily="34" charset="-122"/>
                  <a:sym typeface="微软雅黑" pitchFamily="34" charset="-122"/>
                </a:rPr>
                <a:t>单击此处添加文本内容单击此处添加文本内容</a:t>
              </a:r>
            </a:p>
          </p:txBody>
        </p:sp>
        <p:sp>
          <p:nvSpPr>
            <p:cNvPr id="12335" name="矩形 60"/>
            <p:cNvSpPr>
              <a:spLocks noChangeArrowheads="1"/>
            </p:cNvSpPr>
            <p:nvPr/>
          </p:nvSpPr>
          <p:spPr bwMode="auto">
            <a:xfrm>
              <a:off x="483062" y="575218"/>
              <a:ext cx="1461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400">
                  <a:solidFill>
                    <a:srgbClr val="7F7F7F"/>
                  </a:solidFill>
                  <a:latin typeface="微软雅黑" pitchFamily="34" charset="-122"/>
                  <a:ea typeface="微软雅黑" pitchFamily="34" charset="-122"/>
                  <a:sym typeface="微软雅黑" pitchFamily="34" charset="-122"/>
                </a:rPr>
                <a:t>点击添加文本点击添加文本</a:t>
              </a:r>
            </a:p>
          </p:txBody>
        </p:sp>
        <p:sp>
          <p:nvSpPr>
            <p:cNvPr id="12336" name="椭圆 61"/>
            <p:cNvSpPr>
              <a:spLocks noChangeAspect="1" noChangeArrowheads="1"/>
            </p:cNvSpPr>
            <p:nvPr/>
          </p:nvSpPr>
          <p:spPr bwMode="auto">
            <a:xfrm>
              <a:off x="0" y="0"/>
              <a:ext cx="2462847" cy="2462847"/>
            </a:xfrm>
            <a:prstGeom prst="ellipse">
              <a:avLst/>
            </a:prstGeom>
            <a:noFill/>
            <a:ln w="15875">
              <a:solidFill>
                <a:srgbClr val="D00000">
                  <a:alpha val="39999"/>
                </a:srgb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grpSp>
        <p:nvGrpSpPr>
          <p:cNvPr id="13355" name="组合 4"/>
          <p:cNvGrpSpPr>
            <a:grpSpLocks/>
          </p:cNvGrpSpPr>
          <p:nvPr/>
        </p:nvGrpSpPr>
        <p:grpSpPr bwMode="auto">
          <a:xfrm>
            <a:off x="4073525" y="361950"/>
            <a:ext cx="1154113" cy="1149350"/>
            <a:chOff x="0" y="0"/>
            <a:chExt cx="1153749" cy="1150603"/>
          </a:xfrm>
        </p:grpSpPr>
        <p:sp>
          <p:nvSpPr>
            <p:cNvPr id="12332" name="椭圆 62"/>
            <p:cNvSpPr>
              <a:spLocks noChangeArrowheads="1"/>
            </p:cNvSpPr>
            <p:nvPr/>
          </p:nvSpPr>
          <p:spPr bwMode="auto">
            <a:xfrm>
              <a:off x="0" y="0"/>
              <a:ext cx="1152000" cy="1150603"/>
            </a:xfrm>
            <a:prstGeom prst="ellipse">
              <a:avLst/>
            </a:prstGeom>
            <a:solidFill>
              <a:srgbClr val="C000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33" name="矩形 63"/>
            <p:cNvSpPr>
              <a:spLocks noChangeArrowheads="1"/>
            </p:cNvSpPr>
            <p:nvPr/>
          </p:nvSpPr>
          <p:spPr bwMode="auto">
            <a:xfrm>
              <a:off x="38490" y="293014"/>
              <a:ext cx="11152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000">
                  <a:solidFill>
                    <a:schemeClr val="bg1"/>
                  </a:solidFill>
                  <a:latin typeface="微软雅黑" pitchFamily="34" charset="-122"/>
                  <a:ea typeface="微软雅黑" pitchFamily="34" charset="-122"/>
                  <a:sym typeface="微软雅黑" pitchFamily="34" charset="-122"/>
                </a:rPr>
                <a:t>单击此处添加文本内容单击此处添加文本内容</a:t>
              </a:r>
            </a:p>
          </p:txBody>
        </p:sp>
      </p:grpSp>
      <p:sp>
        <p:nvSpPr>
          <p:cNvPr id="13358" name="直接连接符 10"/>
          <p:cNvSpPr>
            <a:spLocks noChangeShapeType="1"/>
          </p:cNvSpPr>
          <p:nvPr/>
        </p:nvSpPr>
        <p:spPr bwMode="auto">
          <a:xfrm flipH="1" flipV="1">
            <a:off x="4716463" y="1479550"/>
            <a:ext cx="36512" cy="263525"/>
          </a:xfrm>
          <a:prstGeom prst="line">
            <a:avLst/>
          </a:prstGeom>
          <a:noFill/>
          <a:ln w="15875">
            <a:solidFill>
              <a:srgbClr val="D00000">
                <a:alpha val="39999"/>
              </a:srgbClr>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59" name="直接连接符 12"/>
          <p:cNvSpPr>
            <a:spLocks noChangeShapeType="1"/>
          </p:cNvSpPr>
          <p:nvPr/>
        </p:nvSpPr>
        <p:spPr bwMode="auto">
          <a:xfrm>
            <a:off x="3276600" y="2300288"/>
            <a:ext cx="484188" cy="284162"/>
          </a:xfrm>
          <a:prstGeom prst="line">
            <a:avLst/>
          </a:prstGeom>
          <a:noFill/>
          <a:ln w="15875">
            <a:solidFill>
              <a:srgbClr val="D00000">
                <a:alpha val="39999"/>
              </a:srgbClr>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60" name="直接连接符 14"/>
          <p:cNvSpPr>
            <a:spLocks noChangeShapeType="1"/>
          </p:cNvSpPr>
          <p:nvPr/>
        </p:nvSpPr>
        <p:spPr bwMode="auto">
          <a:xfrm rot="300000" flipH="1">
            <a:off x="5724525" y="1527175"/>
            <a:ext cx="371475" cy="457200"/>
          </a:xfrm>
          <a:prstGeom prst="line">
            <a:avLst/>
          </a:prstGeom>
          <a:noFill/>
          <a:ln w="15875">
            <a:solidFill>
              <a:srgbClr val="D00000">
                <a:alpha val="39999"/>
              </a:srgbClr>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61" name="直接连接符 16"/>
          <p:cNvSpPr>
            <a:spLocks noChangeShapeType="1"/>
          </p:cNvSpPr>
          <p:nvPr/>
        </p:nvSpPr>
        <p:spPr bwMode="auto">
          <a:xfrm flipH="1">
            <a:off x="6096000" y="1844675"/>
            <a:ext cx="1397000" cy="596900"/>
          </a:xfrm>
          <a:prstGeom prst="line">
            <a:avLst/>
          </a:prstGeom>
          <a:noFill/>
          <a:ln w="15875">
            <a:solidFill>
              <a:srgbClr val="D00000">
                <a:alpha val="39999"/>
              </a:srgbClr>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62" name="直接连接符 20"/>
          <p:cNvSpPr>
            <a:spLocks noChangeShapeType="1"/>
          </p:cNvSpPr>
          <p:nvPr/>
        </p:nvSpPr>
        <p:spPr bwMode="auto">
          <a:xfrm flipH="1">
            <a:off x="6183313" y="3195638"/>
            <a:ext cx="508000" cy="1587"/>
          </a:xfrm>
          <a:prstGeom prst="line">
            <a:avLst/>
          </a:prstGeom>
          <a:noFill/>
          <a:ln w="15875">
            <a:solidFill>
              <a:srgbClr val="D00000">
                <a:alpha val="39999"/>
              </a:srgbClr>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3363" name="组合 17"/>
          <p:cNvGrpSpPr>
            <a:grpSpLocks/>
          </p:cNvGrpSpPr>
          <p:nvPr/>
        </p:nvGrpSpPr>
        <p:grpSpPr bwMode="auto">
          <a:xfrm>
            <a:off x="5795963" y="3930650"/>
            <a:ext cx="1127125" cy="1020763"/>
            <a:chOff x="0" y="0"/>
            <a:chExt cx="1126719" cy="1019924"/>
          </a:xfrm>
        </p:grpSpPr>
        <p:sp>
          <p:nvSpPr>
            <p:cNvPr id="12328" name="椭圆 44"/>
            <p:cNvSpPr>
              <a:spLocks noChangeArrowheads="1"/>
            </p:cNvSpPr>
            <p:nvPr/>
          </p:nvSpPr>
          <p:spPr bwMode="auto">
            <a:xfrm>
              <a:off x="38100" y="0"/>
              <a:ext cx="1019924" cy="1019924"/>
            </a:xfrm>
            <a:prstGeom prst="ellipse">
              <a:avLst/>
            </a:prstGeom>
            <a:solidFill>
              <a:srgbClr val="7F7F7F"/>
            </a:solidFill>
            <a:ln>
              <a:noFill/>
            </a:ln>
            <a:extLst>
              <a:ext uri="{91240B29-F687-4F45-9708-019B960494DF}">
                <a14:hiddenLine xmlns:a14="http://schemas.microsoft.com/office/drawing/2010/main" w="47625">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2329" name="矩形 45"/>
            <p:cNvSpPr>
              <a:spLocks noChangeArrowheads="1"/>
            </p:cNvSpPr>
            <p:nvPr/>
          </p:nvSpPr>
          <p:spPr bwMode="auto">
            <a:xfrm>
              <a:off x="44489" y="578584"/>
              <a:ext cx="971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此处添加文本内容</a:t>
              </a:r>
              <a:endParaRPr lang="zh-CN" altLang="en-US"/>
            </a:p>
          </p:txBody>
        </p:sp>
        <p:sp>
          <p:nvSpPr>
            <p:cNvPr id="12330" name="矩形 46"/>
            <p:cNvSpPr>
              <a:spLocks noChangeArrowheads="1"/>
            </p:cNvSpPr>
            <p:nvPr/>
          </p:nvSpPr>
          <p:spPr bwMode="auto">
            <a:xfrm>
              <a:off x="0" y="398274"/>
              <a:ext cx="1126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chemeClr val="bg1"/>
                  </a:solidFill>
                  <a:latin typeface="微软雅黑" pitchFamily="34" charset="-122"/>
                  <a:ea typeface="微软雅黑" pitchFamily="34" charset="-122"/>
                  <a:sym typeface="微软雅黑" pitchFamily="34" charset="-122"/>
                </a:rPr>
                <a:t>点击添加文本</a:t>
              </a:r>
              <a:endParaRPr lang="zh-CN" altLang="en-US"/>
            </a:p>
          </p:txBody>
        </p:sp>
        <p:sp>
          <p:nvSpPr>
            <p:cNvPr id="12331" name="矩形 47"/>
            <p:cNvSpPr>
              <a:spLocks noChangeArrowheads="1"/>
            </p:cNvSpPr>
            <p:nvPr/>
          </p:nvSpPr>
          <p:spPr bwMode="auto">
            <a:xfrm>
              <a:off x="72008" y="129267"/>
              <a:ext cx="971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900">
                  <a:solidFill>
                    <a:srgbClr val="262626"/>
                  </a:solidFill>
                  <a:latin typeface="微软雅黑" pitchFamily="34" charset="-122"/>
                  <a:ea typeface="微软雅黑" pitchFamily="34" charset="-122"/>
                  <a:sym typeface="微软雅黑" pitchFamily="34" charset="-122"/>
                </a:rPr>
                <a:t>单击此处添加文本内容</a:t>
              </a:r>
              <a:endParaRPr lang="zh-CN" altLang="en-US"/>
            </a:p>
          </p:txBody>
        </p:sp>
      </p:grpSp>
      <p:sp>
        <p:nvSpPr>
          <p:cNvPr id="13368" name="直接连接符 22"/>
          <p:cNvSpPr>
            <a:spLocks noChangeShapeType="1"/>
          </p:cNvSpPr>
          <p:nvPr/>
        </p:nvSpPr>
        <p:spPr bwMode="auto">
          <a:xfrm rot="540000" flipH="1" flipV="1">
            <a:off x="5789613" y="3917950"/>
            <a:ext cx="187325" cy="149225"/>
          </a:xfrm>
          <a:prstGeom prst="line">
            <a:avLst/>
          </a:prstGeom>
          <a:noFill/>
          <a:ln w="15875">
            <a:solidFill>
              <a:srgbClr val="D00000">
                <a:alpha val="39999"/>
              </a:srgbClr>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3369" name="组合 64"/>
          <p:cNvGrpSpPr>
            <a:grpSpLocks/>
          </p:cNvGrpSpPr>
          <p:nvPr/>
        </p:nvGrpSpPr>
        <p:grpSpPr bwMode="auto">
          <a:xfrm>
            <a:off x="539750" y="3724275"/>
            <a:ext cx="360363" cy="287338"/>
            <a:chOff x="0" y="0"/>
            <a:chExt cx="360040" cy="288032"/>
          </a:xfrm>
        </p:grpSpPr>
        <p:sp>
          <p:nvSpPr>
            <p:cNvPr id="12325" name="圆角矩形标注 65"/>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2326" name="直接连接符 66"/>
            <p:cNvCxnSpPr>
              <a:cxnSpLocks noChangeShapeType="1"/>
              <a:stCxn id="12325" idx="0"/>
              <a:endCxn id="12325"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12327" name="直接连接符 67"/>
            <p:cNvCxnSpPr>
              <a:cxnSpLocks noChangeShapeType="1"/>
              <a:stCxn id="12325" idx="1"/>
              <a:endCxn id="12325"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3374" name="TextBox 69"/>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63"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69"/>
                                        </p:tgtEl>
                                        <p:attrNameLst>
                                          <p:attrName>style.visibility</p:attrName>
                                        </p:attrNameLst>
                                      </p:cBhvr>
                                      <p:to>
                                        <p:strVal val="visible"/>
                                      </p:to>
                                    </p:set>
                                    <p:anim calcmode="lin" valueType="num">
                                      <p:cBhvr>
                                        <p:cTn id="7" dur="500" fill="hold"/>
                                        <p:tgtEl>
                                          <p:spTgt spid="13369"/>
                                        </p:tgtEl>
                                        <p:attrNameLst>
                                          <p:attrName>ppt_w</p:attrName>
                                        </p:attrNameLst>
                                      </p:cBhvr>
                                      <p:tavLst>
                                        <p:tav tm="0">
                                          <p:val>
                                            <p:fltVal val="0"/>
                                          </p:val>
                                        </p:tav>
                                        <p:tav tm="100000">
                                          <p:val>
                                            <p:strVal val="#ppt_w"/>
                                          </p:val>
                                        </p:tav>
                                      </p:tavLst>
                                    </p:anim>
                                    <p:anim calcmode="lin" valueType="num">
                                      <p:cBhvr>
                                        <p:cTn id="8" dur="500" fill="hold"/>
                                        <p:tgtEl>
                                          <p:spTgt spid="13369"/>
                                        </p:tgtEl>
                                        <p:attrNameLst>
                                          <p:attrName>ppt_h</p:attrName>
                                        </p:attrNameLst>
                                      </p:cBhvr>
                                      <p:tavLst>
                                        <p:tav tm="0">
                                          <p:val>
                                            <p:fltVal val="0"/>
                                          </p:val>
                                        </p:tav>
                                        <p:tav tm="100000">
                                          <p:val>
                                            <p:strVal val="#ppt_h"/>
                                          </p:val>
                                        </p:tav>
                                      </p:tavLst>
                                    </p:anim>
                                    <p:animEffect>
                                      <p:cBhvr>
                                        <p:cTn id="9" dur="500"/>
                                        <p:tgtEl>
                                          <p:spTgt spid="13369"/>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3374"/>
                                        </p:tgtEl>
                                        <p:attrNameLst>
                                          <p:attrName>style.visibility</p:attrName>
                                        </p:attrNameLst>
                                      </p:cBhvr>
                                      <p:to>
                                        <p:strVal val="visible"/>
                                      </p:to>
                                    </p:set>
                                    <p:anim calcmode="lin" valueType="num">
                                      <p:cBhvr>
                                        <p:cTn id="13" dur="500" fill="hold"/>
                                        <p:tgtEl>
                                          <p:spTgt spid="13374"/>
                                        </p:tgtEl>
                                        <p:attrNameLst>
                                          <p:attrName>ppt_w</p:attrName>
                                        </p:attrNameLst>
                                      </p:cBhvr>
                                      <p:tavLst>
                                        <p:tav tm="0">
                                          <p:val>
                                            <p:strVal val="4/3*#ppt_w"/>
                                          </p:val>
                                        </p:tav>
                                        <p:tav tm="100000">
                                          <p:val>
                                            <p:strVal val="#ppt_w"/>
                                          </p:val>
                                        </p:tav>
                                      </p:tavLst>
                                    </p:anim>
                                    <p:anim calcmode="lin" valueType="num">
                                      <p:cBhvr>
                                        <p:cTn id="14" dur="500" fill="hold"/>
                                        <p:tgtEl>
                                          <p:spTgt spid="13374"/>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10" presetClass="entr" presetSubtype="0" fill="hold" nodeType="afterEffect">
                                  <p:stCondLst>
                                    <p:cond delay="0"/>
                                  </p:stCondLst>
                                  <p:childTnLst>
                                    <p:set>
                                      <p:cBhvr>
                                        <p:cTn id="17" dur="1" fill="hold">
                                          <p:stCondLst>
                                            <p:cond delay="0"/>
                                          </p:stCondLst>
                                        </p:cTn>
                                        <p:tgtEl>
                                          <p:spTgt spid="13351"/>
                                        </p:tgtEl>
                                        <p:attrNameLst>
                                          <p:attrName>style.visibility</p:attrName>
                                        </p:attrNameLst>
                                      </p:cBhvr>
                                      <p:to>
                                        <p:strVal val="visible"/>
                                      </p:to>
                                    </p:set>
                                    <p:anim calcmode="lin" valueType="num">
                                      <p:cBhvr>
                                        <p:cTn id="18" dur="500" fill="hold"/>
                                        <p:tgtEl>
                                          <p:spTgt spid="13351"/>
                                        </p:tgtEl>
                                        <p:attrNameLst>
                                          <p:attrName>ppt_w</p:attrName>
                                        </p:attrNameLst>
                                      </p:cBhvr>
                                      <p:tavLst>
                                        <p:tav tm="0">
                                          <p:val>
                                            <p:fltVal val="0"/>
                                          </p:val>
                                        </p:tav>
                                        <p:tav tm="100000">
                                          <p:val>
                                            <p:strVal val="#ppt_w"/>
                                          </p:val>
                                        </p:tav>
                                      </p:tavLst>
                                    </p:anim>
                                    <p:anim calcmode="lin" valueType="num">
                                      <p:cBhvr>
                                        <p:cTn id="19" dur="500" fill="hold"/>
                                        <p:tgtEl>
                                          <p:spTgt spid="13351"/>
                                        </p:tgtEl>
                                        <p:attrNameLst>
                                          <p:attrName>ppt_h</p:attrName>
                                        </p:attrNameLst>
                                      </p:cBhvr>
                                      <p:tavLst>
                                        <p:tav tm="0">
                                          <p:val>
                                            <p:fltVal val="0"/>
                                          </p:val>
                                        </p:tav>
                                        <p:tav tm="100000">
                                          <p:val>
                                            <p:strVal val="#ppt_h"/>
                                          </p:val>
                                        </p:tav>
                                      </p:tavLst>
                                    </p:anim>
                                    <p:animEffect>
                                      <p:cBhvr>
                                        <p:cTn id="20" dur="500"/>
                                        <p:tgtEl>
                                          <p:spTgt spid="13351"/>
                                        </p:tgtEl>
                                      </p:cBhvr>
                                    </p:animEffect>
                                  </p:childTnLst>
                                </p:cTn>
                              </p:par>
                            </p:childTnLst>
                          </p:cTn>
                        </p:par>
                        <p:par>
                          <p:cTn id="21" fill="hold" nodeType="afterGroup">
                            <p:stCondLst>
                              <p:cond delay="1950"/>
                            </p:stCondLst>
                            <p:childTnLst>
                              <p:par>
                                <p:cTn id="22" presetID="22" presetClass="entr" presetSubtype="2" fill="hold" grpId="0" nodeType="afterEffect">
                                  <p:stCondLst>
                                    <p:cond delay="0"/>
                                  </p:stCondLst>
                                  <p:childTnLst>
                                    <p:set>
                                      <p:cBhvr>
                                        <p:cTn id="23" dur="1" fill="hold">
                                          <p:stCondLst>
                                            <p:cond delay="0"/>
                                          </p:stCondLst>
                                        </p:cTn>
                                        <p:tgtEl>
                                          <p:spTgt spid="13359"/>
                                        </p:tgtEl>
                                        <p:attrNameLst>
                                          <p:attrName>style.visibility</p:attrName>
                                        </p:attrNameLst>
                                      </p:cBhvr>
                                      <p:to>
                                        <p:strVal val="visible"/>
                                      </p:to>
                                    </p:set>
                                    <p:animEffect>
                                      <p:cBhvr>
                                        <p:cTn id="24" dur="250"/>
                                        <p:tgtEl>
                                          <p:spTgt spid="1335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358"/>
                                        </p:tgtEl>
                                        <p:attrNameLst>
                                          <p:attrName>style.visibility</p:attrName>
                                        </p:attrNameLst>
                                      </p:cBhvr>
                                      <p:to>
                                        <p:strVal val="visible"/>
                                      </p:to>
                                    </p:set>
                                    <p:animEffect>
                                      <p:cBhvr>
                                        <p:cTn id="27" dur="250"/>
                                        <p:tgtEl>
                                          <p:spTgt spid="1335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360"/>
                                        </p:tgtEl>
                                        <p:attrNameLst>
                                          <p:attrName>style.visibility</p:attrName>
                                        </p:attrNameLst>
                                      </p:cBhvr>
                                      <p:to>
                                        <p:strVal val="visible"/>
                                      </p:to>
                                    </p:set>
                                    <p:animEffect>
                                      <p:cBhvr>
                                        <p:cTn id="30" dur="250"/>
                                        <p:tgtEl>
                                          <p:spTgt spid="1336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361"/>
                                        </p:tgtEl>
                                        <p:attrNameLst>
                                          <p:attrName>style.visibility</p:attrName>
                                        </p:attrNameLst>
                                      </p:cBhvr>
                                      <p:to>
                                        <p:strVal val="visible"/>
                                      </p:to>
                                    </p:set>
                                    <p:animEffect>
                                      <p:cBhvr>
                                        <p:cTn id="33" dur="250"/>
                                        <p:tgtEl>
                                          <p:spTgt spid="1336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362"/>
                                        </p:tgtEl>
                                        <p:attrNameLst>
                                          <p:attrName>style.visibility</p:attrName>
                                        </p:attrNameLst>
                                      </p:cBhvr>
                                      <p:to>
                                        <p:strVal val="visible"/>
                                      </p:to>
                                    </p:set>
                                    <p:animEffect>
                                      <p:cBhvr>
                                        <p:cTn id="36" dur="250"/>
                                        <p:tgtEl>
                                          <p:spTgt spid="1336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368"/>
                                        </p:tgtEl>
                                        <p:attrNameLst>
                                          <p:attrName>style.visibility</p:attrName>
                                        </p:attrNameLst>
                                      </p:cBhvr>
                                      <p:to>
                                        <p:strVal val="visible"/>
                                      </p:to>
                                    </p:set>
                                    <p:animEffect>
                                      <p:cBhvr>
                                        <p:cTn id="39" dur="250"/>
                                        <p:tgtEl>
                                          <p:spTgt spid="13368"/>
                                        </p:tgtEl>
                                      </p:cBhvr>
                                    </p:animEffect>
                                  </p:childTnLst>
                                </p:cTn>
                              </p:par>
                            </p:childTnLst>
                          </p:cTn>
                        </p:par>
                        <p:par>
                          <p:cTn id="40" fill="hold" nodeType="afterGroup">
                            <p:stCondLst>
                              <p:cond delay="2200"/>
                            </p:stCondLst>
                            <p:childTnLst>
                              <p:par>
                                <p:cTn id="41" presetID="49" presetClass="entr" presetSubtype="0" decel="100000" fill="hold" nodeType="afterEffect">
                                  <p:stCondLst>
                                    <p:cond delay="0"/>
                                  </p:stCondLst>
                                  <p:childTnLst>
                                    <p:set>
                                      <p:cBhvr>
                                        <p:cTn id="42" dur="1" fill="hold">
                                          <p:stCondLst>
                                            <p:cond delay="0"/>
                                          </p:stCondLst>
                                        </p:cTn>
                                        <p:tgtEl>
                                          <p:spTgt spid="13343"/>
                                        </p:tgtEl>
                                        <p:attrNameLst>
                                          <p:attrName>style.visibility</p:attrName>
                                        </p:attrNameLst>
                                      </p:cBhvr>
                                      <p:to>
                                        <p:strVal val="visible"/>
                                      </p:to>
                                    </p:set>
                                    <p:anim calcmode="lin" valueType="num">
                                      <p:cBhvr>
                                        <p:cTn id="43" dur="250" fill="hold"/>
                                        <p:tgtEl>
                                          <p:spTgt spid="13343"/>
                                        </p:tgtEl>
                                        <p:attrNameLst>
                                          <p:attrName>ppt_w</p:attrName>
                                        </p:attrNameLst>
                                      </p:cBhvr>
                                      <p:tavLst>
                                        <p:tav tm="0">
                                          <p:val>
                                            <p:fltVal val="0"/>
                                          </p:val>
                                        </p:tav>
                                        <p:tav tm="100000">
                                          <p:val>
                                            <p:strVal val="#ppt_w"/>
                                          </p:val>
                                        </p:tav>
                                      </p:tavLst>
                                    </p:anim>
                                    <p:anim calcmode="lin" valueType="num">
                                      <p:cBhvr>
                                        <p:cTn id="44" dur="250" fill="hold"/>
                                        <p:tgtEl>
                                          <p:spTgt spid="13343"/>
                                        </p:tgtEl>
                                        <p:attrNameLst>
                                          <p:attrName>ppt_h</p:attrName>
                                        </p:attrNameLst>
                                      </p:cBhvr>
                                      <p:tavLst>
                                        <p:tav tm="0">
                                          <p:val>
                                            <p:fltVal val="0"/>
                                          </p:val>
                                        </p:tav>
                                        <p:tav tm="100000">
                                          <p:val>
                                            <p:strVal val="#ppt_h"/>
                                          </p:val>
                                        </p:tav>
                                      </p:tavLst>
                                    </p:anim>
                                    <p:anim calcmode="lin" valueType="num">
                                      <p:cBhvr>
                                        <p:cTn id="45" dur="250" fill="hold"/>
                                        <p:tgtEl>
                                          <p:spTgt spid="13343"/>
                                        </p:tgtEl>
                                        <p:attrNameLst>
                                          <p:attrName>style.rotation</p:attrName>
                                        </p:attrNameLst>
                                      </p:cBhvr>
                                      <p:tavLst>
                                        <p:tav tm="0">
                                          <p:val>
                                            <p:fltVal val="360"/>
                                          </p:val>
                                        </p:tav>
                                        <p:tav tm="100000">
                                          <p:val>
                                            <p:fltVal val="0"/>
                                          </p:val>
                                        </p:tav>
                                      </p:tavLst>
                                    </p:anim>
                                    <p:animEffect>
                                      <p:cBhvr>
                                        <p:cTn id="46" dur="250"/>
                                        <p:tgtEl>
                                          <p:spTgt spid="13343"/>
                                        </p:tgtEl>
                                      </p:cBhvr>
                                    </p:animEffect>
                                  </p:childTnLst>
                                </p:cTn>
                              </p:par>
                            </p:childTnLst>
                          </p:cTn>
                        </p:par>
                        <p:par>
                          <p:cTn id="47" fill="hold" nodeType="afterGroup">
                            <p:stCondLst>
                              <p:cond delay="2450"/>
                            </p:stCondLst>
                            <p:childTnLst>
                              <p:par>
                                <p:cTn id="48" presetID="49" presetClass="entr" presetSubtype="0" decel="100000" fill="hold" nodeType="afterEffect">
                                  <p:stCondLst>
                                    <p:cond delay="0"/>
                                  </p:stCondLst>
                                  <p:childTnLst>
                                    <p:set>
                                      <p:cBhvr>
                                        <p:cTn id="49" dur="1" fill="hold">
                                          <p:stCondLst>
                                            <p:cond delay="0"/>
                                          </p:stCondLst>
                                        </p:cTn>
                                        <p:tgtEl>
                                          <p:spTgt spid="13355"/>
                                        </p:tgtEl>
                                        <p:attrNameLst>
                                          <p:attrName>style.visibility</p:attrName>
                                        </p:attrNameLst>
                                      </p:cBhvr>
                                      <p:to>
                                        <p:strVal val="visible"/>
                                      </p:to>
                                    </p:set>
                                    <p:anim calcmode="lin" valueType="num">
                                      <p:cBhvr>
                                        <p:cTn id="50" dur="250" fill="hold"/>
                                        <p:tgtEl>
                                          <p:spTgt spid="13355"/>
                                        </p:tgtEl>
                                        <p:attrNameLst>
                                          <p:attrName>ppt_w</p:attrName>
                                        </p:attrNameLst>
                                      </p:cBhvr>
                                      <p:tavLst>
                                        <p:tav tm="0">
                                          <p:val>
                                            <p:fltVal val="0"/>
                                          </p:val>
                                        </p:tav>
                                        <p:tav tm="100000">
                                          <p:val>
                                            <p:strVal val="#ppt_w"/>
                                          </p:val>
                                        </p:tav>
                                      </p:tavLst>
                                    </p:anim>
                                    <p:anim calcmode="lin" valueType="num">
                                      <p:cBhvr>
                                        <p:cTn id="51" dur="250" fill="hold"/>
                                        <p:tgtEl>
                                          <p:spTgt spid="13355"/>
                                        </p:tgtEl>
                                        <p:attrNameLst>
                                          <p:attrName>ppt_h</p:attrName>
                                        </p:attrNameLst>
                                      </p:cBhvr>
                                      <p:tavLst>
                                        <p:tav tm="0">
                                          <p:val>
                                            <p:fltVal val="0"/>
                                          </p:val>
                                        </p:tav>
                                        <p:tav tm="100000">
                                          <p:val>
                                            <p:strVal val="#ppt_h"/>
                                          </p:val>
                                        </p:tav>
                                      </p:tavLst>
                                    </p:anim>
                                    <p:anim calcmode="lin" valueType="num">
                                      <p:cBhvr>
                                        <p:cTn id="52" dur="250" fill="hold"/>
                                        <p:tgtEl>
                                          <p:spTgt spid="13355"/>
                                        </p:tgtEl>
                                        <p:attrNameLst>
                                          <p:attrName>style.rotation</p:attrName>
                                        </p:attrNameLst>
                                      </p:cBhvr>
                                      <p:tavLst>
                                        <p:tav tm="0">
                                          <p:val>
                                            <p:fltVal val="360"/>
                                          </p:val>
                                        </p:tav>
                                        <p:tav tm="100000">
                                          <p:val>
                                            <p:fltVal val="0"/>
                                          </p:val>
                                        </p:tav>
                                      </p:tavLst>
                                    </p:anim>
                                    <p:animEffect>
                                      <p:cBhvr>
                                        <p:cTn id="53" dur="250"/>
                                        <p:tgtEl>
                                          <p:spTgt spid="13355"/>
                                        </p:tgtEl>
                                      </p:cBhvr>
                                    </p:animEffect>
                                  </p:childTnLst>
                                </p:cTn>
                              </p:par>
                            </p:childTnLst>
                          </p:cTn>
                        </p:par>
                        <p:par>
                          <p:cTn id="54" fill="hold" nodeType="afterGroup">
                            <p:stCondLst>
                              <p:cond delay="2700"/>
                            </p:stCondLst>
                            <p:childTnLst>
                              <p:par>
                                <p:cTn id="55" presetID="49" presetClass="entr" presetSubtype="0" decel="100000" fill="hold" nodeType="afterEffect">
                                  <p:stCondLst>
                                    <p:cond delay="0"/>
                                  </p:stCondLst>
                                  <p:childTnLst>
                                    <p:set>
                                      <p:cBhvr>
                                        <p:cTn id="56" dur="1" fill="hold">
                                          <p:stCondLst>
                                            <p:cond delay="0"/>
                                          </p:stCondLst>
                                        </p:cTn>
                                        <p:tgtEl>
                                          <p:spTgt spid="13348"/>
                                        </p:tgtEl>
                                        <p:attrNameLst>
                                          <p:attrName>style.visibility</p:attrName>
                                        </p:attrNameLst>
                                      </p:cBhvr>
                                      <p:to>
                                        <p:strVal val="visible"/>
                                      </p:to>
                                    </p:set>
                                    <p:anim calcmode="lin" valueType="num">
                                      <p:cBhvr>
                                        <p:cTn id="57" dur="250" fill="hold"/>
                                        <p:tgtEl>
                                          <p:spTgt spid="13348"/>
                                        </p:tgtEl>
                                        <p:attrNameLst>
                                          <p:attrName>ppt_w</p:attrName>
                                        </p:attrNameLst>
                                      </p:cBhvr>
                                      <p:tavLst>
                                        <p:tav tm="0">
                                          <p:val>
                                            <p:fltVal val="0"/>
                                          </p:val>
                                        </p:tav>
                                        <p:tav tm="100000">
                                          <p:val>
                                            <p:strVal val="#ppt_w"/>
                                          </p:val>
                                        </p:tav>
                                      </p:tavLst>
                                    </p:anim>
                                    <p:anim calcmode="lin" valueType="num">
                                      <p:cBhvr>
                                        <p:cTn id="58" dur="250" fill="hold"/>
                                        <p:tgtEl>
                                          <p:spTgt spid="13348"/>
                                        </p:tgtEl>
                                        <p:attrNameLst>
                                          <p:attrName>ppt_h</p:attrName>
                                        </p:attrNameLst>
                                      </p:cBhvr>
                                      <p:tavLst>
                                        <p:tav tm="0">
                                          <p:val>
                                            <p:fltVal val="0"/>
                                          </p:val>
                                        </p:tav>
                                        <p:tav tm="100000">
                                          <p:val>
                                            <p:strVal val="#ppt_h"/>
                                          </p:val>
                                        </p:tav>
                                      </p:tavLst>
                                    </p:anim>
                                    <p:anim calcmode="lin" valueType="num">
                                      <p:cBhvr>
                                        <p:cTn id="59" dur="250" fill="hold"/>
                                        <p:tgtEl>
                                          <p:spTgt spid="13348"/>
                                        </p:tgtEl>
                                        <p:attrNameLst>
                                          <p:attrName>style.rotation</p:attrName>
                                        </p:attrNameLst>
                                      </p:cBhvr>
                                      <p:tavLst>
                                        <p:tav tm="0">
                                          <p:val>
                                            <p:fltVal val="360"/>
                                          </p:val>
                                        </p:tav>
                                        <p:tav tm="100000">
                                          <p:val>
                                            <p:fltVal val="0"/>
                                          </p:val>
                                        </p:tav>
                                      </p:tavLst>
                                    </p:anim>
                                    <p:animEffect>
                                      <p:cBhvr>
                                        <p:cTn id="60" dur="250"/>
                                        <p:tgtEl>
                                          <p:spTgt spid="13348"/>
                                        </p:tgtEl>
                                      </p:cBhvr>
                                    </p:animEffect>
                                  </p:childTnLst>
                                </p:cTn>
                              </p:par>
                            </p:childTnLst>
                          </p:cTn>
                        </p:par>
                        <p:par>
                          <p:cTn id="61" fill="hold" nodeType="afterGroup">
                            <p:stCondLst>
                              <p:cond delay="2950"/>
                            </p:stCondLst>
                            <p:childTnLst>
                              <p:par>
                                <p:cTn id="62" presetID="49" presetClass="entr" presetSubtype="0" decel="100000" fill="hold" nodeType="afterEffect">
                                  <p:stCondLst>
                                    <p:cond delay="0"/>
                                  </p:stCondLst>
                                  <p:childTnLst>
                                    <p:set>
                                      <p:cBhvr>
                                        <p:cTn id="63" dur="1" fill="hold">
                                          <p:stCondLst>
                                            <p:cond delay="0"/>
                                          </p:stCondLst>
                                        </p:cTn>
                                        <p:tgtEl>
                                          <p:spTgt spid="13335"/>
                                        </p:tgtEl>
                                        <p:attrNameLst>
                                          <p:attrName>style.visibility</p:attrName>
                                        </p:attrNameLst>
                                      </p:cBhvr>
                                      <p:to>
                                        <p:strVal val="visible"/>
                                      </p:to>
                                    </p:set>
                                    <p:anim calcmode="lin" valueType="num">
                                      <p:cBhvr>
                                        <p:cTn id="64" dur="250" fill="hold"/>
                                        <p:tgtEl>
                                          <p:spTgt spid="13335"/>
                                        </p:tgtEl>
                                        <p:attrNameLst>
                                          <p:attrName>ppt_w</p:attrName>
                                        </p:attrNameLst>
                                      </p:cBhvr>
                                      <p:tavLst>
                                        <p:tav tm="0">
                                          <p:val>
                                            <p:fltVal val="0"/>
                                          </p:val>
                                        </p:tav>
                                        <p:tav tm="100000">
                                          <p:val>
                                            <p:strVal val="#ppt_w"/>
                                          </p:val>
                                        </p:tav>
                                      </p:tavLst>
                                    </p:anim>
                                    <p:anim calcmode="lin" valueType="num">
                                      <p:cBhvr>
                                        <p:cTn id="65" dur="250" fill="hold"/>
                                        <p:tgtEl>
                                          <p:spTgt spid="13335"/>
                                        </p:tgtEl>
                                        <p:attrNameLst>
                                          <p:attrName>ppt_h</p:attrName>
                                        </p:attrNameLst>
                                      </p:cBhvr>
                                      <p:tavLst>
                                        <p:tav tm="0">
                                          <p:val>
                                            <p:fltVal val="0"/>
                                          </p:val>
                                        </p:tav>
                                        <p:tav tm="100000">
                                          <p:val>
                                            <p:strVal val="#ppt_h"/>
                                          </p:val>
                                        </p:tav>
                                      </p:tavLst>
                                    </p:anim>
                                    <p:anim calcmode="lin" valueType="num">
                                      <p:cBhvr>
                                        <p:cTn id="66" dur="250" fill="hold"/>
                                        <p:tgtEl>
                                          <p:spTgt spid="13335"/>
                                        </p:tgtEl>
                                        <p:attrNameLst>
                                          <p:attrName>style.rotation</p:attrName>
                                        </p:attrNameLst>
                                      </p:cBhvr>
                                      <p:tavLst>
                                        <p:tav tm="0">
                                          <p:val>
                                            <p:fltVal val="360"/>
                                          </p:val>
                                        </p:tav>
                                        <p:tav tm="100000">
                                          <p:val>
                                            <p:fltVal val="0"/>
                                          </p:val>
                                        </p:tav>
                                      </p:tavLst>
                                    </p:anim>
                                    <p:animEffect>
                                      <p:cBhvr>
                                        <p:cTn id="67" dur="250"/>
                                        <p:tgtEl>
                                          <p:spTgt spid="13335"/>
                                        </p:tgtEl>
                                      </p:cBhvr>
                                    </p:animEffect>
                                  </p:childTnLst>
                                </p:cTn>
                              </p:par>
                            </p:childTnLst>
                          </p:cTn>
                        </p:par>
                        <p:par>
                          <p:cTn id="68" fill="hold" nodeType="afterGroup">
                            <p:stCondLst>
                              <p:cond delay="3200"/>
                            </p:stCondLst>
                            <p:childTnLst>
                              <p:par>
                                <p:cTn id="69" presetID="49" presetClass="entr" presetSubtype="0" decel="100000" fill="hold" nodeType="afterEffect">
                                  <p:stCondLst>
                                    <p:cond delay="0"/>
                                  </p:stCondLst>
                                  <p:childTnLst>
                                    <p:set>
                                      <p:cBhvr>
                                        <p:cTn id="70" dur="1" fill="hold">
                                          <p:stCondLst>
                                            <p:cond delay="0"/>
                                          </p:stCondLst>
                                        </p:cTn>
                                        <p:tgtEl>
                                          <p:spTgt spid="13338"/>
                                        </p:tgtEl>
                                        <p:attrNameLst>
                                          <p:attrName>style.visibility</p:attrName>
                                        </p:attrNameLst>
                                      </p:cBhvr>
                                      <p:to>
                                        <p:strVal val="visible"/>
                                      </p:to>
                                    </p:set>
                                    <p:anim calcmode="lin" valueType="num">
                                      <p:cBhvr>
                                        <p:cTn id="71" dur="250" fill="hold"/>
                                        <p:tgtEl>
                                          <p:spTgt spid="13338"/>
                                        </p:tgtEl>
                                        <p:attrNameLst>
                                          <p:attrName>ppt_w</p:attrName>
                                        </p:attrNameLst>
                                      </p:cBhvr>
                                      <p:tavLst>
                                        <p:tav tm="0">
                                          <p:val>
                                            <p:fltVal val="0"/>
                                          </p:val>
                                        </p:tav>
                                        <p:tav tm="100000">
                                          <p:val>
                                            <p:strVal val="#ppt_w"/>
                                          </p:val>
                                        </p:tav>
                                      </p:tavLst>
                                    </p:anim>
                                    <p:anim calcmode="lin" valueType="num">
                                      <p:cBhvr>
                                        <p:cTn id="72" dur="250" fill="hold"/>
                                        <p:tgtEl>
                                          <p:spTgt spid="13338"/>
                                        </p:tgtEl>
                                        <p:attrNameLst>
                                          <p:attrName>ppt_h</p:attrName>
                                        </p:attrNameLst>
                                      </p:cBhvr>
                                      <p:tavLst>
                                        <p:tav tm="0">
                                          <p:val>
                                            <p:fltVal val="0"/>
                                          </p:val>
                                        </p:tav>
                                        <p:tav tm="100000">
                                          <p:val>
                                            <p:strVal val="#ppt_h"/>
                                          </p:val>
                                        </p:tav>
                                      </p:tavLst>
                                    </p:anim>
                                    <p:anim calcmode="lin" valueType="num">
                                      <p:cBhvr>
                                        <p:cTn id="73" dur="250" fill="hold"/>
                                        <p:tgtEl>
                                          <p:spTgt spid="13338"/>
                                        </p:tgtEl>
                                        <p:attrNameLst>
                                          <p:attrName>style.rotation</p:attrName>
                                        </p:attrNameLst>
                                      </p:cBhvr>
                                      <p:tavLst>
                                        <p:tav tm="0">
                                          <p:val>
                                            <p:fltVal val="360"/>
                                          </p:val>
                                        </p:tav>
                                        <p:tav tm="100000">
                                          <p:val>
                                            <p:fltVal val="0"/>
                                          </p:val>
                                        </p:tav>
                                      </p:tavLst>
                                    </p:anim>
                                    <p:animEffect>
                                      <p:cBhvr>
                                        <p:cTn id="74" dur="250"/>
                                        <p:tgtEl>
                                          <p:spTgt spid="13338"/>
                                        </p:tgtEl>
                                      </p:cBhvr>
                                    </p:animEffect>
                                  </p:childTnLst>
                                </p:cTn>
                              </p:par>
                            </p:childTnLst>
                          </p:cTn>
                        </p:par>
                        <p:par>
                          <p:cTn id="75" fill="hold" nodeType="afterGroup">
                            <p:stCondLst>
                              <p:cond delay="3450"/>
                            </p:stCondLst>
                            <p:childTnLst>
                              <p:par>
                                <p:cTn id="76" presetID="49" presetClass="entr" presetSubtype="0" decel="100000" fill="hold" nodeType="afterEffect">
                                  <p:stCondLst>
                                    <p:cond delay="0"/>
                                  </p:stCondLst>
                                  <p:childTnLst>
                                    <p:set>
                                      <p:cBhvr>
                                        <p:cTn id="77" dur="1" fill="hold">
                                          <p:stCondLst>
                                            <p:cond delay="0"/>
                                          </p:stCondLst>
                                        </p:cTn>
                                        <p:tgtEl>
                                          <p:spTgt spid="13363"/>
                                        </p:tgtEl>
                                        <p:attrNameLst>
                                          <p:attrName>style.visibility</p:attrName>
                                        </p:attrNameLst>
                                      </p:cBhvr>
                                      <p:to>
                                        <p:strVal val="visible"/>
                                      </p:to>
                                    </p:set>
                                    <p:anim calcmode="lin" valueType="num">
                                      <p:cBhvr>
                                        <p:cTn id="78" dur="250" fill="hold"/>
                                        <p:tgtEl>
                                          <p:spTgt spid="13363"/>
                                        </p:tgtEl>
                                        <p:attrNameLst>
                                          <p:attrName>ppt_w</p:attrName>
                                        </p:attrNameLst>
                                      </p:cBhvr>
                                      <p:tavLst>
                                        <p:tav tm="0">
                                          <p:val>
                                            <p:fltVal val="0"/>
                                          </p:val>
                                        </p:tav>
                                        <p:tav tm="100000">
                                          <p:val>
                                            <p:strVal val="#ppt_w"/>
                                          </p:val>
                                        </p:tav>
                                      </p:tavLst>
                                    </p:anim>
                                    <p:anim calcmode="lin" valueType="num">
                                      <p:cBhvr>
                                        <p:cTn id="79" dur="250" fill="hold"/>
                                        <p:tgtEl>
                                          <p:spTgt spid="13363"/>
                                        </p:tgtEl>
                                        <p:attrNameLst>
                                          <p:attrName>ppt_h</p:attrName>
                                        </p:attrNameLst>
                                      </p:cBhvr>
                                      <p:tavLst>
                                        <p:tav tm="0">
                                          <p:val>
                                            <p:fltVal val="0"/>
                                          </p:val>
                                        </p:tav>
                                        <p:tav tm="100000">
                                          <p:val>
                                            <p:strVal val="#ppt_h"/>
                                          </p:val>
                                        </p:tav>
                                      </p:tavLst>
                                    </p:anim>
                                    <p:anim calcmode="lin" valueType="num">
                                      <p:cBhvr>
                                        <p:cTn id="80" dur="250" fill="hold"/>
                                        <p:tgtEl>
                                          <p:spTgt spid="13363"/>
                                        </p:tgtEl>
                                        <p:attrNameLst>
                                          <p:attrName>style.rotation</p:attrName>
                                        </p:attrNameLst>
                                      </p:cBhvr>
                                      <p:tavLst>
                                        <p:tav tm="0">
                                          <p:val>
                                            <p:fltVal val="360"/>
                                          </p:val>
                                        </p:tav>
                                        <p:tav tm="100000">
                                          <p:val>
                                            <p:fltVal val="0"/>
                                          </p:val>
                                        </p:tav>
                                      </p:tavLst>
                                    </p:anim>
                                    <p:animEffect>
                                      <p:cBhvr>
                                        <p:cTn id="81" dur="250"/>
                                        <p:tgtEl>
                                          <p:spTgt spid="1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8" grpId="0" animBg="1"/>
      <p:bldP spid="13359" grpId="0" animBg="1"/>
      <p:bldP spid="13360" grpId="0" animBg="1"/>
      <p:bldP spid="13361" grpId="0" animBg="1"/>
      <p:bldP spid="13362" grpId="0" animBg="1"/>
      <p:bldP spid="13368" grpId="0" animBg="1"/>
      <p:bldP spid="13374"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组合 1"/>
          <p:cNvGrpSpPr>
            <a:grpSpLocks/>
          </p:cNvGrpSpPr>
          <p:nvPr/>
        </p:nvGrpSpPr>
        <p:grpSpPr bwMode="auto">
          <a:xfrm>
            <a:off x="8626475" y="2211388"/>
            <a:ext cx="247650" cy="720725"/>
            <a:chOff x="0" y="0"/>
            <a:chExt cx="246504" cy="720080"/>
          </a:xfrm>
        </p:grpSpPr>
        <p:sp>
          <p:nvSpPr>
            <p:cNvPr id="13934"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935"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3315"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16"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17"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18"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19"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0"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1"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2"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3"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4"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5"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6"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7"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8"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29"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30"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31"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3332"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14359" name="组合 623"/>
          <p:cNvGrpSpPr>
            <a:grpSpLocks/>
          </p:cNvGrpSpPr>
          <p:nvPr/>
        </p:nvGrpSpPr>
        <p:grpSpPr bwMode="auto">
          <a:xfrm>
            <a:off x="2700338" y="885825"/>
            <a:ext cx="5732462" cy="2779713"/>
            <a:chOff x="0" y="0"/>
            <a:chExt cx="8612030" cy="4509168"/>
          </a:xfrm>
        </p:grpSpPr>
        <p:grpSp>
          <p:nvGrpSpPr>
            <p:cNvPr id="13355" name="Group 205"/>
            <p:cNvGrpSpPr>
              <a:grpSpLocks/>
            </p:cNvGrpSpPr>
            <p:nvPr/>
          </p:nvGrpSpPr>
          <p:grpSpPr bwMode="auto">
            <a:xfrm>
              <a:off x="0" y="1"/>
              <a:ext cx="7309335" cy="4486129"/>
              <a:chOff x="0" y="0"/>
              <a:chExt cx="3490" cy="2142"/>
            </a:xfrm>
          </p:grpSpPr>
          <p:sp>
            <p:nvSpPr>
              <p:cNvPr id="13734" name="Freeform 5"/>
              <p:cNvSpPr>
                <a:spLocks noChangeArrowheads="1"/>
              </p:cNvSpPr>
              <p:nvPr/>
            </p:nvSpPr>
            <p:spPr bwMode="auto">
              <a:xfrm>
                <a:off x="1063" y="2104"/>
                <a:ext cx="69" cy="38"/>
              </a:xfrm>
              <a:custGeom>
                <a:avLst/>
                <a:gdLst>
                  <a:gd name="T0" fmla="*/ 60 w 69"/>
                  <a:gd name="T1" fmla="*/ 32 h 38"/>
                  <a:gd name="T2" fmla="*/ 51 w 69"/>
                  <a:gd name="T3" fmla="*/ 29 h 38"/>
                  <a:gd name="T4" fmla="*/ 46 w 69"/>
                  <a:gd name="T5" fmla="*/ 26 h 38"/>
                  <a:gd name="T6" fmla="*/ 43 w 69"/>
                  <a:gd name="T7" fmla="*/ 26 h 38"/>
                  <a:gd name="T8" fmla="*/ 40 w 69"/>
                  <a:gd name="T9" fmla="*/ 23 h 38"/>
                  <a:gd name="T10" fmla="*/ 31 w 69"/>
                  <a:gd name="T11" fmla="*/ 20 h 38"/>
                  <a:gd name="T12" fmla="*/ 28 w 69"/>
                  <a:gd name="T13" fmla="*/ 15 h 38"/>
                  <a:gd name="T14" fmla="*/ 25 w 69"/>
                  <a:gd name="T15" fmla="*/ 12 h 38"/>
                  <a:gd name="T16" fmla="*/ 23 w 69"/>
                  <a:gd name="T17" fmla="*/ 12 h 38"/>
                  <a:gd name="T18" fmla="*/ 23 w 69"/>
                  <a:gd name="T19" fmla="*/ 9 h 38"/>
                  <a:gd name="T20" fmla="*/ 25 w 69"/>
                  <a:gd name="T21" fmla="*/ 12 h 38"/>
                  <a:gd name="T22" fmla="*/ 20 w 69"/>
                  <a:gd name="T23" fmla="*/ 6 h 38"/>
                  <a:gd name="T24" fmla="*/ 17 w 69"/>
                  <a:gd name="T25" fmla="*/ 3 h 38"/>
                  <a:gd name="T26" fmla="*/ 14 w 69"/>
                  <a:gd name="T27" fmla="*/ 3 h 38"/>
                  <a:gd name="T28" fmla="*/ 11 w 69"/>
                  <a:gd name="T29" fmla="*/ 3 h 38"/>
                  <a:gd name="T30" fmla="*/ 5 w 69"/>
                  <a:gd name="T31" fmla="*/ 0 h 38"/>
                  <a:gd name="T32" fmla="*/ 5 w 69"/>
                  <a:gd name="T33" fmla="*/ 6 h 38"/>
                  <a:gd name="T34" fmla="*/ 2 w 69"/>
                  <a:gd name="T35" fmla="*/ 6 h 38"/>
                  <a:gd name="T36" fmla="*/ 2 w 69"/>
                  <a:gd name="T37" fmla="*/ 6 h 38"/>
                  <a:gd name="T38" fmla="*/ 2 w 69"/>
                  <a:gd name="T39" fmla="*/ 9 h 38"/>
                  <a:gd name="T40" fmla="*/ 2 w 69"/>
                  <a:gd name="T41" fmla="*/ 9 h 38"/>
                  <a:gd name="T42" fmla="*/ 0 w 69"/>
                  <a:gd name="T43" fmla="*/ 9 h 38"/>
                  <a:gd name="T44" fmla="*/ 2 w 69"/>
                  <a:gd name="T45" fmla="*/ 12 h 38"/>
                  <a:gd name="T46" fmla="*/ 8 w 69"/>
                  <a:gd name="T47" fmla="*/ 15 h 38"/>
                  <a:gd name="T48" fmla="*/ 11 w 69"/>
                  <a:gd name="T49" fmla="*/ 15 h 38"/>
                  <a:gd name="T50" fmla="*/ 17 w 69"/>
                  <a:gd name="T51" fmla="*/ 15 h 38"/>
                  <a:gd name="T52" fmla="*/ 11 w 69"/>
                  <a:gd name="T53" fmla="*/ 17 h 38"/>
                  <a:gd name="T54" fmla="*/ 8 w 69"/>
                  <a:gd name="T55" fmla="*/ 20 h 38"/>
                  <a:gd name="T56" fmla="*/ 11 w 69"/>
                  <a:gd name="T57" fmla="*/ 26 h 38"/>
                  <a:gd name="T58" fmla="*/ 20 w 69"/>
                  <a:gd name="T59" fmla="*/ 29 h 38"/>
                  <a:gd name="T60" fmla="*/ 20 w 69"/>
                  <a:gd name="T61" fmla="*/ 29 h 38"/>
                  <a:gd name="T62" fmla="*/ 17 w 69"/>
                  <a:gd name="T63" fmla="*/ 29 h 38"/>
                  <a:gd name="T64" fmla="*/ 17 w 69"/>
                  <a:gd name="T65" fmla="*/ 29 h 38"/>
                  <a:gd name="T66" fmla="*/ 11 w 69"/>
                  <a:gd name="T67" fmla="*/ 29 h 38"/>
                  <a:gd name="T68" fmla="*/ 14 w 69"/>
                  <a:gd name="T69" fmla="*/ 29 h 38"/>
                  <a:gd name="T70" fmla="*/ 11 w 69"/>
                  <a:gd name="T71" fmla="*/ 29 h 38"/>
                  <a:gd name="T72" fmla="*/ 2 w 69"/>
                  <a:gd name="T73" fmla="*/ 26 h 38"/>
                  <a:gd name="T74" fmla="*/ 5 w 69"/>
                  <a:gd name="T75" fmla="*/ 29 h 38"/>
                  <a:gd name="T76" fmla="*/ 5 w 69"/>
                  <a:gd name="T77" fmla="*/ 29 h 38"/>
                  <a:gd name="T78" fmla="*/ 2 w 69"/>
                  <a:gd name="T79" fmla="*/ 32 h 38"/>
                  <a:gd name="T80" fmla="*/ 2 w 69"/>
                  <a:gd name="T81" fmla="*/ 32 h 38"/>
                  <a:gd name="T82" fmla="*/ 2 w 69"/>
                  <a:gd name="T83" fmla="*/ 35 h 38"/>
                  <a:gd name="T84" fmla="*/ 5 w 69"/>
                  <a:gd name="T85" fmla="*/ 35 h 38"/>
                  <a:gd name="T86" fmla="*/ 8 w 69"/>
                  <a:gd name="T87" fmla="*/ 35 h 38"/>
                  <a:gd name="T88" fmla="*/ 8 w 69"/>
                  <a:gd name="T89" fmla="*/ 38 h 38"/>
                  <a:gd name="T90" fmla="*/ 8 w 69"/>
                  <a:gd name="T91" fmla="*/ 38 h 38"/>
                  <a:gd name="T92" fmla="*/ 11 w 69"/>
                  <a:gd name="T93" fmla="*/ 38 h 38"/>
                  <a:gd name="T94" fmla="*/ 17 w 69"/>
                  <a:gd name="T95" fmla="*/ 38 h 38"/>
                  <a:gd name="T96" fmla="*/ 23 w 69"/>
                  <a:gd name="T97" fmla="*/ 38 h 38"/>
                  <a:gd name="T98" fmla="*/ 28 w 69"/>
                  <a:gd name="T99" fmla="*/ 38 h 38"/>
                  <a:gd name="T100" fmla="*/ 31 w 69"/>
                  <a:gd name="T101" fmla="*/ 38 h 38"/>
                  <a:gd name="T102" fmla="*/ 31 w 69"/>
                  <a:gd name="T103" fmla="*/ 38 h 38"/>
                  <a:gd name="T104" fmla="*/ 37 w 69"/>
                  <a:gd name="T105" fmla="*/ 35 h 38"/>
                  <a:gd name="T106" fmla="*/ 40 w 69"/>
                  <a:gd name="T107" fmla="*/ 35 h 38"/>
                  <a:gd name="T108" fmla="*/ 46 w 69"/>
                  <a:gd name="T109" fmla="*/ 35 h 38"/>
                  <a:gd name="T110" fmla="*/ 54 w 69"/>
                  <a:gd name="T111" fmla="*/ 38 h 38"/>
                  <a:gd name="T112" fmla="*/ 57 w 69"/>
                  <a:gd name="T113" fmla="*/ 38 h 38"/>
                  <a:gd name="T114" fmla="*/ 66 w 69"/>
                  <a:gd name="T115" fmla="*/ 38 h 38"/>
                  <a:gd name="T116" fmla="*/ 69 w 69"/>
                  <a:gd name="T117" fmla="*/ 35 h 38"/>
                  <a:gd name="T118" fmla="*/ 66 w 69"/>
                  <a:gd name="T119" fmla="*/ 32 h 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38"/>
                  <a:gd name="T182" fmla="*/ 69 w 69"/>
                  <a:gd name="T183" fmla="*/ 38 h 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38">
                    <a:moveTo>
                      <a:pt x="66" y="32"/>
                    </a:moveTo>
                    <a:lnTo>
                      <a:pt x="60" y="32"/>
                    </a:lnTo>
                    <a:lnTo>
                      <a:pt x="57" y="32"/>
                    </a:lnTo>
                    <a:lnTo>
                      <a:pt x="51" y="29"/>
                    </a:lnTo>
                    <a:lnTo>
                      <a:pt x="49" y="26"/>
                    </a:lnTo>
                    <a:lnTo>
                      <a:pt x="46" y="26"/>
                    </a:lnTo>
                    <a:lnTo>
                      <a:pt x="43" y="26"/>
                    </a:lnTo>
                    <a:lnTo>
                      <a:pt x="43" y="23"/>
                    </a:lnTo>
                    <a:lnTo>
                      <a:pt x="40" y="23"/>
                    </a:lnTo>
                    <a:lnTo>
                      <a:pt x="37" y="20"/>
                    </a:lnTo>
                    <a:lnTo>
                      <a:pt x="31" y="20"/>
                    </a:lnTo>
                    <a:lnTo>
                      <a:pt x="31" y="17"/>
                    </a:lnTo>
                    <a:lnTo>
                      <a:pt x="28" y="15"/>
                    </a:lnTo>
                    <a:lnTo>
                      <a:pt x="25" y="12"/>
                    </a:lnTo>
                    <a:lnTo>
                      <a:pt x="23" y="12"/>
                    </a:lnTo>
                    <a:lnTo>
                      <a:pt x="23" y="9"/>
                    </a:lnTo>
                    <a:lnTo>
                      <a:pt x="25" y="9"/>
                    </a:lnTo>
                    <a:lnTo>
                      <a:pt x="25" y="12"/>
                    </a:lnTo>
                    <a:lnTo>
                      <a:pt x="25" y="9"/>
                    </a:lnTo>
                    <a:lnTo>
                      <a:pt x="20" y="6"/>
                    </a:lnTo>
                    <a:lnTo>
                      <a:pt x="20" y="3"/>
                    </a:lnTo>
                    <a:lnTo>
                      <a:pt x="17" y="3"/>
                    </a:lnTo>
                    <a:lnTo>
                      <a:pt x="17" y="0"/>
                    </a:lnTo>
                    <a:lnTo>
                      <a:pt x="14" y="3"/>
                    </a:lnTo>
                    <a:lnTo>
                      <a:pt x="11" y="3"/>
                    </a:lnTo>
                    <a:lnTo>
                      <a:pt x="8" y="0"/>
                    </a:lnTo>
                    <a:lnTo>
                      <a:pt x="5" y="0"/>
                    </a:lnTo>
                    <a:lnTo>
                      <a:pt x="5" y="6"/>
                    </a:lnTo>
                    <a:lnTo>
                      <a:pt x="2" y="6"/>
                    </a:lnTo>
                    <a:lnTo>
                      <a:pt x="0" y="6"/>
                    </a:lnTo>
                    <a:lnTo>
                      <a:pt x="2" y="6"/>
                    </a:lnTo>
                    <a:lnTo>
                      <a:pt x="2" y="9"/>
                    </a:lnTo>
                    <a:lnTo>
                      <a:pt x="0" y="9"/>
                    </a:lnTo>
                    <a:lnTo>
                      <a:pt x="2" y="12"/>
                    </a:lnTo>
                    <a:lnTo>
                      <a:pt x="2" y="15"/>
                    </a:lnTo>
                    <a:lnTo>
                      <a:pt x="8" y="15"/>
                    </a:lnTo>
                    <a:lnTo>
                      <a:pt x="11" y="15"/>
                    </a:lnTo>
                    <a:lnTo>
                      <a:pt x="14" y="15"/>
                    </a:lnTo>
                    <a:lnTo>
                      <a:pt x="17" y="15"/>
                    </a:lnTo>
                    <a:lnTo>
                      <a:pt x="17" y="17"/>
                    </a:lnTo>
                    <a:lnTo>
                      <a:pt x="11" y="17"/>
                    </a:lnTo>
                    <a:lnTo>
                      <a:pt x="11" y="20"/>
                    </a:lnTo>
                    <a:lnTo>
                      <a:pt x="8" y="20"/>
                    </a:lnTo>
                    <a:lnTo>
                      <a:pt x="11" y="26"/>
                    </a:lnTo>
                    <a:lnTo>
                      <a:pt x="14" y="26"/>
                    </a:lnTo>
                    <a:lnTo>
                      <a:pt x="20" y="29"/>
                    </a:lnTo>
                    <a:lnTo>
                      <a:pt x="23" y="29"/>
                    </a:lnTo>
                    <a:lnTo>
                      <a:pt x="20" y="29"/>
                    </a:lnTo>
                    <a:lnTo>
                      <a:pt x="17" y="29"/>
                    </a:lnTo>
                    <a:lnTo>
                      <a:pt x="14" y="29"/>
                    </a:lnTo>
                    <a:lnTo>
                      <a:pt x="11" y="29"/>
                    </a:lnTo>
                    <a:lnTo>
                      <a:pt x="14" y="29"/>
                    </a:lnTo>
                    <a:lnTo>
                      <a:pt x="14" y="32"/>
                    </a:lnTo>
                    <a:lnTo>
                      <a:pt x="11" y="29"/>
                    </a:lnTo>
                    <a:lnTo>
                      <a:pt x="8" y="29"/>
                    </a:lnTo>
                    <a:lnTo>
                      <a:pt x="2" y="26"/>
                    </a:lnTo>
                    <a:lnTo>
                      <a:pt x="2" y="29"/>
                    </a:lnTo>
                    <a:lnTo>
                      <a:pt x="5" y="29"/>
                    </a:lnTo>
                    <a:lnTo>
                      <a:pt x="8" y="29"/>
                    </a:lnTo>
                    <a:lnTo>
                      <a:pt x="5" y="29"/>
                    </a:lnTo>
                    <a:lnTo>
                      <a:pt x="5" y="32"/>
                    </a:lnTo>
                    <a:lnTo>
                      <a:pt x="2" y="32"/>
                    </a:lnTo>
                    <a:lnTo>
                      <a:pt x="5" y="32"/>
                    </a:lnTo>
                    <a:lnTo>
                      <a:pt x="2" y="32"/>
                    </a:lnTo>
                    <a:lnTo>
                      <a:pt x="2" y="35"/>
                    </a:lnTo>
                    <a:lnTo>
                      <a:pt x="5" y="35"/>
                    </a:lnTo>
                    <a:lnTo>
                      <a:pt x="8" y="35"/>
                    </a:lnTo>
                    <a:lnTo>
                      <a:pt x="8" y="38"/>
                    </a:lnTo>
                    <a:lnTo>
                      <a:pt x="11" y="38"/>
                    </a:lnTo>
                    <a:lnTo>
                      <a:pt x="17" y="38"/>
                    </a:lnTo>
                    <a:lnTo>
                      <a:pt x="20" y="38"/>
                    </a:lnTo>
                    <a:lnTo>
                      <a:pt x="23" y="38"/>
                    </a:lnTo>
                    <a:lnTo>
                      <a:pt x="25" y="38"/>
                    </a:lnTo>
                    <a:lnTo>
                      <a:pt x="28" y="38"/>
                    </a:lnTo>
                    <a:lnTo>
                      <a:pt x="31" y="38"/>
                    </a:lnTo>
                    <a:lnTo>
                      <a:pt x="34" y="38"/>
                    </a:lnTo>
                    <a:lnTo>
                      <a:pt x="37" y="35"/>
                    </a:lnTo>
                    <a:lnTo>
                      <a:pt x="40" y="35"/>
                    </a:lnTo>
                    <a:lnTo>
                      <a:pt x="40" y="38"/>
                    </a:lnTo>
                    <a:lnTo>
                      <a:pt x="46" y="35"/>
                    </a:lnTo>
                    <a:lnTo>
                      <a:pt x="51" y="38"/>
                    </a:lnTo>
                    <a:lnTo>
                      <a:pt x="54" y="38"/>
                    </a:lnTo>
                    <a:lnTo>
                      <a:pt x="57" y="38"/>
                    </a:lnTo>
                    <a:lnTo>
                      <a:pt x="60" y="35"/>
                    </a:lnTo>
                    <a:lnTo>
                      <a:pt x="66" y="38"/>
                    </a:lnTo>
                    <a:lnTo>
                      <a:pt x="69" y="35"/>
                    </a:lnTo>
                    <a:lnTo>
                      <a:pt x="69" y="32"/>
                    </a:lnTo>
                    <a:lnTo>
                      <a:pt x="66" y="3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5" name="Freeform 6"/>
              <p:cNvSpPr>
                <a:spLocks noChangeArrowheads="1"/>
              </p:cNvSpPr>
              <p:nvPr/>
            </p:nvSpPr>
            <p:spPr bwMode="auto">
              <a:xfrm>
                <a:off x="1137" y="2136"/>
                <a:ext cx="9" cy="3"/>
              </a:xfrm>
              <a:custGeom>
                <a:avLst/>
                <a:gdLst>
                  <a:gd name="T0" fmla="*/ 3 w 9"/>
                  <a:gd name="T1" fmla="*/ 0 h 3"/>
                  <a:gd name="T2" fmla="*/ 0 w 9"/>
                  <a:gd name="T3" fmla="*/ 3 h 3"/>
                  <a:gd name="T4" fmla="*/ 0 w 9"/>
                  <a:gd name="T5" fmla="*/ 3 h 3"/>
                  <a:gd name="T6" fmla="*/ 0 w 9"/>
                  <a:gd name="T7" fmla="*/ 3 h 3"/>
                  <a:gd name="T8" fmla="*/ 0 w 9"/>
                  <a:gd name="T9" fmla="*/ 3 h 3"/>
                  <a:gd name="T10" fmla="*/ 3 w 9"/>
                  <a:gd name="T11" fmla="*/ 3 h 3"/>
                  <a:gd name="T12" fmla="*/ 6 w 9"/>
                  <a:gd name="T13" fmla="*/ 3 h 3"/>
                  <a:gd name="T14" fmla="*/ 6 w 9"/>
                  <a:gd name="T15" fmla="*/ 3 h 3"/>
                  <a:gd name="T16" fmla="*/ 6 w 9"/>
                  <a:gd name="T17" fmla="*/ 3 h 3"/>
                  <a:gd name="T18" fmla="*/ 9 w 9"/>
                  <a:gd name="T19" fmla="*/ 3 h 3"/>
                  <a:gd name="T20" fmla="*/ 9 w 9"/>
                  <a:gd name="T21" fmla="*/ 0 h 3"/>
                  <a:gd name="T22" fmla="*/ 6 w 9"/>
                  <a:gd name="T23" fmla="*/ 0 h 3"/>
                  <a:gd name="T24" fmla="*/ 3 w 9"/>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
                  <a:gd name="T41" fmla="*/ 9 w 9"/>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
                    <a:moveTo>
                      <a:pt x="3" y="0"/>
                    </a:moveTo>
                    <a:lnTo>
                      <a:pt x="0" y="3"/>
                    </a:lnTo>
                    <a:lnTo>
                      <a:pt x="3" y="3"/>
                    </a:lnTo>
                    <a:lnTo>
                      <a:pt x="6" y="3"/>
                    </a:lnTo>
                    <a:lnTo>
                      <a:pt x="9" y="3"/>
                    </a:lnTo>
                    <a:lnTo>
                      <a:pt x="9" y="0"/>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6" name="Freeform 7"/>
              <p:cNvSpPr>
                <a:spLocks noChangeArrowheads="1"/>
              </p:cNvSpPr>
              <p:nvPr/>
            </p:nvSpPr>
            <p:spPr bwMode="auto">
              <a:xfrm>
                <a:off x="2298" y="213"/>
                <a:ext cx="3" cy="3"/>
              </a:xfrm>
              <a:custGeom>
                <a:avLst/>
                <a:gdLst>
                  <a:gd name="T0" fmla="*/ 0 w 3"/>
                  <a:gd name="T1" fmla="*/ 3 h 3"/>
                  <a:gd name="T2" fmla="*/ 0 w 3"/>
                  <a:gd name="T3" fmla="*/ 3 h 3"/>
                  <a:gd name="T4" fmla="*/ 3 w 3"/>
                  <a:gd name="T5" fmla="*/ 0 h 3"/>
                  <a:gd name="T6" fmla="*/ 0 w 3"/>
                  <a:gd name="T7" fmla="*/ 0 h 3"/>
                  <a:gd name="T8" fmla="*/ 0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0"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7" name="Rectangle 8"/>
              <p:cNvSpPr>
                <a:spLocks noChangeArrowheads="1"/>
              </p:cNvSpPr>
              <p:nvPr/>
            </p:nvSpPr>
            <p:spPr bwMode="auto">
              <a:xfrm>
                <a:off x="2868" y="124"/>
                <a:ext cx="3"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738" name="Freeform 9"/>
              <p:cNvSpPr>
                <a:spLocks noChangeArrowheads="1"/>
              </p:cNvSpPr>
              <p:nvPr/>
            </p:nvSpPr>
            <p:spPr bwMode="auto">
              <a:xfrm>
                <a:off x="3404" y="193"/>
                <a:ext cx="2" cy="1"/>
              </a:xfrm>
              <a:custGeom>
                <a:avLst/>
                <a:gdLst>
                  <a:gd name="T0" fmla="*/ 2 w 2"/>
                  <a:gd name="T1" fmla="*/ 0 h 1"/>
                  <a:gd name="T2" fmla="*/ 2 w 2"/>
                  <a:gd name="T3" fmla="*/ 0 h 1"/>
                  <a:gd name="T4" fmla="*/ 2 w 2"/>
                  <a:gd name="T5" fmla="*/ 0 h 1"/>
                  <a:gd name="T6" fmla="*/ 0 w 2"/>
                  <a:gd name="T7" fmla="*/ 0 h 1"/>
                  <a:gd name="T8" fmla="*/ 2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9" name="Freeform 10"/>
              <p:cNvSpPr>
                <a:spLocks noChangeArrowheads="1"/>
              </p:cNvSpPr>
              <p:nvPr/>
            </p:nvSpPr>
            <p:spPr bwMode="auto">
              <a:xfrm>
                <a:off x="389" y="80"/>
                <a:ext cx="23" cy="9"/>
              </a:xfrm>
              <a:custGeom>
                <a:avLst/>
                <a:gdLst>
                  <a:gd name="T0" fmla="*/ 3 w 23"/>
                  <a:gd name="T1" fmla="*/ 6 h 9"/>
                  <a:gd name="T2" fmla="*/ 6 w 23"/>
                  <a:gd name="T3" fmla="*/ 9 h 9"/>
                  <a:gd name="T4" fmla="*/ 8 w 23"/>
                  <a:gd name="T5" fmla="*/ 9 h 9"/>
                  <a:gd name="T6" fmla="*/ 14 w 23"/>
                  <a:gd name="T7" fmla="*/ 9 h 9"/>
                  <a:gd name="T8" fmla="*/ 20 w 23"/>
                  <a:gd name="T9" fmla="*/ 6 h 9"/>
                  <a:gd name="T10" fmla="*/ 20 w 23"/>
                  <a:gd name="T11" fmla="*/ 6 h 9"/>
                  <a:gd name="T12" fmla="*/ 23 w 23"/>
                  <a:gd name="T13" fmla="*/ 6 h 9"/>
                  <a:gd name="T14" fmla="*/ 23 w 23"/>
                  <a:gd name="T15" fmla="*/ 3 h 9"/>
                  <a:gd name="T16" fmla="*/ 23 w 23"/>
                  <a:gd name="T17" fmla="*/ 3 h 9"/>
                  <a:gd name="T18" fmla="*/ 23 w 23"/>
                  <a:gd name="T19" fmla="*/ 3 h 9"/>
                  <a:gd name="T20" fmla="*/ 20 w 23"/>
                  <a:gd name="T21" fmla="*/ 0 h 9"/>
                  <a:gd name="T22" fmla="*/ 20 w 23"/>
                  <a:gd name="T23" fmla="*/ 0 h 9"/>
                  <a:gd name="T24" fmla="*/ 20 w 23"/>
                  <a:gd name="T25" fmla="*/ 0 h 9"/>
                  <a:gd name="T26" fmla="*/ 20 w 23"/>
                  <a:gd name="T27" fmla="*/ 0 h 9"/>
                  <a:gd name="T28" fmla="*/ 17 w 23"/>
                  <a:gd name="T29" fmla="*/ 0 h 9"/>
                  <a:gd name="T30" fmla="*/ 17 w 23"/>
                  <a:gd name="T31" fmla="*/ 0 h 9"/>
                  <a:gd name="T32" fmla="*/ 14 w 23"/>
                  <a:gd name="T33" fmla="*/ 0 h 9"/>
                  <a:gd name="T34" fmla="*/ 14 w 23"/>
                  <a:gd name="T35" fmla="*/ 0 h 9"/>
                  <a:gd name="T36" fmla="*/ 0 w 23"/>
                  <a:gd name="T37" fmla="*/ 6 h 9"/>
                  <a:gd name="T38" fmla="*/ 3 w 23"/>
                  <a:gd name="T39" fmla="*/ 6 h 9"/>
                  <a:gd name="T40" fmla="*/ 3 w 23"/>
                  <a:gd name="T41" fmla="*/ 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9"/>
                  <a:gd name="T65" fmla="*/ 23 w 23"/>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9">
                    <a:moveTo>
                      <a:pt x="3" y="6"/>
                    </a:moveTo>
                    <a:lnTo>
                      <a:pt x="6" y="9"/>
                    </a:lnTo>
                    <a:lnTo>
                      <a:pt x="8" y="9"/>
                    </a:lnTo>
                    <a:lnTo>
                      <a:pt x="14" y="9"/>
                    </a:lnTo>
                    <a:lnTo>
                      <a:pt x="20" y="6"/>
                    </a:lnTo>
                    <a:lnTo>
                      <a:pt x="23" y="6"/>
                    </a:lnTo>
                    <a:lnTo>
                      <a:pt x="23" y="3"/>
                    </a:lnTo>
                    <a:lnTo>
                      <a:pt x="20" y="0"/>
                    </a:lnTo>
                    <a:lnTo>
                      <a:pt x="17" y="0"/>
                    </a:lnTo>
                    <a:lnTo>
                      <a:pt x="14" y="0"/>
                    </a:lnTo>
                    <a:lnTo>
                      <a:pt x="0" y="6"/>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0" name="Freeform 11"/>
              <p:cNvSpPr>
                <a:spLocks noChangeArrowheads="1"/>
              </p:cNvSpPr>
              <p:nvPr/>
            </p:nvSpPr>
            <p:spPr bwMode="auto">
              <a:xfrm>
                <a:off x="337" y="141"/>
                <a:ext cx="3" cy="1"/>
              </a:xfrm>
              <a:custGeom>
                <a:avLst/>
                <a:gdLst>
                  <a:gd name="T0" fmla="*/ 0 w 3"/>
                  <a:gd name="T1" fmla="*/ 0 h 1"/>
                  <a:gd name="T2" fmla="*/ 3 w 3"/>
                  <a:gd name="T3" fmla="*/ 0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1" name="Freeform 12"/>
              <p:cNvSpPr>
                <a:spLocks noEditPoints="1" noChangeArrowheads="1"/>
              </p:cNvSpPr>
              <p:nvPr/>
            </p:nvSpPr>
            <p:spPr bwMode="auto">
              <a:xfrm>
                <a:off x="259" y="109"/>
                <a:ext cx="95" cy="69"/>
              </a:xfrm>
              <a:custGeom>
                <a:avLst/>
                <a:gdLst>
                  <a:gd name="T0" fmla="*/ 17 w 95"/>
                  <a:gd name="T1" fmla="*/ 44 h 69"/>
                  <a:gd name="T2" fmla="*/ 23 w 95"/>
                  <a:gd name="T3" fmla="*/ 35 h 69"/>
                  <a:gd name="T4" fmla="*/ 29 w 95"/>
                  <a:gd name="T5" fmla="*/ 35 h 69"/>
                  <a:gd name="T6" fmla="*/ 32 w 95"/>
                  <a:gd name="T7" fmla="*/ 35 h 69"/>
                  <a:gd name="T8" fmla="*/ 38 w 95"/>
                  <a:gd name="T9" fmla="*/ 35 h 69"/>
                  <a:gd name="T10" fmla="*/ 29 w 95"/>
                  <a:gd name="T11" fmla="*/ 38 h 69"/>
                  <a:gd name="T12" fmla="*/ 26 w 95"/>
                  <a:gd name="T13" fmla="*/ 41 h 69"/>
                  <a:gd name="T14" fmla="*/ 23 w 95"/>
                  <a:gd name="T15" fmla="*/ 46 h 69"/>
                  <a:gd name="T16" fmla="*/ 32 w 95"/>
                  <a:gd name="T17" fmla="*/ 46 h 69"/>
                  <a:gd name="T18" fmla="*/ 35 w 95"/>
                  <a:gd name="T19" fmla="*/ 49 h 69"/>
                  <a:gd name="T20" fmla="*/ 29 w 95"/>
                  <a:gd name="T21" fmla="*/ 52 h 69"/>
                  <a:gd name="T22" fmla="*/ 26 w 95"/>
                  <a:gd name="T23" fmla="*/ 61 h 69"/>
                  <a:gd name="T24" fmla="*/ 29 w 95"/>
                  <a:gd name="T25" fmla="*/ 61 h 69"/>
                  <a:gd name="T26" fmla="*/ 29 w 95"/>
                  <a:gd name="T27" fmla="*/ 61 h 69"/>
                  <a:gd name="T28" fmla="*/ 29 w 95"/>
                  <a:gd name="T29" fmla="*/ 64 h 69"/>
                  <a:gd name="T30" fmla="*/ 29 w 95"/>
                  <a:gd name="T31" fmla="*/ 67 h 69"/>
                  <a:gd name="T32" fmla="*/ 32 w 95"/>
                  <a:gd name="T33" fmla="*/ 67 h 69"/>
                  <a:gd name="T34" fmla="*/ 29 w 95"/>
                  <a:gd name="T35" fmla="*/ 67 h 69"/>
                  <a:gd name="T36" fmla="*/ 32 w 95"/>
                  <a:gd name="T37" fmla="*/ 69 h 69"/>
                  <a:gd name="T38" fmla="*/ 38 w 95"/>
                  <a:gd name="T39" fmla="*/ 67 h 69"/>
                  <a:gd name="T40" fmla="*/ 40 w 95"/>
                  <a:gd name="T41" fmla="*/ 67 h 69"/>
                  <a:gd name="T42" fmla="*/ 43 w 95"/>
                  <a:gd name="T43" fmla="*/ 64 h 69"/>
                  <a:gd name="T44" fmla="*/ 43 w 95"/>
                  <a:gd name="T45" fmla="*/ 61 h 69"/>
                  <a:gd name="T46" fmla="*/ 55 w 95"/>
                  <a:gd name="T47" fmla="*/ 61 h 69"/>
                  <a:gd name="T48" fmla="*/ 55 w 95"/>
                  <a:gd name="T49" fmla="*/ 58 h 69"/>
                  <a:gd name="T50" fmla="*/ 64 w 95"/>
                  <a:gd name="T51" fmla="*/ 55 h 69"/>
                  <a:gd name="T52" fmla="*/ 72 w 95"/>
                  <a:gd name="T53" fmla="*/ 55 h 69"/>
                  <a:gd name="T54" fmla="*/ 75 w 95"/>
                  <a:gd name="T55" fmla="*/ 52 h 69"/>
                  <a:gd name="T56" fmla="*/ 75 w 95"/>
                  <a:gd name="T57" fmla="*/ 55 h 69"/>
                  <a:gd name="T58" fmla="*/ 87 w 95"/>
                  <a:gd name="T59" fmla="*/ 52 h 69"/>
                  <a:gd name="T60" fmla="*/ 92 w 95"/>
                  <a:gd name="T61" fmla="*/ 49 h 69"/>
                  <a:gd name="T62" fmla="*/ 89 w 95"/>
                  <a:gd name="T63" fmla="*/ 49 h 69"/>
                  <a:gd name="T64" fmla="*/ 89 w 95"/>
                  <a:gd name="T65" fmla="*/ 46 h 69"/>
                  <a:gd name="T66" fmla="*/ 92 w 95"/>
                  <a:gd name="T67" fmla="*/ 44 h 69"/>
                  <a:gd name="T68" fmla="*/ 95 w 95"/>
                  <a:gd name="T69" fmla="*/ 38 h 69"/>
                  <a:gd name="T70" fmla="*/ 92 w 95"/>
                  <a:gd name="T71" fmla="*/ 35 h 69"/>
                  <a:gd name="T72" fmla="*/ 89 w 95"/>
                  <a:gd name="T73" fmla="*/ 35 h 69"/>
                  <a:gd name="T74" fmla="*/ 84 w 95"/>
                  <a:gd name="T75" fmla="*/ 35 h 69"/>
                  <a:gd name="T76" fmla="*/ 87 w 95"/>
                  <a:gd name="T77" fmla="*/ 32 h 69"/>
                  <a:gd name="T78" fmla="*/ 87 w 95"/>
                  <a:gd name="T79" fmla="*/ 32 h 69"/>
                  <a:gd name="T80" fmla="*/ 84 w 95"/>
                  <a:gd name="T81" fmla="*/ 32 h 69"/>
                  <a:gd name="T82" fmla="*/ 78 w 95"/>
                  <a:gd name="T83" fmla="*/ 35 h 69"/>
                  <a:gd name="T84" fmla="*/ 72 w 95"/>
                  <a:gd name="T85" fmla="*/ 38 h 69"/>
                  <a:gd name="T86" fmla="*/ 69 w 95"/>
                  <a:gd name="T87" fmla="*/ 41 h 69"/>
                  <a:gd name="T88" fmla="*/ 72 w 95"/>
                  <a:gd name="T89" fmla="*/ 38 h 69"/>
                  <a:gd name="T90" fmla="*/ 75 w 95"/>
                  <a:gd name="T91" fmla="*/ 35 h 69"/>
                  <a:gd name="T92" fmla="*/ 84 w 95"/>
                  <a:gd name="T93" fmla="*/ 26 h 69"/>
                  <a:gd name="T94" fmla="*/ 87 w 95"/>
                  <a:gd name="T95" fmla="*/ 23 h 69"/>
                  <a:gd name="T96" fmla="*/ 84 w 95"/>
                  <a:gd name="T97" fmla="*/ 23 h 69"/>
                  <a:gd name="T98" fmla="*/ 84 w 95"/>
                  <a:gd name="T99" fmla="*/ 23 h 69"/>
                  <a:gd name="T100" fmla="*/ 81 w 95"/>
                  <a:gd name="T101" fmla="*/ 23 h 69"/>
                  <a:gd name="T102" fmla="*/ 84 w 95"/>
                  <a:gd name="T103" fmla="*/ 20 h 69"/>
                  <a:gd name="T104" fmla="*/ 81 w 95"/>
                  <a:gd name="T105" fmla="*/ 18 h 69"/>
                  <a:gd name="T106" fmla="*/ 87 w 95"/>
                  <a:gd name="T107" fmla="*/ 15 h 69"/>
                  <a:gd name="T108" fmla="*/ 84 w 95"/>
                  <a:gd name="T109" fmla="*/ 15 h 69"/>
                  <a:gd name="T110" fmla="*/ 84 w 95"/>
                  <a:gd name="T111" fmla="*/ 12 h 69"/>
                  <a:gd name="T112" fmla="*/ 87 w 95"/>
                  <a:gd name="T113" fmla="*/ 9 h 69"/>
                  <a:gd name="T114" fmla="*/ 84 w 95"/>
                  <a:gd name="T115" fmla="*/ 9 h 69"/>
                  <a:gd name="T116" fmla="*/ 87 w 95"/>
                  <a:gd name="T117" fmla="*/ 3 h 69"/>
                  <a:gd name="T118" fmla="*/ 20 w 95"/>
                  <a:gd name="T119" fmla="*/ 38 h 69"/>
                  <a:gd name="T120" fmla="*/ 32 w 95"/>
                  <a:gd name="T121" fmla="*/ 61 h 69"/>
                  <a:gd name="T122" fmla="*/ 32 w 95"/>
                  <a:gd name="T123" fmla="*/ 61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69"/>
                  <a:gd name="T188" fmla="*/ 95 w 95"/>
                  <a:gd name="T189" fmla="*/ 69 h 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69">
                    <a:moveTo>
                      <a:pt x="9" y="46"/>
                    </a:moveTo>
                    <a:lnTo>
                      <a:pt x="12" y="46"/>
                    </a:lnTo>
                    <a:lnTo>
                      <a:pt x="15" y="44"/>
                    </a:lnTo>
                    <a:lnTo>
                      <a:pt x="17" y="44"/>
                    </a:lnTo>
                    <a:lnTo>
                      <a:pt x="17" y="41"/>
                    </a:lnTo>
                    <a:lnTo>
                      <a:pt x="17" y="38"/>
                    </a:lnTo>
                    <a:lnTo>
                      <a:pt x="20" y="38"/>
                    </a:lnTo>
                    <a:lnTo>
                      <a:pt x="23" y="35"/>
                    </a:lnTo>
                    <a:lnTo>
                      <a:pt x="26" y="35"/>
                    </a:lnTo>
                    <a:lnTo>
                      <a:pt x="26" y="38"/>
                    </a:lnTo>
                    <a:lnTo>
                      <a:pt x="29" y="35"/>
                    </a:lnTo>
                    <a:lnTo>
                      <a:pt x="32" y="35"/>
                    </a:lnTo>
                    <a:lnTo>
                      <a:pt x="29" y="38"/>
                    </a:lnTo>
                    <a:lnTo>
                      <a:pt x="32" y="38"/>
                    </a:lnTo>
                    <a:lnTo>
                      <a:pt x="35" y="35"/>
                    </a:lnTo>
                    <a:lnTo>
                      <a:pt x="38" y="35"/>
                    </a:lnTo>
                    <a:lnTo>
                      <a:pt x="35" y="38"/>
                    </a:lnTo>
                    <a:lnTo>
                      <a:pt x="32" y="38"/>
                    </a:lnTo>
                    <a:lnTo>
                      <a:pt x="29" y="38"/>
                    </a:lnTo>
                    <a:lnTo>
                      <a:pt x="26" y="38"/>
                    </a:lnTo>
                    <a:lnTo>
                      <a:pt x="26" y="41"/>
                    </a:lnTo>
                    <a:lnTo>
                      <a:pt x="23" y="41"/>
                    </a:lnTo>
                    <a:lnTo>
                      <a:pt x="26" y="41"/>
                    </a:lnTo>
                    <a:lnTo>
                      <a:pt x="23" y="44"/>
                    </a:lnTo>
                    <a:lnTo>
                      <a:pt x="20" y="44"/>
                    </a:lnTo>
                    <a:lnTo>
                      <a:pt x="20" y="46"/>
                    </a:lnTo>
                    <a:lnTo>
                      <a:pt x="23" y="46"/>
                    </a:lnTo>
                    <a:lnTo>
                      <a:pt x="29" y="46"/>
                    </a:lnTo>
                    <a:lnTo>
                      <a:pt x="32" y="46"/>
                    </a:lnTo>
                    <a:lnTo>
                      <a:pt x="35" y="46"/>
                    </a:lnTo>
                    <a:lnTo>
                      <a:pt x="35" y="49"/>
                    </a:lnTo>
                    <a:lnTo>
                      <a:pt x="32" y="52"/>
                    </a:lnTo>
                    <a:lnTo>
                      <a:pt x="29" y="52"/>
                    </a:lnTo>
                    <a:lnTo>
                      <a:pt x="26" y="55"/>
                    </a:lnTo>
                    <a:lnTo>
                      <a:pt x="26" y="58"/>
                    </a:lnTo>
                    <a:lnTo>
                      <a:pt x="26" y="61"/>
                    </a:lnTo>
                    <a:lnTo>
                      <a:pt x="29" y="61"/>
                    </a:lnTo>
                    <a:lnTo>
                      <a:pt x="29" y="58"/>
                    </a:lnTo>
                    <a:lnTo>
                      <a:pt x="29" y="61"/>
                    </a:lnTo>
                    <a:lnTo>
                      <a:pt x="29" y="64"/>
                    </a:lnTo>
                    <a:lnTo>
                      <a:pt x="26" y="67"/>
                    </a:lnTo>
                    <a:lnTo>
                      <a:pt x="29" y="67"/>
                    </a:lnTo>
                    <a:lnTo>
                      <a:pt x="32" y="67"/>
                    </a:lnTo>
                    <a:lnTo>
                      <a:pt x="35" y="64"/>
                    </a:lnTo>
                    <a:lnTo>
                      <a:pt x="35" y="67"/>
                    </a:lnTo>
                    <a:lnTo>
                      <a:pt x="29" y="67"/>
                    </a:lnTo>
                    <a:lnTo>
                      <a:pt x="29" y="69"/>
                    </a:lnTo>
                    <a:lnTo>
                      <a:pt x="32" y="69"/>
                    </a:lnTo>
                    <a:lnTo>
                      <a:pt x="35" y="67"/>
                    </a:lnTo>
                    <a:lnTo>
                      <a:pt x="38" y="67"/>
                    </a:lnTo>
                    <a:lnTo>
                      <a:pt x="40" y="67"/>
                    </a:lnTo>
                    <a:lnTo>
                      <a:pt x="43" y="64"/>
                    </a:lnTo>
                    <a:lnTo>
                      <a:pt x="40" y="64"/>
                    </a:lnTo>
                    <a:lnTo>
                      <a:pt x="43" y="64"/>
                    </a:lnTo>
                    <a:lnTo>
                      <a:pt x="40" y="64"/>
                    </a:lnTo>
                    <a:lnTo>
                      <a:pt x="43" y="61"/>
                    </a:lnTo>
                    <a:lnTo>
                      <a:pt x="46" y="61"/>
                    </a:lnTo>
                    <a:lnTo>
                      <a:pt x="49" y="61"/>
                    </a:lnTo>
                    <a:lnTo>
                      <a:pt x="55" y="61"/>
                    </a:lnTo>
                    <a:lnTo>
                      <a:pt x="58" y="58"/>
                    </a:lnTo>
                    <a:lnTo>
                      <a:pt x="55" y="58"/>
                    </a:lnTo>
                    <a:lnTo>
                      <a:pt x="58" y="58"/>
                    </a:lnTo>
                    <a:lnTo>
                      <a:pt x="61" y="55"/>
                    </a:lnTo>
                    <a:lnTo>
                      <a:pt x="64" y="55"/>
                    </a:lnTo>
                    <a:lnTo>
                      <a:pt x="66" y="55"/>
                    </a:lnTo>
                    <a:lnTo>
                      <a:pt x="69" y="55"/>
                    </a:lnTo>
                    <a:lnTo>
                      <a:pt x="72" y="55"/>
                    </a:lnTo>
                    <a:lnTo>
                      <a:pt x="72" y="52"/>
                    </a:lnTo>
                    <a:lnTo>
                      <a:pt x="75" y="52"/>
                    </a:lnTo>
                    <a:lnTo>
                      <a:pt x="75" y="55"/>
                    </a:lnTo>
                    <a:lnTo>
                      <a:pt x="78" y="55"/>
                    </a:lnTo>
                    <a:lnTo>
                      <a:pt x="78" y="52"/>
                    </a:lnTo>
                    <a:lnTo>
                      <a:pt x="84" y="52"/>
                    </a:lnTo>
                    <a:lnTo>
                      <a:pt x="87" y="52"/>
                    </a:lnTo>
                    <a:lnTo>
                      <a:pt x="87" y="49"/>
                    </a:lnTo>
                    <a:lnTo>
                      <a:pt x="89" y="49"/>
                    </a:lnTo>
                    <a:lnTo>
                      <a:pt x="89" y="52"/>
                    </a:lnTo>
                    <a:lnTo>
                      <a:pt x="92" y="49"/>
                    </a:lnTo>
                    <a:lnTo>
                      <a:pt x="89" y="49"/>
                    </a:lnTo>
                    <a:lnTo>
                      <a:pt x="92" y="46"/>
                    </a:lnTo>
                    <a:lnTo>
                      <a:pt x="89" y="46"/>
                    </a:lnTo>
                    <a:lnTo>
                      <a:pt x="92" y="46"/>
                    </a:lnTo>
                    <a:lnTo>
                      <a:pt x="92" y="44"/>
                    </a:lnTo>
                    <a:lnTo>
                      <a:pt x="92" y="41"/>
                    </a:lnTo>
                    <a:lnTo>
                      <a:pt x="95" y="38"/>
                    </a:lnTo>
                    <a:lnTo>
                      <a:pt x="92" y="35"/>
                    </a:lnTo>
                    <a:lnTo>
                      <a:pt x="89" y="35"/>
                    </a:lnTo>
                    <a:lnTo>
                      <a:pt x="92" y="35"/>
                    </a:lnTo>
                    <a:lnTo>
                      <a:pt x="89" y="35"/>
                    </a:lnTo>
                    <a:lnTo>
                      <a:pt x="87" y="35"/>
                    </a:lnTo>
                    <a:lnTo>
                      <a:pt x="84" y="35"/>
                    </a:lnTo>
                    <a:lnTo>
                      <a:pt x="87" y="32"/>
                    </a:lnTo>
                    <a:lnTo>
                      <a:pt x="84" y="32"/>
                    </a:lnTo>
                    <a:lnTo>
                      <a:pt x="81" y="32"/>
                    </a:lnTo>
                    <a:lnTo>
                      <a:pt x="78" y="35"/>
                    </a:lnTo>
                    <a:lnTo>
                      <a:pt x="72" y="38"/>
                    </a:lnTo>
                    <a:lnTo>
                      <a:pt x="75" y="38"/>
                    </a:lnTo>
                    <a:lnTo>
                      <a:pt x="72" y="38"/>
                    </a:lnTo>
                    <a:lnTo>
                      <a:pt x="72" y="41"/>
                    </a:lnTo>
                    <a:lnTo>
                      <a:pt x="69" y="41"/>
                    </a:lnTo>
                    <a:lnTo>
                      <a:pt x="72" y="38"/>
                    </a:lnTo>
                    <a:lnTo>
                      <a:pt x="69" y="38"/>
                    </a:lnTo>
                    <a:lnTo>
                      <a:pt x="72" y="38"/>
                    </a:lnTo>
                    <a:lnTo>
                      <a:pt x="72" y="35"/>
                    </a:lnTo>
                    <a:lnTo>
                      <a:pt x="75" y="35"/>
                    </a:lnTo>
                    <a:lnTo>
                      <a:pt x="75" y="32"/>
                    </a:lnTo>
                    <a:lnTo>
                      <a:pt x="78" y="32"/>
                    </a:lnTo>
                    <a:lnTo>
                      <a:pt x="78" y="29"/>
                    </a:lnTo>
                    <a:lnTo>
                      <a:pt x="84" y="26"/>
                    </a:lnTo>
                    <a:lnTo>
                      <a:pt x="84" y="23"/>
                    </a:lnTo>
                    <a:lnTo>
                      <a:pt x="87" y="23"/>
                    </a:lnTo>
                    <a:lnTo>
                      <a:pt x="87" y="20"/>
                    </a:lnTo>
                    <a:lnTo>
                      <a:pt x="84" y="23"/>
                    </a:lnTo>
                    <a:lnTo>
                      <a:pt x="81" y="26"/>
                    </a:lnTo>
                    <a:lnTo>
                      <a:pt x="81" y="23"/>
                    </a:lnTo>
                    <a:lnTo>
                      <a:pt x="81" y="20"/>
                    </a:lnTo>
                    <a:lnTo>
                      <a:pt x="84" y="20"/>
                    </a:lnTo>
                    <a:lnTo>
                      <a:pt x="87" y="20"/>
                    </a:lnTo>
                    <a:lnTo>
                      <a:pt x="84" y="18"/>
                    </a:lnTo>
                    <a:lnTo>
                      <a:pt x="81" y="18"/>
                    </a:lnTo>
                    <a:lnTo>
                      <a:pt x="84" y="18"/>
                    </a:lnTo>
                    <a:lnTo>
                      <a:pt x="84" y="15"/>
                    </a:lnTo>
                    <a:lnTo>
                      <a:pt x="87" y="15"/>
                    </a:lnTo>
                    <a:lnTo>
                      <a:pt x="84" y="15"/>
                    </a:lnTo>
                    <a:lnTo>
                      <a:pt x="87" y="15"/>
                    </a:lnTo>
                    <a:lnTo>
                      <a:pt x="87" y="12"/>
                    </a:lnTo>
                    <a:lnTo>
                      <a:pt x="84" y="15"/>
                    </a:lnTo>
                    <a:lnTo>
                      <a:pt x="87" y="12"/>
                    </a:lnTo>
                    <a:lnTo>
                      <a:pt x="81" y="12"/>
                    </a:lnTo>
                    <a:lnTo>
                      <a:pt x="84" y="12"/>
                    </a:lnTo>
                    <a:lnTo>
                      <a:pt x="84" y="9"/>
                    </a:lnTo>
                    <a:lnTo>
                      <a:pt x="87" y="9"/>
                    </a:lnTo>
                    <a:lnTo>
                      <a:pt x="84" y="9"/>
                    </a:lnTo>
                    <a:lnTo>
                      <a:pt x="87" y="6"/>
                    </a:lnTo>
                    <a:lnTo>
                      <a:pt x="87" y="3"/>
                    </a:lnTo>
                    <a:lnTo>
                      <a:pt x="84" y="0"/>
                    </a:lnTo>
                    <a:lnTo>
                      <a:pt x="64" y="12"/>
                    </a:lnTo>
                    <a:lnTo>
                      <a:pt x="20" y="38"/>
                    </a:lnTo>
                    <a:lnTo>
                      <a:pt x="0" y="49"/>
                    </a:lnTo>
                    <a:lnTo>
                      <a:pt x="3" y="46"/>
                    </a:lnTo>
                    <a:lnTo>
                      <a:pt x="9" y="46"/>
                    </a:lnTo>
                    <a:close/>
                    <a:moveTo>
                      <a:pt x="32" y="61"/>
                    </a:moveTo>
                    <a:lnTo>
                      <a:pt x="32" y="61"/>
                    </a:lnTo>
                    <a:lnTo>
                      <a:pt x="32" y="58"/>
                    </a:lnTo>
                    <a:lnTo>
                      <a:pt x="35" y="58"/>
                    </a:lnTo>
                    <a:lnTo>
                      <a:pt x="32" y="6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2" name="Freeform 13"/>
              <p:cNvSpPr>
                <a:spLocks noChangeArrowheads="1"/>
              </p:cNvSpPr>
              <p:nvPr/>
            </p:nvSpPr>
            <p:spPr bwMode="auto">
              <a:xfrm>
                <a:off x="343" y="135"/>
                <a:ext cx="1" cy="3"/>
              </a:xfrm>
              <a:custGeom>
                <a:avLst/>
                <a:gdLst>
                  <a:gd name="T0" fmla="*/ 0 w 1"/>
                  <a:gd name="T1" fmla="*/ 3 h 3"/>
                  <a:gd name="T2" fmla="*/ 0 w 1"/>
                  <a:gd name="T3" fmla="*/ 0 h 3"/>
                  <a:gd name="T4" fmla="*/ 0 w 1"/>
                  <a:gd name="T5" fmla="*/ 0 h 3"/>
                  <a:gd name="T6" fmla="*/ 0 w 1"/>
                  <a:gd name="T7" fmla="*/ 0 h 3"/>
                  <a:gd name="T8" fmla="*/ 0 w 1"/>
                  <a:gd name="T9" fmla="*/ 3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0" y="3"/>
                    </a:move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3" name="Freeform 14"/>
              <p:cNvSpPr>
                <a:spLocks noChangeArrowheads="1"/>
              </p:cNvSpPr>
              <p:nvPr/>
            </p:nvSpPr>
            <p:spPr bwMode="auto">
              <a:xfrm>
                <a:off x="3225" y="80"/>
                <a:ext cx="14" cy="9"/>
              </a:xfrm>
              <a:custGeom>
                <a:avLst/>
                <a:gdLst>
                  <a:gd name="T0" fmla="*/ 0 w 14"/>
                  <a:gd name="T1" fmla="*/ 3 h 9"/>
                  <a:gd name="T2" fmla="*/ 3 w 14"/>
                  <a:gd name="T3" fmla="*/ 6 h 9"/>
                  <a:gd name="T4" fmla="*/ 3 w 14"/>
                  <a:gd name="T5" fmla="*/ 6 h 9"/>
                  <a:gd name="T6" fmla="*/ 3 w 14"/>
                  <a:gd name="T7" fmla="*/ 6 h 9"/>
                  <a:gd name="T8" fmla="*/ 6 w 14"/>
                  <a:gd name="T9" fmla="*/ 9 h 9"/>
                  <a:gd name="T10" fmla="*/ 9 w 14"/>
                  <a:gd name="T11" fmla="*/ 9 h 9"/>
                  <a:gd name="T12" fmla="*/ 12 w 14"/>
                  <a:gd name="T13" fmla="*/ 9 h 9"/>
                  <a:gd name="T14" fmla="*/ 12 w 14"/>
                  <a:gd name="T15" fmla="*/ 9 h 9"/>
                  <a:gd name="T16" fmla="*/ 12 w 14"/>
                  <a:gd name="T17" fmla="*/ 9 h 9"/>
                  <a:gd name="T18" fmla="*/ 14 w 14"/>
                  <a:gd name="T19" fmla="*/ 9 h 9"/>
                  <a:gd name="T20" fmla="*/ 12 w 14"/>
                  <a:gd name="T21" fmla="*/ 6 h 9"/>
                  <a:gd name="T22" fmla="*/ 12 w 14"/>
                  <a:gd name="T23" fmla="*/ 6 h 9"/>
                  <a:gd name="T24" fmla="*/ 14 w 14"/>
                  <a:gd name="T25" fmla="*/ 6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3 h 9"/>
                  <a:gd name="T38" fmla="*/ 0 w 14"/>
                  <a:gd name="T39" fmla="*/ 3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9"/>
                  <a:gd name="T62" fmla="*/ 14 w 14"/>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9">
                    <a:moveTo>
                      <a:pt x="0" y="3"/>
                    </a:moveTo>
                    <a:lnTo>
                      <a:pt x="3" y="6"/>
                    </a:lnTo>
                    <a:lnTo>
                      <a:pt x="6" y="9"/>
                    </a:lnTo>
                    <a:lnTo>
                      <a:pt x="9" y="9"/>
                    </a:lnTo>
                    <a:lnTo>
                      <a:pt x="12" y="9"/>
                    </a:lnTo>
                    <a:lnTo>
                      <a:pt x="14" y="9"/>
                    </a:lnTo>
                    <a:lnTo>
                      <a:pt x="12" y="6"/>
                    </a:lnTo>
                    <a:lnTo>
                      <a:pt x="14" y="6"/>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4" name="Freeform 15"/>
              <p:cNvSpPr>
                <a:spLocks noChangeArrowheads="1"/>
              </p:cNvSpPr>
              <p:nvPr/>
            </p:nvSpPr>
            <p:spPr bwMode="auto">
              <a:xfrm>
                <a:off x="3268" y="363"/>
                <a:ext cx="124" cy="130"/>
              </a:xfrm>
              <a:custGeom>
                <a:avLst/>
                <a:gdLst>
                  <a:gd name="T0" fmla="*/ 12 w 124"/>
                  <a:gd name="T1" fmla="*/ 14 h 130"/>
                  <a:gd name="T2" fmla="*/ 9 w 124"/>
                  <a:gd name="T3" fmla="*/ 14 h 130"/>
                  <a:gd name="T4" fmla="*/ 12 w 124"/>
                  <a:gd name="T5" fmla="*/ 20 h 130"/>
                  <a:gd name="T6" fmla="*/ 20 w 124"/>
                  <a:gd name="T7" fmla="*/ 26 h 130"/>
                  <a:gd name="T8" fmla="*/ 26 w 124"/>
                  <a:gd name="T9" fmla="*/ 35 h 130"/>
                  <a:gd name="T10" fmla="*/ 32 w 124"/>
                  <a:gd name="T11" fmla="*/ 40 h 130"/>
                  <a:gd name="T12" fmla="*/ 35 w 124"/>
                  <a:gd name="T13" fmla="*/ 43 h 130"/>
                  <a:gd name="T14" fmla="*/ 43 w 124"/>
                  <a:gd name="T15" fmla="*/ 49 h 130"/>
                  <a:gd name="T16" fmla="*/ 49 w 124"/>
                  <a:gd name="T17" fmla="*/ 58 h 130"/>
                  <a:gd name="T18" fmla="*/ 55 w 124"/>
                  <a:gd name="T19" fmla="*/ 63 h 130"/>
                  <a:gd name="T20" fmla="*/ 58 w 124"/>
                  <a:gd name="T21" fmla="*/ 66 h 130"/>
                  <a:gd name="T22" fmla="*/ 64 w 124"/>
                  <a:gd name="T23" fmla="*/ 75 h 130"/>
                  <a:gd name="T24" fmla="*/ 72 w 124"/>
                  <a:gd name="T25" fmla="*/ 84 h 130"/>
                  <a:gd name="T26" fmla="*/ 81 w 124"/>
                  <a:gd name="T27" fmla="*/ 92 h 130"/>
                  <a:gd name="T28" fmla="*/ 87 w 124"/>
                  <a:gd name="T29" fmla="*/ 98 h 130"/>
                  <a:gd name="T30" fmla="*/ 95 w 124"/>
                  <a:gd name="T31" fmla="*/ 112 h 130"/>
                  <a:gd name="T32" fmla="*/ 107 w 124"/>
                  <a:gd name="T33" fmla="*/ 127 h 130"/>
                  <a:gd name="T34" fmla="*/ 115 w 124"/>
                  <a:gd name="T35" fmla="*/ 130 h 130"/>
                  <a:gd name="T36" fmla="*/ 110 w 124"/>
                  <a:gd name="T37" fmla="*/ 121 h 130"/>
                  <a:gd name="T38" fmla="*/ 110 w 124"/>
                  <a:gd name="T39" fmla="*/ 118 h 130"/>
                  <a:gd name="T40" fmla="*/ 124 w 124"/>
                  <a:gd name="T41" fmla="*/ 127 h 130"/>
                  <a:gd name="T42" fmla="*/ 124 w 124"/>
                  <a:gd name="T43" fmla="*/ 121 h 130"/>
                  <a:gd name="T44" fmla="*/ 115 w 124"/>
                  <a:gd name="T45" fmla="*/ 115 h 130"/>
                  <a:gd name="T46" fmla="*/ 113 w 124"/>
                  <a:gd name="T47" fmla="*/ 115 h 130"/>
                  <a:gd name="T48" fmla="*/ 110 w 124"/>
                  <a:gd name="T49" fmla="*/ 112 h 130"/>
                  <a:gd name="T50" fmla="*/ 101 w 124"/>
                  <a:gd name="T51" fmla="*/ 107 h 130"/>
                  <a:gd name="T52" fmla="*/ 92 w 124"/>
                  <a:gd name="T53" fmla="*/ 101 h 130"/>
                  <a:gd name="T54" fmla="*/ 87 w 124"/>
                  <a:gd name="T55" fmla="*/ 89 h 130"/>
                  <a:gd name="T56" fmla="*/ 81 w 124"/>
                  <a:gd name="T57" fmla="*/ 84 h 130"/>
                  <a:gd name="T58" fmla="*/ 81 w 124"/>
                  <a:gd name="T59" fmla="*/ 78 h 130"/>
                  <a:gd name="T60" fmla="*/ 87 w 124"/>
                  <a:gd name="T61" fmla="*/ 78 h 130"/>
                  <a:gd name="T62" fmla="*/ 95 w 124"/>
                  <a:gd name="T63" fmla="*/ 78 h 130"/>
                  <a:gd name="T64" fmla="*/ 101 w 124"/>
                  <a:gd name="T65" fmla="*/ 81 h 130"/>
                  <a:gd name="T66" fmla="*/ 92 w 124"/>
                  <a:gd name="T67" fmla="*/ 78 h 130"/>
                  <a:gd name="T68" fmla="*/ 87 w 124"/>
                  <a:gd name="T69" fmla="*/ 72 h 130"/>
                  <a:gd name="T70" fmla="*/ 66 w 124"/>
                  <a:gd name="T71" fmla="*/ 58 h 130"/>
                  <a:gd name="T72" fmla="*/ 58 w 124"/>
                  <a:gd name="T73" fmla="*/ 49 h 130"/>
                  <a:gd name="T74" fmla="*/ 49 w 124"/>
                  <a:gd name="T75" fmla="*/ 43 h 130"/>
                  <a:gd name="T76" fmla="*/ 46 w 124"/>
                  <a:gd name="T77" fmla="*/ 40 h 130"/>
                  <a:gd name="T78" fmla="*/ 41 w 124"/>
                  <a:gd name="T79" fmla="*/ 35 h 130"/>
                  <a:gd name="T80" fmla="*/ 38 w 124"/>
                  <a:gd name="T81" fmla="*/ 29 h 130"/>
                  <a:gd name="T82" fmla="*/ 32 w 124"/>
                  <a:gd name="T83" fmla="*/ 23 h 130"/>
                  <a:gd name="T84" fmla="*/ 18 w 124"/>
                  <a:gd name="T85" fmla="*/ 11 h 130"/>
                  <a:gd name="T86" fmla="*/ 6 w 124"/>
                  <a:gd name="T87" fmla="*/ 3 h 130"/>
                  <a:gd name="T88" fmla="*/ 3 w 124"/>
                  <a:gd name="T89" fmla="*/ 0 h 130"/>
                  <a:gd name="T90" fmla="*/ 0 w 124"/>
                  <a:gd name="T91" fmla="*/ 0 h 130"/>
                  <a:gd name="T92" fmla="*/ 0 w 124"/>
                  <a:gd name="T93" fmla="*/ 3 h 130"/>
                  <a:gd name="T94" fmla="*/ 6 w 124"/>
                  <a:gd name="T95" fmla="*/ 6 h 130"/>
                  <a:gd name="T96" fmla="*/ 15 w 124"/>
                  <a:gd name="T97" fmla="*/ 11 h 130"/>
                  <a:gd name="T98" fmla="*/ 12 w 124"/>
                  <a:gd name="T99" fmla="*/ 11 h 130"/>
                  <a:gd name="T100" fmla="*/ 15 w 124"/>
                  <a:gd name="T101" fmla="*/ 14 h 1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
                  <a:gd name="T154" fmla="*/ 0 h 130"/>
                  <a:gd name="T155" fmla="*/ 124 w 124"/>
                  <a:gd name="T156" fmla="*/ 130 h 1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 h="130">
                    <a:moveTo>
                      <a:pt x="15" y="14"/>
                    </a:moveTo>
                    <a:lnTo>
                      <a:pt x="12" y="14"/>
                    </a:lnTo>
                    <a:lnTo>
                      <a:pt x="9" y="14"/>
                    </a:lnTo>
                    <a:lnTo>
                      <a:pt x="9" y="17"/>
                    </a:lnTo>
                    <a:lnTo>
                      <a:pt x="12" y="20"/>
                    </a:lnTo>
                    <a:lnTo>
                      <a:pt x="15" y="20"/>
                    </a:lnTo>
                    <a:lnTo>
                      <a:pt x="20" y="26"/>
                    </a:lnTo>
                    <a:lnTo>
                      <a:pt x="23" y="32"/>
                    </a:lnTo>
                    <a:lnTo>
                      <a:pt x="26" y="35"/>
                    </a:lnTo>
                    <a:lnTo>
                      <a:pt x="29" y="40"/>
                    </a:lnTo>
                    <a:lnTo>
                      <a:pt x="32" y="40"/>
                    </a:lnTo>
                    <a:lnTo>
                      <a:pt x="32" y="43"/>
                    </a:lnTo>
                    <a:lnTo>
                      <a:pt x="35" y="43"/>
                    </a:lnTo>
                    <a:lnTo>
                      <a:pt x="38" y="43"/>
                    </a:lnTo>
                    <a:lnTo>
                      <a:pt x="43" y="49"/>
                    </a:lnTo>
                    <a:lnTo>
                      <a:pt x="43" y="52"/>
                    </a:lnTo>
                    <a:lnTo>
                      <a:pt x="49" y="58"/>
                    </a:lnTo>
                    <a:lnTo>
                      <a:pt x="52" y="60"/>
                    </a:lnTo>
                    <a:lnTo>
                      <a:pt x="55" y="63"/>
                    </a:lnTo>
                    <a:lnTo>
                      <a:pt x="58" y="63"/>
                    </a:lnTo>
                    <a:lnTo>
                      <a:pt x="58" y="66"/>
                    </a:lnTo>
                    <a:lnTo>
                      <a:pt x="61" y="69"/>
                    </a:lnTo>
                    <a:lnTo>
                      <a:pt x="64" y="75"/>
                    </a:lnTo>
                    <a:lnTo>
                      <a:pt x="69" y="81"/>
                    </a:lnTo>
                    <a:lnTo>
                      <a:pt x="72" y="84"/>
                    </a:lnTo>
                    <a:lnTo>
                      <a:pt x="75" y="89"/>
                    </a:lnTo>
                    <a:lnTo>
                      <a:pt x="81" y="92"/>
                    </a:lnTo>
                    <a:lnTo>
                      <a:pt x="84" y="95"/>
                    </a:lnTo>
                    <a:lnTo>
                      <a:pt x="87" y="98"/>
                    </a:lnTo>
                    <a:lnTo>
                      <a:pt x="87" y="101"/>
                    </a:lnTo>
                    <a:lnTo>
                      <a:pt x="95" y="112"/>
                    </a:lnTo>
                    <a:lnTo>
                      <a:pt x="101" y="121"/>
                    </a:lnTo>
                    <a:lnTo>
                      <a:pt x="107" y="127"/>
                    </a:lnTo>
                    <a:lnTo>
                      <a:pt x="110" y="130"/>
                    </a:lnTo>
                    <a:lnTo>
                      <a:pt x="115" y="130"/>
                    </a:lnTo>
                    <a:lnTo>
                      <a:pt x="113" y="130"/>
                    </a:lnTo>
                    <a:lnTo>
                      <a:pt x="110" y="121"/>
                    </a:lnTo>
                    <a:lnTo>
                      <a:pt x="110" y="118"/>
                    </a:lnTo>
                    <a:lnTo>
                      <a:pt x="118" y="121"/>
                    </a:lnTo>
                    <a:lnTo>
                      <a:pt x="124" y="127"/>
                    </a:lnTo>
                    <a:lnTo>
                      <a:pt x="124" y="121"/>
                    </a:lnTo>
                    <a:lnTo>
                      <a:pt x="115" y="115"/>
                    </a:lnTo>
                    <a:lnTo>
                      <a:pt x="113" y="115"/>
                    </a:lnTo>
                    <a:lnTo>
                      <a:pt x="110" y="115"/>
                    </a:lnTo>
                    <a:lnTo>
                      <a:pt x="110" y="112"/>
                    </a:lnTo>
                    <a:lnTo>
                      <a:pt x="107" y="109"/>
                    </a:lnTo>
                    <a:lnTo>
                      <a:pt x="101" y="107"/>
                    </a:lnTo>
                    <a:lnTo>
                      <a:pt x="95" y="104"/>
                    </a:lnTo>
                    <a:lnTo>
                      <a:pt x="92" y="101"/>
                    </a:lnTo>
                    <a:lnTo>
                      <a:pt x="90" y="98"/>
                    </a:lnTo>
                    <a:lnTo>
                      <a:pt x="87" y="89"/>
                    </a:lnTo>
                    <a:lnTo>
                      <a:pt x="84" y="86"/>
                    </a:lnTo>
                    <a:lnTo>
                      <a:pt x="81" y="84"/>
                    </a:lnTo>
                    <a:lnTo>
                      <a:pt x="81" y="78"/>
                    </a:lnTo>
                    <a:lnTo>
                      <a:pt x="81" y="75"/>
                    </a:lnTo>
                    <a:lnTo>
                      <a:pt x="87" y="78"/>
                    </a:lnTo>
                    <a:lnTo>
                      <a:pt x="90" y="78"/>
                    </a:lnTo>
                    <a:lnTo>
                      <a:pt x="95" y="78"/>
                    </a:lnTo>
                    <a:lnTo>
                      <a:pt x="101" y="84"/>
                    </a:lnTo>
                    <a:lnTo>
                      <a:pt x="101" y="81"/>
                    </a:lnTo>
                    <a:lnTo>
                      <a:pt x="95" y="81"/>
                    </a:lnTo>
                    <a:lnTo>
                      <a:pt x="92" y="78"/>
                    </a:lnTo>
                    <a:lnTo>
                      <a:pt x="90" y="75"/>
                    </a:lnTo>
                    <a:lnTo>
                      <a:pt x="87" y="72"/>
                    </a:lnTo>
                    <a:lnTo>
                      <a:pt x="81" y="69"/>
                    </a:lnTo>
                    <a:lnTo>
                      <a:pt x="66" y="58"/>
                    </a:lnTo>
                    <a:lnTo>
                      <a:pt x="58" y="49"/>
                    </a:lnTo>
                    <a:lnTo>
                      <a:pt x="52" y="43"/>
                    </a:lnTo>
                    <a:lnTo>
                      <a:pt x="49" y="43"/>
                    </a:lnTo>
                    <a:lnTo>
                      <a:pt x="46" y="40"/>
                    </a:lnTo>
                    <a:lnTo>
                      <a:pt x="43" y="37"/>
                    </a:lnTo>
                    <a:lnTo>
                      <a:pt x="41" y="35"/>
                    </a:lnTo>
                    <a:lnTo>
                      <a:pt x="38" y="32"/>
                    </a:lnTo>
                    <a:lnTo>
                      <a:pt x="38" y="29"/>
                    </a:lnTo>
                    <a:lnTo>
                      <a:pt x="35" y="26"/>
                    </a:lnTo>
                    <a:lnTo>
                      <a:pt x="32" y="23"/>
                    </a:lnTo>
                    <a:lnTo>
                      <a:pt x="26" y="17"/>
                    </a:lnTo>
                    <a:lnTo>
                      <a:pt x="18" y="11"/>
                    </a:lnTo>
                    <a:lnTo>
                      <a:pt x="15" y="9"/>
                    </a:lnTo>
                    <a:lnTo>
                      <a:pt x="6" y="3"/>
                    </a:lnTo>
                    <a:lnTo>
                      <a:pt x="3" y="0"/>
                    </a:lnTo>
                    <a:lnTo>
                      <a:pt x="0" y="0"/>
                    </a:lnTo>
                    <a:lnTo>
                      <a:pt x="0" y="3"/>
                    </a:lnTo>
                    <a:lnTo>
                      <a:pt x="6" y="6"/>
                    </a:lnTo>
                    <a:lnTo>
                      <a:pt x="9" y="9"/>
                    </a:lnTo>
                    <a:lnTo>
                      <a:pt x="15" y="11"/>
                    </a:lnTo>
                    <a:lnTo>
                      <a:pt x="12" y="11"/>
                    </a:lnTo>
                    <a:lnTo>
                      <a:pt x="15" y="11"/>
                    </a:lnTo>
                    <a:lnTo>
                      <a:pt x="15"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5" name="Freeform 16"/>
              <p:cNvSpPr>
                <a:spLocks noChangeArrowheads="1"/>
              </p:cNvSpPr>
              <p:nvPr/>
            </p:nvSpPr>
            <p:spPr bwMode="auto">
              <a:xfrm>
                <a:off x="3211" y="357"/>
                <a:ext cx="11" cy="9"/>
              </a:xfrm>
              <a:custGeom>
                <a:avLst/>
                <a:gdLst>
                  <a:gd name="T0" fmla="*/ 8 w 11"/>
                  <a:gd name="T1" fmla="*/ 9 h 9"/>
                  <a:gd name="T2" fmla="*/ 8 w 11"/>
                  <a:gd name="T3" fmla="*/ 9 h 9"/>
                  <a:gd name="T4" fmla="*/ 11 w 11"/>
                  <a:gd name="T5" fmla="*/ 6 h 9"/>
                  <a:gd name="T6" fmla="*/ 8 w 11"/>
                  <a:gd name="T7" fmla="*/ 6 h 9"/>
                  <a:gd name="T8" fmla="*/ 8 w 11"/>
                  <a:gd name="T9" fmla="*/ 3 h 9"/>
                  <a:gd name="T10" fmla="*/ 8 w 11"/>
                  <a:gd name="T11" fmla="*/ 3 h 9"/>
                  <a:gd name="T12" fmla="*/ 5 w 11"/>
                  <a:gd name="T13" fmla="*/ 0 h 9"/>
                  <a:gd name="T14" fmla="*/ 0 w 11"/>
                  <a:gd name="T15" fmla="*/ 0 h 9"/>
                  <a:gd name="T16" fmla="*/ 3 w 11"/>
                  <a:gd name="T17" fmla="*/ 3 h 9"/>
                  <a:gd name="T18" fmla="*/ 3 w 11"/>
                  <a:gd name="T19" fmla="*/ 6 h 9"/>
                  <a:gd name="T20" fmla="*/ 5 w 11"/>
                  <a:gd name="T21" fmla="*/ 9 h 9"/>
                  <a:gd name="T22" fmla="*/ 3 w 11"/>
                  <a:gd name="T23" fmla="*/ 6 h 9"/>
                  <a:gd name="T24" fmla="*/ 5 w 11"/>
                  <a:gd name="T25" fmla="*/ 6 h 9"/>
                  <a:gd name="T26" fmla="*/ 8 w 11"/>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9"/>
                  <a:gd name="T44" fmla="*/ 11 w 1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9">
                    <a:moveTo>
                      <a:pt x="8" y="9"/>
                    </a:moveTo>
                    <a:lnTo>
                      <a:pt x="8" y="9"/>
                    </a:lnTo>
                    <a:lnTo>
                      <a:pt x="11" y="6"/>
                    </a:lnTo>
                    <a:lnTo>
                      <a:pt x="8" y="6"/>
                    </a:lnTo>
                    <a:lnTo>
                      <a:pt x="8" y="3"/>
                    </a:lnTo>
                    <a:lnTo>
                      <a:pt x="5" y="0"/>
                    </a:lnTo>
                    <a:lnTo>
                      <a:pt x="0" y="0"/>
                    </a:lnTo>
                    <a:lnTo>
                      <a:pt x="3" y="3"/>
                    </a:lnTo>
                    <a:lnTo>
                      <a:pt x="3" y="6"/>
                    </a:lnTo>
                    <a:lnTo>
                      <a:pt x="5" y="9"/>
                    </a:lnTo>
                    <a:lnTo>
                      <a:pt x="3" y="6"/>
                    </a:lnTo>
                    <a:lnTo>
                      <a:pt x="5" y="6"/>
                    </a:lnTo>
                    <a:lnTo>
                      <a:pt x="8"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6" name="Freeform 17"/>
              <p:cNvSpPr>
                <a:spLocks noChangeArrowheads="1"/>
              </p:cNvSpPr>
              <p:nvPr/>
            </p:nvSpPr>
            <p:spPr bwMode="auto">
              <a:xfrm>
                <a:off x="3375" y="262"/>
                <a:ext cx="8" cy="12"/>
              </a:xfrm>
              <a:custGeom>
                <a:avLst/>
                <a:gdLst>
                  <a:gd name="T0" fmla="*/ 8 w 8"/>
                  <a:gd name="T1" fmla="*/ 3 h 12"/>
                  <a:gd name="T2" fmla="*/ 6 w 8"/>
                  <a:gd name="T3" fmla="*/ 3 h 12"/>
                  <a:gd name="T4" fmla="*/ 3 w 8"/>
                  <a:gd name="T5" fmla="*/ 0 h 12"/>
                  <a:gd name="T6" fmla="*/ 3 w 8"/>
                  <a:gd name="T7" fmla="*/ 0 h 12"/>
                  <a:gd name="T8" fmla="*/ 0 w 8"/>
                  <a:gd name="T9" fmla="*/ 0 h 12"/>
                  <a:gd name="T10" fmla="*/ 3 w 8"/>
                  <a:gd name="T11" fmla="*/ 0 h 12"/>
                  <a:gd name="T12" fmla="*/ 0 w 8"/>
                  <a:gd name="T13" fmla="*/ 3 h 12"/>
                  <a:gd name="T14" fmla="*/ 0 w 8"/>
                  <a:gd name="T15" fmla="*/ 3 h 12"/>
                  <a:gd name="T16" fmla="*/ 0 w 8"/>
                  <a:gd name="T17" fmla="*/ 3 h 12"/>
                  <a:gd name="T18" fmla="*/ 3 w 8"/>
                  <a:gd name="T19" fmla="*/ 6 h 12"/>
                  <a:gd name="T20" fmla="*/ 6 w 8"/>
                  <a:gd name="T21" fmla="*/ 12 h 12"/>
                  <a:gd name="T22" fmla="*/ 6 w 8"/>
                  <a:gd name="T23" fmla="*/ 9 h 12"/>
                  <a:gd name="T24" fmla="*/ 6 w 8"/>
                  <a:gd name="T25" fmla="*/ 6 h 12"/>
                  <a:gd name="T26" fmla="*/ 8 w 8"/>
                  <a:gd name="T27" fmla="*/ 3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2"/>
                  <a:gd name="T44" fmla="*/ 8 w 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2">
                    <a:moveTo>
                      <a:pt x="8" y="3"/>
                    </a:moveTo>
                    <a:lnTo>
                      <a:pt x="6" y="3"/>
                    </a:lnTo>
                    <a:lnTo>
                      <a:pt x="3" y="0"/>
                    </a:lnTo>
                    <a:lnTo>
                      <a:pt x="0" y="0"/>
                    </a:lnTo>
                    <a:lnTo>
                      <a:pt x="3" y="0"/>
                    </a:lnTo>
                    <a:lnTo>
                      <a:pt x="0" y="3"/>
                    </a:lnTo>
                    <a:lnTo>
                      <a:pt x="3" y="6"/>
                    </a:lnTo>
                    <a:lnTo>
                      <a:pt x="6" y="12"/>
                    </a:lnTo>
                    <a:lnTo>
                      <a:pt x="6" y="9"/>
                    </a:lnTo>
                    <a:lnTo>
                      <a:pt x="6" y="6"/>
                    </a:lnTo>
                    <a:lnTo>
                      <a:pt x="8"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7" name="Freeform 18"/>
              <p:cNvSpPr>
                <a:spLocks noChangeArrowheads="1"/>
              </p:cNvSpPr>
              <p:nvPr/>
            </p:nvSpPr>
            <p:spPr bwMode="auto">
              <a:xfrm>
                <a:off x="3450" y="398"/>
                <a:ext cx="3" cy="2"/>
              </a:xfrm>
              <a:custGeom>
                <a:avLst/>
                <a:gdLst>
                  <a:gd name="T0" fmla="*/ 3 w 3"/>
                  <a:gd name="T1" fmla="*/ 2 h 2"/>
                  <a:gd name="T2" fmla="*/ 3 w 3"/>
                  <a:gd name="T3" fmla="*/ 0 h 2"/>
                  <a:gd name="T4" fmla="*/ 3 w 3"/>
                  <a:gd name="T5" fmla="*/ 0 h 2"/>
                  <a:gd name="T6" fmla="*/ 0 w 3"/>
                  <a:gd name="T7" fmla="*/ 0 h 2"/>
                  <a:gd name="T8" fmla="*/ 0 w 3"/>
                  <a:gd name="T9" fmla="*/ 0 h 2"/>
                  <a:gd name="T10" fmla="*/ 0 w 3"/>
                  <a:gd name="T11" fmla="*/ 2 h 2"/>
                  <a:gd name="T12" fmla="*/ 3 w 3"/>
                  <a:gd name="T13" fmla="*/ 2 h 2"/>
                  <a:gd name="T14" fmla="*/ 3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2"/>
                    </a:moveTo>
                    <a:lnTo>
                      <a:pt x="3" y="0"/>
                    </a:lnTo>
                    <a:lnTo>
                      <a:pt x="0" y="0"/>
                    </a:lnTo>
                    <a:lnTo>
                      <a:pt x="0" y="2"/>
                    </a:lnTo>
                    <a:lnTo>
                      <a:pt x="3"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8" name="Freeform 19"/>
              <p:cNvSpPr>
                <a:spLocks noChangeArrowheads="1"/>
              </p:cNvSpPr>
              <p:nvPr/>
            </p:nvSpPr>
            <p:spPr bwMode="auto">
              <a:xfrm>
                <a:off x="3450" y="400"/>
                <a:ext cx="5" cy="12"/>
              </a:xfrm>
              <a:custGeom>
                <a:avLst/>
                <a:gdLst>
                  <a:gd name="T0" fmla="*/ 3 w 5"/>
                  <a:gd name="T1" fmla="*/ 3 h 12"/>
                  <a:gd name="T2" fmla="*/ 3 w 5"/>
                  <a:gd name="T3" fmla="*/ 0 h 12"/>
                  <a:gd name="T4" fmla="*/ 0 w 5"/>
                  <a:gd name="T5" fmla="*/ 0 h 12"/>
                  <a:gd name="T6" fmla="*/ 0 w 5"/>
                  <a:gd name="T7" fmla="*/ 0 h 12"/>
                  <a:gd name="T8" fmla="*/ 0 w 5"/>
                  <a:gd name="T9" fmla="*/ 0 h 12"/>
                  <a:gd name="T10" fmla="*/ 0 w 5"/>
                  <a:gd name="T11" fmla="*/ 3 h 12"/>
                  <a:gd name="T12" fmla="*/ 0 w 5"/>
                  <a:gd name="T13" fmla="*/ 6 h 12"/>
                  <a:gd name="T14" fmla="*/ 0 w 5"/>
                  <a:gd name="T15" fmla="*/ 6 h 12"/>
                  <a:gd name="T16" fmla="*/ 0 w 5"/>
                  <a:gd name="T17" fmla="*/ 6 h 12"/>
                  <a:gd name="T18" fmla="*/ 0 w 5"/>
                  <a:gd name="T19" fmla="*/ 6 h 12"/>
                  <a:gd name="T20" fmla="*/ 0 w 5"/>
                  <a:gd name="T21" fmla="*/ 9 h 12"/>
                  <a:gd name="T22" fmla="*/ 3 w 5"/>
                  <a:gd name="T23" fmla="*/ 12 h 12"/>
                  <a:gd name="T24" fmla="*/ 3 w 5"/>
                  <a:gd name="T25" fmla="*/ 12 h 12"/>
                  <a:gd name="T26" fmla="*/ 5 w 5"/>
                  <a:gd name="T27" fmla="*/ 9 h 12"/>
                  <a:gd name="T28" fmla="*/ 5 w 5"/>
                  <a:gd name="T29" fmla="*/ 9 h 12"/>
                  <a:gd name="T30" fmla="*/ 5 w 5"/>
                  <a:gd name="T31" fmla="*/ 6 h 12"/>
                  <a:gd name="T32" fmla="*/ 5 w 5"/>
                  <a:gd name="T33" fmla="*/ 3 h 12"/>
                  <a:gd name="T34" fmla="*/ 3 w 5"/>
                  <a:gd name="T35" fmla="*/ 3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12"/>
                  <a:gd name="T56" fmla="*/ 5 w 5"/>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12">
                    <a:moveTo>
                      <a:pt x="3" y="3"/>
                    </a:moveTo>
                    <a:lnTo>
                      <a:pt x="3" y="0"/>
                    </a:lnTo>
                    <a:lnTo>
                      <a:pt x="0" y="0"/>
                    </a:lnTo>
                    <a:lnTo>
                      <a:pt x="0" y="3"/>
                    </a:lnTo>
                    <a:lnTo>
                      <a:pt x="0" y="6"/>
                    </a:lnTo>
                    <a:lnTo>
                      <a:pt x="0" y="9"/>
                    </a:lnTo>
                    <a:lnTo>
                      <a:pt x="3" y="12"/>
                    </a:lnTo>
                    <a:lnTo>
                      <a:pt x="5" y="9"/>
                    </a:lnTo>
                    <a:lnTo>
                      <a:pt x="5" y="6"/>
                    </a:lnTo>
                    <a:lnTo>
                      <a:pt x="5"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49" name="Freeform 20"/>
              <p:cNvSpPr>
                <a:spLocks noChangeArrowheads="1"/>
              </p:cNvSpPr>
              <p:nvPr/>
            </p:nvSpPr>
            <p:spPr bwMode="auto">
              <a:xfrm>
                <a:off x="3455" y="418"/>
                <a:ext cx="3" cy="5"/>
              </a:xfrm>
              <a:custGeom>
                <a:avLst/>
                <a:gdLst>
                  <a:gd name="T0" fmla="*/ 0 w 3"/>
                  <a:gd name="T1" fmla="*/ 5 h 5"/>
                  <a:gd name="T2" fmla="*/ 3 w 3"/>
                  <a:gd name="T3" fmla="*/ 5 h 5"/>
                  <a:gd name="T4" fmla="*/ 3 w 3"/>
                  <a:gd name="T5" fmla="*/ 5 h 5"/>
                  <a:gd name="T6" fmla="*/ 3 w 3"/>
                  <a:gd name="T7" fmla="*/ 3 h 5"/>
                  <a:gd name="T8" fmla="*/ 0 w 3"/>
                  <a:gd name="T9" fmla="*/ 0 h 5"/>
                  <a:gd name="T10" fmla="*/ 0 w 3"/>
                  <a:gd name="T11" fmla="*/ 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3" y="5"/>
                    </a:lnTo>
                    <a:lnTo>
                      <a:pt x="3" y="3"/>
                    </a:lnTo>
                    <a:lnTo>
                      <a:pt x="0" y="0"/>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0" name="Freeform 21"/>
              <p:cNvSpPr>
                <a:spLocks noChangeArrowheads="1"/>
              </p:cNvSpPr>
              <p:nvPr/>
            </p:nvSpPr>
            <p:spPr bwMode="auto">
              <a:xfrm>
                <a:off x="3464" y="461"/>
                <a:ext cx="3" cy="6"/>
              </a:xfrm>
              <a:custGeom>
                <a:avLst/>
                <a:gdLst>
                  <a:gd name="T0" fmla="*/ 3 w 3"/>
                  <a:gd name="T1" fmla="*/ 6 h 6"/>
                  <a:gd name="T2" fmla="*/ 3 w 3"/>
                  <a:gd name="T3" fmla="*/ 6 h 6"/>
                  <a:gd name="T4" fmla="*/ 3 w 3"/>
                  <a:gd name="T5" fmla="*/ 6 h 6"/>
                  <a:gd name="T6" fmla="*/ 3 w 3"/>
                  <a:gd name="T7" fmla="*/ 3 h 6"/>
                  <a:gd name="T8" fmla="*/ 3 w 3"/>
                  <a:gd name="T9" fmla="*/ 0 h 6"/>
                  <a:gd name="T10" fmla="*/ 0 w 3"/>
                  <a:gd name="T11" fmla="*/ 0 h 6"/>
                  <a:gd name="T12" fmla="*/ 3 w 3"/>
                  <a:gd name="T13" fmla="*/ 3 h 6"/>
                  <a:gd name="T14" fmla="*/ 3 w 3"/>
                  <a:gd name="T15" fmla="*/ 3 h 6"/>
                  <a:gd name="T16" fmla="*/ 3 w 3"/>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3" y="6"/>
                    </a:moveTo>
                    <a:lnTo>
                      <a:pt x="3" y="6"/>
                    </a:lnTo>
                    <a:lnTo>
                      <a:pt x="3" y="3"/>
                    </a:lnTo>
                    <a:lnTo>
                      <a:pt x="3" y="0"/>
                    </a:lnTo>
                    <a:lnTo>
                      <a:pt x="0" y="0"/>
                    </a:lnTo>
                    <a:lnTo>
                      <a:pt x="3"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1" name="Freeform 22"/>
              <p:cNvSpPr>
                <a:spLocks noChangeArrowheads="1"/>
              </p:cNvSpPr>
              <p:nvPr/>
            </p:nvSpPr>
            <p:spPr bwMode="auto">
              <a:xfrm>
                <a:off x="3461" y="478"/>
                <a:ext cx="3" cy="12"/>
              </a:xfrm>
              <a:custGeom>
                <a:avLst/>
                <a:gdLst>
                  <a:gd name="T0" fmla="*/ 0 w 3"/>
                  <a:gd name="T1" fmla="*/ 3 h 12"/>
                  <a:gd name="T2" fmla="*/ 0 w 3"/>
                  <a:gd name="T3" fmla="*/ 9 h 12"/>
                  <a:gd name="T4" fmla="*/ 0 w 3"/>
                  <a:gd name="T5" fmla="*/ 12 h 12"/>
                  <a:gd name="T6" fmla="*/ 3 w 3"/>
                  <a:gd name="T7" fmla="*/ 12 h 12"/>
                  <a:gd name="T8" fmla="*/ 3 w 3"/>
                  <a:gd name="T9" fmla="*/ 9 h 12"/>
                  <a:gd name="T10" fmla="*/ 3 w 3"/>
                  <a:gd name="T11" fmla="*/ 3 h 12"/>
                  <a:gd name="T12" fmla="*/ 3 w 3"/>
                  <a:gd name="T13" fmla="*/ 0 h 12"/>
                  <a:gd name="T14" fmla="*/ 0 w 3"/>
                  <a:gd name="T15" fmla="*/ 0 h 12"/>
                  <a:gd name="T16" fmla="*/ 0 w 3"/>
                  <a:gd name="T17" fmla="*/ 0 h 12"/>
                  <a:gd name="T18" fmla="*/ 0 w 3"/>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2"/>
                  <a:gd name="T32" fmla="*/ 3 w 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2">
                    <a:moveTo>
                      <a:pt x="0" y="3"/>
                    </a:moveTo>
                    <a:lnTo>
                      <a:pt x="0" y="9"/>
                    </a:lnTo>
                    <a:lnTo>
                      <a:pt x="0" y="12"/>
                    </a:lnTo>
                    <a:lnTo>
                      <a:pt x="3" y="12"/>
                    </a:lnTo>
                    <a:lnTo>
                      <a:pt x="3" y="9"/>
                    </a:ln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2" name="Freeform 23"/>
              <p:cNvSpPr>
                <a:spLocks noChangeArrowheads="1"/>
              </p:cNvSpPr>
              <p:nvPr/>
            </p:nvSpPr>
            <p:spPr bwMode="auto">
              <a:xfrm>
                <a:off x="3450" y="493"/>
                <a:ext cx="8" cy="20"/>
              </a:xfrm>
              <a:custGeom>
                <a:avLst/>
                <a:gdLst>
                  <a:gd name="T0" fmla="*/ 0 w 8"/>
                  <a:gd name="T1" fmla="*/ 14 h 20"/>
                  <a:gd name="T2" fmla="*/ 0 w 8"/>
                  <a:gd name="T3" fmla="*/ 17 h 20"/>
                  <a:gd name="T4" fmla="*/ 0 w 8"/>
                  <a:gd name="T5" fmla="*/ 20 h 20"/>
                  <a:gd name="T6" fmla="*/ 3 w 8"/>
                  <a:gd name="T7" fmla="*/ 20 h 20"/>
                  <a:gd name="T8" fmla="*/ 3 w 8"/>
                  <a:gd name="T9" fmla="*/ 14 h 20"/>
                  <a:gd name="T10" fmla="*/ 3 w 8"/>
                  <a:gd name="T11" fmla="*/ 14 h 20"/>
                  <a:gd name="T12" fmla="*/ 3 w 8"/>
                  <a:gd name="T13" fmla="*/ 11 h 20"/>
                  <a:gd name="T14" fmla="*/ 3 w 8"/>
                  <a:gd name="T15" fmla="*/ 8 h 20"/>
                  <a:gd name="T16" fmla="*/ 3 w 8"/>
                  <a:gd name="T17" fmla="*/ 8 h 20"/>
                  <a:gd name="T18" fmla="*/ 5 w 8"/>
                  <a:gd name="T19" fmla="*/ 3 h 20"/>
                  <a:gd name="T20" fmla="*/ 8 w 8"/>
                  <a:gd name="T21" fmla="*/ 3 h 20"/>
                  <a:gd name="T22" fmla="*/ 8 w 8"/>
                  <a:gd name="T23" fmla="*/ 0 h 20"/>
                  <a:gd name="T24" fmla="*/ 5 w 8"/>
                  <a:gd name="T25" fmla="*/ 0 h 20"/>
                  <a:gd name="T26" fmla="*/ 5 w 8"/>
                  <a:gd name="T27" fmla="*/ 0 h 20"/>
                  <a:gd name="T28" fmla="*/ 3 w 8"/>
                  <a:gd name="T29" fmla="*/ 0 h 20"/>
                  <a:gd name="T30" fmla="*/ 3 w 8"/>
                  <a:gd name="T31" fmla="*/ 3 h 20"/>
                  <a:gd name="T32" fmla="*/ 3 w 8"/>
                  <a:gd name="T33" fmla="*/ 5 h 20"/>
                  <a:gd name="T34" fmla="*/ 0 w 8"/>
                  <a:gd name="T35" fmla="*/ 5 h 20"/>
                  <a:gd name="T36" fmla="*/ 0 w 8"/>
                  <a:gd name="T37" fmla="*/ 5 h 20"/>
                  <a:gd name="T38" fmla="*/ 0 w 8"/>
                  <a:gd name="T39" fmla="*/ 3 h 20"/>
                  <a:gd name="T40" fmla="*/ 0 w 8"/>
                  <a:gd name="T41" fmla="*/ 5 h 20"/>
                  <a:gd name="T42" fmla="*/ 0 w 8"/>
                  <a:gd name="T43" fmla="*/ 5 h 20"/>
                  <a:gd name="T44" fmla="*/ 0 w 8"/>
                  <a:gd name="T45" fmla="*/ 5 h 20"/>
                  <a:gd name="T46" fmla="*/ 0 w 8"/>
                  <a:gd name="T47" fmla="*/ 8 h 20"/>
                  <a:gd name="T48" fmla="*/ 0 w 8"/>
                  <a:gd name="T49" fmla="*/ 14 h 20"/>
                  <a:gd name="T50" fmla="*/ 0 w 8"/>
                  <a:gd name="T51" fmla="*/ 14 h 20"/>
                  <a:gd name="T52" fmla="*/ 0 w 8"/>
                  <a:gd name="T53" fmla="*/ 14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20"/>
                  <a:gd name="T83" fmla="*/ 8 w 8"/>
                  <a:gd name="T84" fmla="*/ 20 h 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20">
                    <a:moveTo>
                      <a:pt x="0" y="14"/>
                    </a:moveTo>
                    <a:lnTo>
                      <a:pt x="0" y="17"/>
                    </a:lnTo>
                    <a:lnTo>
                      <a:pt x="0" y="20"/>
                    </a:lnTo>
                    <a:lnTo>
                      <a:pt x="3" y="20"/>
                    </a:lnTo>
                    <a:lnTo>
                      <a:pt x="3" y="14"/>
                    </a:lnTo>
                    <a:lnTo>
                      <a:pt x="3" y="11"/>
                    </a:lnTo>
                    <a:lnTo>
                      <a:pt x="3" y="8"/>
                    </a:lnTo>
                    <a:lnTo>
                      <a:pt x="5" y="3"/>
                    </a:lnTo>
                    <a:lnTo>
                      <a:pt x="8" y="3"/>
                    </a:lnTo>
                    <a:lnTo>
                      <a:pt x="8" y="0"/>
                    </a:lnTo>
                    <a:lnTo>
                      <a:pt x="5" y="0"/>
                    </a:lnTo>
                    <a:lnTo>
                      <a:pt x="3" y="0"/>
                    </a:lnTo>
                    <a:lnTo>
                      <a:pt x="3" y="3"/>
                    </a:lnTo>
                    <a:lnTo>
                      <a:pt x="3" y="5"/>
                    </a:lnTo>
                    <a:lnTo>
                      <a:pt x="0" y="5"/>
                    </a:lnTo>
                    <a:lnTo>
                      <a:pt x="0" y="3"/>
                    </a:lnTo>
                    <a:lnTo>
                      <a:pt x="0" y="5"/>
                    </a:lnTo>
                    <a:lnTo>
                      <a:pt x="0" y="8"/>
                    </a:lnTo>
                    <a:lnTo>
                      <a:pt x="0"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3" name="Freeform 24"/>
              <p:cNvSpPr>
                <a:spLocks noChangeArrowheads="1"/>
              </p:cNvSpPr>
              <p:nvPr/>
            </p:nvSpPr>
            <p:spPr bwMode="auto">
              <a:xfrm>
                <a:off x="3441" y="513"/>
                <a:ext cx="3" cy="14"/>
              </a:xfrm>
              <a:custGeom>
                <a:avLst/>
                <a:gdLst>
                  <a:gd name="T0" fmla="*/ 0 w 3"/>
                  <a:gd name="T1" fmla="*/ 3 h 14"/>
                  <a:gd name="T2" fmla="*/ 3 w 3"/>
                  <a:gd name="T3" fmla="*/ 11 h 14"/>
                  <a:gd name="T4" fmla="*/ 3 w 3"/>
                  <a:gd name="T5" fmla="*/ 14 h 14"/>
                  <a:gd name="T6" fmla="*/ 3 w 3"/>
                  <a:gd name="T7" fmla="*/ 11 h 14"/>
                  <a:gd name="T8" fmla="*/ 3 w 3"/>
                  <a:gd name="T9" fmla="*/ 3 h 14"/>
                  <a:gd name="T10" fmla="*/ 3 w 3"/>
                  <a:gd name="T11" fmla="*/ 3 h 14"/>
                  <a:gd name="T12" fmla="*/ 3 w 3"/>
                  <a:gd name="T13" fmla="*/ 0 h 14"/>
                  <a:gd name="T14" fmla="*/ 0 w 3"/>
                  <a:gd name="T15" fmla="*/ 0 h 14"/>
                  <a:gd name="T16" fmla="*/ 0 w 3"/>
                  <a:gd name="T17" fmla="*/ 0 h 14"/>
                  <a:gd name="T18" fmla="*/ 0 w 3"/>
                  <a:gd name="T19" fmla="*/ 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4"/>
                  <a:gd name="T32" fmla="*/ 3 w 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4">
                    <a:moveTo>
                      <a:pt x="0" y="3"/>
                    </a:moveTo>
                    <a:lnTo>
                      <a:pt x="3" y="11"/>
                    </a:lnTo>
                    <a:lnTo>
                      <a:pt x="3" y="14"/>
                    </a:lnTo>
                    <a:lnTo>
                      <a:pt x="3" y="11"/>
                    </a:ln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4" name="Rectangle 25"/>
              <p:cNvSpPr>
                <a:spLocks noChangeArrowheads="1"/>
              </p:cNvSpPr>
              <p:nvPr/>
            </p:nvSpPr>
            <p:spPr bwMode="auto">
              <a:xfrm>
                <a:off x="3441" y="513"/>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755" name="Freeform 26"/>
              <p:cNvSpPr>
                <a:spLocks noChangeArrowheads="1"/>
              </p:cNvSpPr>
              <p:nvPr/>
            </p:nvSpPr>
            <p:spPr bwMode="auto">
              <a:xfrm>
                <a:off x="3458" y="314"/>
                <a:ext cx="18" cy="9"/>
              </a:xfrm>
              <a:custGeom>
                <a:avLst/>
                <a:gdLst>
                  <a:gd name="T0" fmla="*/ 6 w 18"/>
                  <a:gd name="T1" fmla="*/ 3 h 9"/>
                  <a:gd name="T2" fmla="*/ 12 w 18"/>
                  <a:gd name="T3" fmla="*/ 6 h 9"/>
                  <a:gd name="T4" fmla="*/ 15 w 18"/>
                  <a:gd name="T5" fmla="*/ 9 h 9"/>
                  <a:gd name="T6" fmla="*/ 18 w 18"/>
                  <a:gd name="T7" fmla="*/ 9 h 9"/>
                  <a:gd name="T8" fmla="*/ 18 w 18"/>
                  <a:gd name="T9" fmla="*/ 9 h 9"/>
                  <a:gd name="T10" fmla="*/ 15 w 18"/>
                  <a:gd name="T11" fmla="*/ 6 h 9"/>
                  <a:gd name="T12" fmla="*/ 12 w 18"/>
                  <a:gd name="T13" fmla="*/ 6 h 9"/>
                  <a:gd name="T14" fmla="*/ 9 w 18"/>
                  <a:gd name="T15" fmla="*/ 3 h 9"/>
                  <a:gd name="T16" fmla="*/ 9 w 18"/>
                  <a:gd name="T17" fmla="*/ 3 h 9"/>
                  <a:gd name="T18" fmla="*/ 6 w 18"/>
                  <a:gd name="T19" fmla="*/ 3 h 9"/>
                  <a:gd name="T20" fmla="*/ 6 w 18"/>
                  <a:gd name="T21" fmla="*/ 3 h 9"/>
                  <a:gd name="T22" fmla="*/ 3 w 18"/>
                  <a:gd name="T23" fmla="*/ 0 h 9"/>
                  <a:gd name="T24" fmla="*/ 3 w 18"/>
                  <a:gd name="T25" fmla="*/ 0 h 9"/>
                  <a:gd name="T26" fmla="*/ 0 w 18"/>
                  <a:gd name="T27" fmla="*/ 0 h 9"/>
                  <a:gd name="T28" fmla="*/ 0 w 18"/>
                  <a:gd name="T29" fmla="*/ 3 h 9"/>
                  <a:gd name="T30" fmla="*/ 6 w 18"/>
                  <a:gd name="T31" fmla="*/ 3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9"/>
                  <a:gd name="T50" fmla="*/ 18 w 18"/>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9">
                    <a:moveTo>
                      <a:pt x="6" y="3"/>
                    </a:moveTo>
                    <a:lnTo>
                      <a:pt x="12" y="6"/>
                    </a:lnTo>
                    <a:lnTo>
                      <a:pt x="15" y="9"/>
                    </a:lnTo>
                    <a:lnTo>
                      <a:pt x="18" y="9"/>
                    </a:lnTo>
                    <a:lnTo>
                      <a:pt x="15" y="6"/>
                    </a:lnTo>
                    <a:lnTo>
                      <a:pt x="12" y="6"/>
                    </a:lnTo>
                    <a:lnTo>
                      <a:pt x="9" y="3"/>
                    </a:lnTo>
                    <a:lnTo>
                      <a:pt x="6" y="3"/>
                    </a:lnTo>
                    <a:lnTo>
                      <a:pt x="3" y="0"/>
                    </a:lnTo>
                    <a:lnTo>
                      <a:pt x="0" y="0"/>
                    </a:lnTo>
                    <a:lnTo>
                      <a:pt x="0"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6" name="Freeform 27"/>
              <p:cNvSpPr>
                <a:spLocks noChangeArrowheads="1"/>
              </p:cNvSpPr>
              <p:nvPr/>
            </p:nvSpPr>
            <p:spPr bwMode="auto">
              <a:xfrm>
                <a:off x="3484" y="320"/>
                <a:ext cx="6" cy="3"/>
              </a:xfrm>
              <a:custGeom>
                <a:avLst/>
                <a:gdLst>
                  <a:gd name="T0" fmla="*/ 6 w 6"/>
                  <a:gd name="T1" fmla="*/ 3 h 3"/>
                  <a:gd name="T2" fmla="*/ 3 w 6"/>
                  <a:gd name="T3" fmla="*/ 3 h 3"/>
                  <a:gd name="T4" fmla="*/ 0 w 6"/>
                  <a:gd name="T5" fmla="*/ 0 h 3"/>
                  <a:gd name="T6" fmla="*/ 0 w 6"/>
                  <a:gd name="T7" fmla="*/ 3 h 3"/>
                  <a:gd name="T8" fmla="*/ 3 w 6"/>
                  <a:gd name="T9" fmla="*/ 3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3" y="3"/>
                    </a:lnTo>
                    <a:lnTo>
                      <a:pt x="0" y="0"/>
                    </a:lnTo>
                    <a:lnTo>
                      <a:pt x="0" y="3"/>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7" name="Freeform 28"/>
              <p:cNvSpPr>
                <a:spLocks noChangeArrowheads="1"/>
              </p:cNvSpPr>
              <p:nvPr/>
            </p:nvSpPr>
            <p:spPr bwMode="auto">
              <a:xfrm>
                <a:off x="3478" y="320"/>
                <a:ext cx="6" cy="3"/>
              </a:xfrm>
              <a:custGeom>
                <a:avLst/>
                <a:gdLst>
                  <a:gd name="T0" fmla="*/ 6 w 6"/>
                  <a:gd name="T1" fmla="*/ 3 h 3"/>
                  <a:gd name="T2" fmla="*/ 3 w 6"/>
                  <a:gd name="T3" fmla="*/ 0 h 3"/>
                  <a:gd name="T4" fmla="*/ 0 w 6"/>
                  <a:gd name="T5" fmla="*/ 0 h 3"/>
                  <a:gd name="T6" fmla="*/ 6 w 6"/>
                  <a:gd name="T7" fmla="*/ 3 h 3"/>
                  <a:gd name="T8" fmla="*/ 6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6" y="3"/>
                    </a:moveTo>
                    <a:lnTo>
                      <a:pt x="3" y="0"/>
                    </a:lnTo>
                    <a:lnTo>
                      <a:pt x="0" y="0"/>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8" name="Freeform 29"/>
              <p:cNvSpPr>
                <a:spLocks noChangeArrowheads="1"/>
              </p:cNvSpPr>
              <p:nvPr/>
            </p:nvSpPr>
            <p:spPr bwMode="auto">
              <a:xfrm>
                <a:off x="2378" y="29"/>
                <a:ext cx="9" cy="2"/>
              </a:xfrm>
              <a:custGeom>
                <a:avLst/>
                <a:gdLst>
                  <a:gd name="T0" fmla="*/ 6 w 9"/>
                  <a:gd name="T1" fmla="*/ 2 h 2"/>
                  <a:gd name="T2" fmla="*/ 9 w 9"/>
                  <a:gd name="T3" fmla="*/ 2 h 2"/>
                  <a:gd name="T4" fmla="*/ 9 w 9"/>
                  <a:gd name="T5" fmla="*/ 2 h 2"/>
                  <a:gd name="T6" fmla="*/ 9 w 9"/>
                  <a:gd name="T7" fmla="*/ 0 h 2"/>
                  <a:gd name="T8" fmla="*/ 0 w 9"/>
                  <a:gd name="T9" fmla="*/ 0 h 2"/>
                  <a:gd name="T10" fmla="*/ 0 w 9"/>
                  <a:gd name="T11" fmla="*/ 0 h 2"/>
                  <a:gd name="T12" fmla="*/ 0 w 9"/>
                  <a:gd name="T13" fmla="*/ 2 h 2"/>
                  <a:gd name="T14" fmla="*/ 0 w 9"/>
                  <a:gd name="T15" fmla="*/ 2 h 2"/>
                  <a:gd name="T16" fmla="*/ 6 w 9"/>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
                  <a:gd name="T29" fmla="*/ 9 w 9"/>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
                    <a:moveTo>
                      <a:pt x="6" y="2"/>
                    </a:moveTo>
                    <a:lnTo>
                      <a:pt x="9" y="2"/>
                    </a:lnTo>
                    <a:lnTo>
                      <a:pt x="9" y="0"/>
                    </a:lnTo>
                    <a:lnTo>
                      <a:pt x="0" y="0"/>
                    </a:lnTo>
                    <a:lnTo>
                      <a:pt x="0" y="2"/>
                    </a:lnTo>
                    <a:lnTo>
                      <a:pt x="6"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59" name="Freeform 30"/>
              <p:cNvSpPr>
                <a:spLocks noChangeArrowheads="1"/>
              </p:cNvSpPr>
              <p:nvPr/>
            </p:nvSpPr>
            <p:spPr bwMode="auto">
              <a:xfrm>
                <a:off x="2465" y="37"/>
                <a:ext cx="20" cy="6"/>
              </a:xfrm>
              <a:custGeom>
                <a:avLst/>
                <a:gdLst>
                  <a:gd name="T0" fmla="*/ 14 w 20"/>
                  <a:gd name="T1" fmla="*/ 6 h 6"/>
                  <a:gd name="T2" fmla="*/ 14 w 20"/>
                  <a:gd name="T3" fmla="*/ 3 h 6"/>
                  <a:gd name="T4" fmla="*/ 17 w 20"/>
                  <a:gd name="T5" fmla="*/ 6 h 6"/>
                  <a:gd name="T6" fmla="*/ 17 w 20"/>
                  <a:gd name="T7" fmla="*/ 3 h 6"/>
                  <a:gd name="T8" fmla="*/ 20 w 20"/>
                  <a:gd name="T9" fmla="*/ 3 h 6"/>
                  <a:gd name="T10" fmla="*/ 20 w 20"/>
                  <a:gd name="T11" fmla="*/ 0 h 6"/>
                  <a:gd name="T12" fmla="*/ 17 w 20"/>
                  <a:gd name="T13" fmla="*/ 0 h 6"/>
                  <a:gd name="T14" fmla="*/ 9 w 20"/>
                  <a:gd name="T15" fmla="*/ 0 h 6"/>
                  <a:gd name="T16" fmla="*/ 6 w 20"/>
                  <a:gd name="T17" fmla="*/ 0 h 6"/>
                  <a:gd name="T18" fmla="*/ 6 w 20"/>
                  <a:gd name="T19" fmla="*/ 0 h 6"/>
                  <a:gd name="T20" fmla="*/ 3 w 20"/>
                  <a:gd name="T21" fmla="*/ 0 h 6"/>
                  <a:gd name="T22" fmla="*/ 0 w 20"/>
                  <a:gd name="T23" fmla="*/ 0 h 6"/>
                  <a:gd name="T24" fmla="*/ 3 w 20"/>
                  <a:gd name="T25" fmla="*/ 0 h 6"/>
                  <a:gd name="T26" fmla="*/ 3 w 20"/>
                  <a:gd name="T27" fmla="*/ 0 h 6"/>
                  <a:gd name="T28" fmla="*/ 3 w 20"/>
                  <a:gd name="T29" fmla="*/ 0 h 6"/>
                  <a:gd name="T30" fmla="*/ 6 w 20"/>
                  <a:gd name="T31" fmla="*/ 3 h 6"/>
                  <a:gd name="T32" fmla="*/ 6 w 20"/>
                  <a:gd name="T33" fmla="*/ 3 h 6"/>
                  <a:gd name="T34" fmla="*/ 6 w 20"/>
                  <a:gd name="T35" fmla="*/ 3 h 6"/>
                  <a:gd name="T36" fmla="*/ 11 w 20"/>
                  <a:gd name="T37" fmla="*/ 3 h 6"/>
                  <a:gd name="T38" fmla="*/ 14 w 20"/>
                  <a:gd name="T39" fmla="*/ 3 h 6"/>
                  <a:gd name="T40" fmla="*/ 11 w 20"/>
                  <a:gd name="T41" fmla="*/ 3 h 6"/>
                  <a:gd name="T42" fmla="*/ 11 w 20"/>
                  <a:gd name="T43" fmla="*/ 6 h 6"/>
                  <a:gd name="T44" fmla="*/ 9 w 20"/>
                  <a:gd name="T45" fmla="*/ 3 h 6"/>
                  <a:gd name="T46" fmla="*/ 9 w 20"/>
                  <a:gd name="T47" fmla="*/ 3 h 6"/>
                  <a:gd name="T48" fmla="*/ 11 w 20"/>
                  <a:gd name="T49" fmla="*/ 6 h 6"/>
                  <a:gd name="T50" fmla="*/ 14 w 20"/>
                  <a:gd name="T51" fmla="*/ 6 h 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6"/>
                  <a:gd name="T80" fmla="*/ 20 w 20"/>
                  <a:gd name="T81" fmla="*/ 6 h 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6">
                    <a:moveTo>
                      <a:pt x="14" y="6"/>
                    </a:moveTo>
                    <a:lnTo>
                      <a:pt x="14" y="3"/>
                    </a:lnTo>
                    <a:lnTo>
                      <a:pt x="17" y="6"/>
                    </a:lnTo>
                    <a:lnTo>
                      <a:pt x="17" y="3"/>
                    </a:lnTo>
                    <a:lnTo>
                      <a:pt x="20" y="3"/>
                    </a:lnTo>
                    <a:lnTo>
                      <a:pt x="20" y="0"/>
                    </a:lnTo>
                    <a:lnTo>
                      <a:pt x="17" y="0"/>
                    </a:lnTo>
                    <a:lnTo>
                      <a:pt x="9" y="0"/>
                    </a:lnTo>
                    <a:lnTo>
                      <a:pt x="6" y="0"/>
                    </a:lnTo>
                    <a:lnTo>
                      <a:pt x="3" y="0"/>
                    </a:lnTo>
                    <a:lnTo>
                      <a:pt x="0" y="0"/>
                    </a:lnTo>
                    <a:lnTo>
                      <a:pt x="3" y="0"/>
                    </a:lnTo>
                    <a:lnTo>
                      <a:pt x="6" y="3"/>
                    </a:lnTo>
                    <a:lnTo>
                      <a:pt x="11" y="3"/>
                    </a:lnTo>
                    <a:lnTo>
                      <a:pt x="14" y="3"/>
                    </a:lnTo>
                    <a:lnTo>
                      <a:pt x="11" y="3"/>
                    </a:lnTo>
                    <a:lnTo>
                      <a:pt x="11" y="6"/>
                    </a:lnTo>
                    <a:lnTo>
                      <a:pt x="9" y="3"/>
                    </a:lnTo>
                    <a:lnTo>
                      <a:pt x="11" y="6"/>
                    </a:lnTo>
                    <a:lnTo>
                      <a:pt x="14"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0" name="Freeform 31"/>
              <p:cNvSpPr>
                <a:spLocks noChangeArrowheads="1"/>
              </p:cNvSpPr>
              <p:nvPr/>
            </p:nvSpPr>
            <p:spPr bwMode="auto">
              <a:xfrm>
                <a:off x="2442" y="20"/>
                <a:ext cx="11" cy="3"/>
              </a:xfrm>
              <a:custGeom>
                <a:avLst/>
                <a:gdLst>
                  <a:gd name="T0" fmla="*/ 3 w 11"/>
                  <a:gd name="T1" fmla="*/ 3 h 3"/>
                  <a:gd name="T2" fmla="*/ 6 w 11"/>
                  <a:gd name="T3" fmla="*/ 3 h 3"/>
                  <a:gd name="T4" fmla="*/ 8 w 11"/>
                  <a:gd name="T5" fmla="*/ 3 h 3"/>
                  <a:gd name="T6" fmla="*/ 11 w 11"/>
                  <a:gd name="T7" fmla="*/ 3 h 3"/>
                  <a:gd name="T8" fmla="*/ 11 w 11"/>
                  <a:gd name="T9" fmla="*/ 3 h 3"/>
                  <a:gd name="T10" fmla="*/ 11 w 11"/>
                  <a:gd name="T11" fmla="*/ 0 h 3"/>
                  <a:gd name="T12" fmla="*/ 8 w 11"/>
                  <a:gd name="T13" fmla="*/ 0 h 3"/>
                  <a:gd name="T14" fmla="*/ 6 w 11"/>
                  <a:gd name="T15" fmla="*/ 0 h 3"/>
                  <a:gd name="T16" fmla="*/ 0 w 11"/>
                  <a:gd name="T17" fmla="*/ 3 h 3"/>
                  <a:gd name="T18" fmla="*/ 0 w 11"/>
                  <a:gd name="T19" fmla="*/ 3 h 3"/>
                  <a:gd name="T20" fmla="*/ 0 w 11"/>
                  <a:gd name="T21" fmla="*/ 3 h 3"/>
                  <a:gd name="T22" fmla="*/ 3 w 11"/>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3"/>
                  <a:gd name="T38" fmla="*/ 11 w 11"/>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3">
                    <a:moveTo>
                      <a:pt x="3" y="3"/>
                    </a:moveTo>
                    <a:lnTo>
                      <a:pt x="6" y="3"/>
                    </a:lnTo>
                    <a:lnTo>
                      <a:pt x="8" y="3"/>
                    </a:lnTo>
                    <a:lnTo>
                      <a:pt x="11" y="3"/>
                    </a:lnTo>
                    <a:lnTo>
                      <a:pt x="11" y="0"/>
                    </a:lnTo>
                    <a:lnTo>
                      <a:pt x="8" y="0"/>
                    </a:lnTo>
                    <a:lnTo>
                      <a:pt x="6"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1" name="Freeform 32"/>
              <p:cNvSpPr>
                <a:spLocks noChangeArrowheads="1"/>
              </p:cNvSpPr>
              <p:nvPr/>
            </p:nvSpPr>
            <p:spPr bwMode="auto">
              <a:xfrm>
                <a:off x="2465" y="20"/>
                <a:ext cx="40" cy="17"/>
              </a:xfrm>
              <a:custGeom>
                <a:avLst/>
                <a:gdLst>
                  <a:gd name="T0" fmla="*/ 3 w 40"/>
                  <a:gd name="T1" fmla="*/ 14 h 17"/>
                  <a:gd name="T2" fmla="*/ 6 w 40"/>
                  <a:gd name="T3" fmla="*/ 14 h 17"/>
                  <a:gd name="T4" fmla="*/ 6 w 40"/>
                  <a:gd name="T5" fmla="*/ 14 h 17"/>
                  <a:gd name="T6" fmla="*/ 9 w 40"/>
                  <a:gd name="T7" fmla="*/ 14 h 17"/>
                  <a:gd name="T8" fmla="*/ 14 w 40"/>
                  <a:gd name="T9" fmla="*/ 17 h 17"/>
                  <a:gd name="T10" fmla="*/ 20 w 40"/>
                  <a:gd name="T11" fmla="*/ 17 h 17"/>
                  <a:gd name="T12" fmla="*/ 23 w 40"/>
                  <a:gd name="T13" fmla="*/ 17 h 17"/>
                  <a:gd name="T14" fmla="*/ 26 w 40"/>
                  <a:gd name="T15" fmla="*/ 14 h 17"/>
                  <a:gd name="T16" fmla="*/ 32 w 40"/>
                  <a:gd name="T17" fmla="*/ 11 h 17"/>
                  <a:gd name="T18" fmla="*/ 37 w 40"/>
                  <a:gd name="T19" fmla="*/ 11 h 17"/>
                  <a:gd name="T20" fmla="*/ 40 w 40"/>
                  <a:gd name="T21" fmla="*/ 11 h 17"/>
                  <a:gd name="T22" fmla="*/ 37 w 40"/>
                  <a:gd name="T23" fmla="*/ 9 h 17"/>
                  <a:gd name="T24" fmla="*/ 34 w 40"/>
                  <a:gd name="T25" fmla="*/ 9 h 17"/>
                  <a:gd name="T26" fmla="*/ 34 w 40"/>
                  <a:gd name="T27" fmla="*/ 9 h 17"/>
                  <a:gd name="T28" fmla="*/ 34 w 40"/>
                  <a:gd name="T29" fmla="*/ 6 h 17"/>
                  <a:gd name="T30" fmla="*/ 37 w 40"/>
                  <a:gd name="T31" fmla="*/ 6 h 17"/>
                  <a:gd name="T32" fmla="*/ 34 w 40"/>
                  <a:gd name="T33" fmla="*/ 6 h 17"/>
                  <a:gd name="T34" fmla="*/ 32 w 40"/>
                  <a:gd name="T35" fmla="*/ 3 h 17"/>
                  <a:gd name="T36" fmla="*/ 26 w 40"/>
                  <a:gd name="T37" fmla="*/ 3 h 17"/>
                  <a:gd name="T38" fmla="*/ 20 w 40"/>
                  <a:gd name="T39" fmla="*/ 0 h 17"/>
                  <a:gd name="T40" fmla="*/ 17 w 40"/>
                  <a:gd name="T41" fmla="*/ 0 h 17"/>
                  <a:gd name="T42" fmla="*/ 11 w 40"/>
                  <a:gd name="T43" fmla="*/ 0 h 17"/>
                  <a:gd name="T44" fmla="*/ 11 w 40"/>
                  <a:gd name="T45" fmla="*/ 0 h 17"/>
                  <a:gd name="T46" fmla="*/ 11 w 40"/>
                  <a:gd name="T47" fmla="*/ 3 h 17"/>
                  <a:gd name="T48" fmla="*/ 11 w 40"/>
                  <a:gd name="T49" fmla="*/ 3 h 17"/>
                  <a:gd name="T50" fmla="*/ 6 w 40"/>
                  <a:gd name="T51" fmla="*/ 3 h 17"/>
                  <a:gd name="T52" fmla="*/ 3 w 40"/>
                  <a:gd name="T53" fmla="*/ 6 h 17"/>
                  <a:gd name="T54" fmla="*/ 0 w 40"/>
                  <a:gd name="T55" fmla="*/ 9 h 17"/>
                  <a:gd name="T56" fmla="*/ 3 w 40"/>
                  <a:gd name="T57" fmla="*/ 9 h 17"/>
                  <a:gd name="T58" fmla="*/ 6 w 40"/>
                  <a:gd name="T59" fmla="*/ 9 h 17"/>
                  <a:gd name="T60" fmla="*/ 6 w 40"/>
                  <a:gd name="T61" fmla="*/ 9 h 17"/>
                  <a:gd name="T62" fmla="*/ 0 w 40"/>
                  <a:gd name="T63" fmla="*/ 11 h 17"/>
                  <a:gd name="T64" fmla="*/ 3 w 40"/>
                  <a:gd name="T65" fmla="*/ 11 h 17"/>
                  <a:gd name="T66" fmla="*/ 0 w 40"/>
                  <a:gd name="T67" fmla="*/ 14 h 17"/>
                  <a:gd name="T68" fmla="*/ 3 w 40"/>
                  <a:gd name="T69" fmla="*/ 14 h 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17"/>
                  <a:gd name="T107" fmla="*/ 40 w 40"/>
                  <a:gd name="T108" fmla="*/ 17 h 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17">
                    <a:moveTo>
                      <a:pt x="3" y="14"/>
                    </a:moveTo>
                    <a:lnTo>
                      <a:pt x="3" y="14"/>
                    </a:lnTo>
                    <a:lnTo>
                      <a:pt x="6" y="14"/>
                    </a:lnTo>
                    <a:lnTo>
                      <a:pt x="9" y="14"/>
                    </a:lnTo>
                    <a:lnTo>
                      <a:pt x="11" y="14"/>
                    </a:lnTo>
                    <a:lnTo>
                      <a:pt x="14" y="17"/>
                    </a:lnTo>
                    <a:lnTo>
                      <a:pt x="17" y="17"/>
                    </a:lnTo>
                    <a:lnTo>
                      <a:pt x="20" y="17"/>
                    </a:lnTo>
                    <a:lnTo>
                      <a:pt x="23" y="17"/>
                    </a:lnTo>
                    <a:lnTo>
                      <a:pt x="26" y="14"/>
                    </a:lnTo>
                    <a:lnTo>
                      <a:pt x="32" y="11"/>
                    </a:lnTo>
                    <a:lnTo>
                      <a:pt x="37" y="11"/>
                    </a:lnTo>
                    <a:lnTo>
                      <a:pt x="40" y="11"/>
                    </a:lnTo>
                    <a:lnTo>
                      <a:pt x="37" y="11"/>
                    </a:lnTo>
                    <a:lnTo>
                      <a:pt x="37" y="9"/>
                    </a:lnTo>
                    <a:lnTo>
                      <a:pt x="34" y="9"/>
                    </a:lnTo>
                    <a:lnTo>
                      <a:pt x="34" y="6"/>
                    </a:lnTo>
                    <a:lnTo>
                      <a:pt x="37" y="6"/>
                    </a:lnTo>
                    <a:lnTo>
                      <a:pt x="34" y="6"/>
                    </a:lnTo>
                    <a:lnTo>
                      <a:pt x="32" y="3"/>
                    </a:lnTo>
                    <a:lnTo>
                      <a:pt x="26" y="3"/>
                    </a:lnTo>
                    <a:lnTo>
                      <a:pt x="23" y="3"/>
                    </a:lnTo>
                    <a:lnTo>
                      <a:pt x="20" y="0"/>
                    </a:lnTo>
                    <a:lnTo>
                      <a:pt x="17" y="0"/>
                    </a:lnTo>
                    <a:lnTo>
                      <a:pt x="14" y="0"/>
                    </a:lnTo>
                    <a:lnTo>
                      <a:pt x="11" y="0"/>
                    </a:lnTo>
                    <a:lnTo>
                      <a:pt x="9" y="0"/>
                    </a:lnTo>
                    <a:lnTo>
                      <a:pt x="11" y="0"/>
                    </a:lnTo>
                    <a:lnTo>
                      <a:pt x="11" y="3"/>
                    </a:lnTo>
                    <a:lnTo>
                      <a:pt x="6" y="3"/>
                    </a:lnTo>
                    <a:lnTo>
                      <a:pt x="3" y="3"/>
                    </a:lnTo>
                    <a:lnTo>
                      <a:pt x="3" y="6"/>
                    </a:lnTo>
                    <a:lnTo>
                      <a:pt x="0" y="6"/>
                    </a:lnTo>
                    <a:lnTo>
                      <a:pt x="0" y="9"/>
                    </a:lnTo>
                    <a:lnTo>
                      <a:pt x="3" y="9"/>
                    </a:lnTo>
                    <a:lnTo>
                      <a:pt x="6" y="9"/>
                    </a:lnTo>
                    <a:lnTo>
                      <a:pt x="3" y="11"/>
                    </a:lnTo>
                    <a:lnTo>
                      <a:pt x="0" y="11"/>
                    </a:lnTo>
                    <a:lnTo>
                      <a:pt x="3" y="11"/>
                    </a:lnTo>
                    <a:lnTo>
                      <a:pt x="0" y="11"/>
                    </a:lnTo>
                    <a:lnTo>
                      <a:pt x="0" y="14"/>
                    </a:lnTo>
                    <a:lnTo>
                      <a:pt x="3"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2" name="Freeform 33"/>
              <p:cNvSpPr>
                <a:spLocks noEditPoints="1" noChangeArrowheads="1"/>
              </p:cNvSpPr>
              <p:nvPr/>
            </p:nvSpPr>
            <p:spPr bwMode="auto">
              <a:xfrm>
                <a:off x="2488" y="31"/>
                <a:ext cx="55" cy="21"/>
              </a:xfrm>
              <a:custGeom>
                <a:avLst/>
                <a:gdLst>
                  <a:gd name="T0" fmla="*/ 6 w 55"/>
                  <a:gd name="T1" fmla="*/ 3 h 21"/>
                  <a:gd name="T2" fmla="*/ 6 w 55"/>
                  <a:gd name="T3" fmla="*/ 6 h 21"/>
                  <a:gd name="T4" fmla="*/ 6 w 55"/>
                  <a:gd name="T5" fmla="*/ 6 h 21"/>
                  <a:gd name="T6" fmla="*/ 3 w 55"/>
                  <a:gd name="T7" fmla="*/ 6 h 21"/>
                  <a:gd name="T8" fmla="*/ 3 w 55"/>
                  <a:gd name="T9" fmla="*/ 6 h 21"/>
                  <a:gd name="T10" fmla="*/ 6 w 55"/>
                  <a:gd name="T11" fmla="*/ 9 h 21"/>
                  <a:gd name="T12" fmla="*/ 0 w 55"/>
                  <a:gd name="T13" fmla="*/ 9 h 21"/>
                  <a:gd name="T14" fmla="*/ 0 w 55"/>
                  <a:gd name="T15" fmla="*/ 12 h 21"/>
                  <a:gd name="T16" fmla="*/ 0 w 55"/>
                  <a:gd name="T17" fmla="*/ 12 h 21"/>
                  <a:gd name="T18" fmla="*/ 0 w 55"/>
                  <a:gd name="T19" fmla="*/ 12 h 21"/>
                  <a:gd name="T20" fmla="*/ 3 w 55"/>
                  <a:gd name="T21" fmla="*/ 12 h 21"/>
                  <a:gd name="T22" fmla="*/ 6 w 55"/>
                  <a:gd name="T23" fmla="*/ 12 h 21"/>
                  <a:gd name="T24" fmla="*/ 9 w 55"/>
                  <a:gd name="T25" fmla="*/ 12 h 21"/>
                  <a:gd name="T26" fmla="*/ 9 w 55"/>
                  <a:gd name="T27" fmla="*/ 12 h 21"/>
                  <a:gd name="T28" fmla="*/ 11 w 55"/>
                  <a:gd name="T29" fmla="*/ 15 h 21"/>
                  <a:gd name="T30" fmla="*/ 14 w 55"/>
                  <a:gd name="T31" fmla="*/ 18 h 21"/>
                  <a:gd name="T32" fmla="*/ 17 w 55"/>
                  <a:gd name="T33" fmla="*/ 18 h 21"/>
                  <a:gd name="T34" fmla="*/ 20 w 55"/>
                  <a:gd name="T35" fmla="*/ 18 h 21"/>
                  <a:gd name="T36" fmla="*/ 23 w 55"/>
                  <a:gd name="T37" fmla="*/ 18 h 21"/>
                  <a:gd name="T38" fmla="*/ 26 w 55"/>
                  <a:gd name="T39" fmla="*/ 18 h 21"/>
                  <a:gd name="T40" fmla="*/ 29 w 55"/>
                  <a:gd name="T41" fmla="*/ 18 h 21"/>
                  <a:gd name="T42" fmla="*/ 37 w 55"/>
                  <a:gd name="T43" fmla="*/ 21 h 21"/>
                  <a:gd name="T44" fmla="*/ 40 w 55"/>
                  <a:gd name="T45" fmla="*/ 21 h 21"/>
                  <a:gd name="T46" fmla="*/ 43 w 55"/>
                  <a:gd name="T47" fmla="*/ 21 h 21"/>
                  <a:gd name="T48" fmla="*/ 52 w 55"/>
                  <a:gd name="T49" fmla="*/ 21 h 21"/>
                  <a:gd name="T50" fmla="*/ 52 w 55"/>
                  <a:gd name="T51" fmla="*/ 21 h 21"/>
                  <a:gd name="T52" fmla="*/ 55 w 55"/>
                  <a:gd name="T53" fmla="*/ 18 h 21"/>
                  <a:gd name="T54" fmla="*/ 52 w 55"/>
                  <a:gd name="T55" fmla="*/ 18 h 21"/>
                  <a:gd name="T56" fmla="*/ 49 w 55"/>
                  <a:gd name="T57" fmla="*/ 15 h 21"/>
                  <a:gd name="T58" fmla="*/ 46 w 55"/>
                  <a:gd name="T59" fmla="*/ 15 h 21"/>
                  <a:gd name="T60" fmla="*/ 49 w 55"/>
                  <a:gd name="T61" fmla="*/ 12 h 21"/>
                  <a:gd name="T62" fmla="*/ 46 w 55"/>
                  <a:gd name="T63" fmla="*/ 12 h 21"/>
                  <a:gd name="T64" fmla="*/ 46 w 55"/>
                  <a:gd name="T65" fmla="*/ 9 h 21"/>
                  <a:gd name="T66" fmla="*/ 46 w 55"/>
                  <a:gd name="T67" fmla="*/ 6 h 21"/>
                  <a:gd name="T68" fmla="*/ 43 w 55"/>
                  <a:gd name="T69" fmla="*/ 6 h 21"/>
                  <a:gd name="T70" fmla="*/ 43 w 55"/>
                  <a:gd name="T71" fmla="*/ 6 h 21"/>
                  <a:gd name="T72" fmla="*/ 37 w 55"/>
                  <a:gd name="T73" fmla="*/ 3 h 21"/>
                  <a:gd name="T74" fmla="*/ 34 w 55"/>
                  <a:gd name="T75" fmla="*/ 3 h 21"/>
                  <a:gd name="T76" fmla="*/ 32 w 55"/>
                  <a:gd name="T77" fmla="*/ 3 h 21"/>
                  <a:gd name="T78" fmla="*/ 29 w 55"/>
                  <a:gd name="T79" fmla="*/ 3 h 21"/>
                  <a:gd name="T80" fmla="*/ 29 w 55"/>
                  <a:gd name="T81" fmla="*/ 3 h 21"/>
                  <a:gd name="T82" fmla="*/ 29 w 55"/>
                  <a:gd name="T83" fmla="*/ 6 h 21"/>
                  <a:gd name="T84" fmla="*/ 26 w 55"/>
                  <a:gd name="T85" fmla="*/ 6 h 21"/>
                  <a:gd name="T86" fmla="*/ 29 w 55"/>
                  <a:gd name="T87" fmla="*/ 6 h 21"/>
                  <a:gd name="T88" fmla="*/ 26 w 55"/>
                  <a:gd name="T89" fmla="*/ 3 h 21"/>
                  <a:gd name="T90" fmla="*/ 23 w 55"/>
                  <a:gd name="T91" fmla="*/ 3 h 21"/>
                  <a:gd name="T92" fmla="*/ 17 w 55"/>
                  <a:gd name="T93" fmla="*/ 0 h 21"/>
                  <a:gd name="T94" fmla="*/ 14 w 55"/>
                  <a:gd name="T95" fmla="*/ 3 h 21"/>
                  <a:gd name="T96" fmla="*/ 26 w 55"/>
                  <a:gd name="T97" fmla="*/ 6 h 21"/>
                  <a:gd name="T98" fmla="*/ 23 w 55"/>
                  <a:gd name="T99" fmla="*/ 9 h 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
                  <a:gd name="T151" fmla="*/ 0 h 21"/>
                  <a:gd name="T152" fmla="*/ 55 w 55"/>
                  <a:gd name="T153" fmla="*/ 21 h 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 h="21">
                    <a:moveTo>
                      <a:pt x="9" y="3"/>
                    </a:moveTo>
                    <a:lnTo>
                      <a:pt x="6" y="3"/>
                    </a:lnTo>
                    <a:lnTo>
                      <a:pt x="9" y="3"/>
                    </a:lnTo>
                    <a:lnTo>
                      <a:pt x="6" y="6"/>
                    </a:lnTo>
                    <a:lnTo>
                      <a:pt x="3" y="3"/>
                    </a:lnTo>
                    <a:lnTo>
                      <a:pt x="6" y="6"/>
                    </a:lnTo>
                    <a:lnTo>
                      <a:pt x="3" y="6"/>
                    </a:lnTo>
                    <a:lnTo>
                      <a:pt x="6" y="6"/>
                    </a:lnTo>
                    <a:lnTo>
                      <a:pt x="6" y="9"/>
                    </a:lnTo>
                    <a:lnTo>
                      <a:pt x="3" y="9"/>
                    </a:lnTo>
                    <a:lnTo>
                      <a:pt x="0" y="9"/>
                    </a:lnTo>
                    <a:lnTo>
                      <a:pt x="3" y="9"/>
                    </a:lnTo>
                    <a:lnTo>
                      <a:pt x="0" y="12"/>
                    </a:lnTo>
                    <a:lnTo>
                      <a:pt x="3" y="12"/>
                    </a:lnTo>
                    <a:lnTo>
                      <a:pt x="6" y="12"/>
                    </a:lnTo>
                    <a:lnTo>
                      <a:pt x="9" y="12"/>
                    </a:lnTo>
                    <a:lnTo>
                      <a:pt x="9" y="15"/>
                    </a:lnTo>
                    <a:lnTo>
                      <a:pt x="11" y="15"/>
                    </a:lnTo>
                    <a:lnTo>
                      <a:pt x="14" y="18"/>
                    </a:lnTo>
                    <a:lnTo>
                      <a:pt x="17" y="18"/>
                    </a:lnTo>
                    <a:lnTo>
                      <a:pt x="20" y="18"/>
                    </a:lnTo>
                    <a:lnTo>
                      <a:pt x="23" y="18"/>
                    </a:lnTo>
                    <a:lnTo>
                      <a:pt x="26" y="18"/>
                    </a:lnTo>
                    <a:lnTo>
                      <a:pt x="29" y="18"/>
                    </a:lnTo>
                    <a:lnTo>
                      <a:pt x="37" y="21"/>
                    </a:lnTo>
                    <a:lnTo>
                      <a:pt x="40" y="21"/>
                    </a:lnTo>
                    <a:lnTo>
                      <a:pt x="43" y="21"/>
                    </a:lnTo>
                    <a:lnTo>
                      <a:pt x="52" y="21"/>
                    </a:lnTo>
                    <a:lnTo>
                      <a:pt x="55" y="21"/>
                    </a:lnTo>
                    <a:lnTo>
                      <a:pt x="55" y="18"/>
                    </a:lnTo>
                    <a:lnTo>
                      <a:pt x="52" y="18"/>
                    </a:lnTo>
                    <a:lnTo>
                      <a:pt x="52" y="15"/>
                    </a:lnTo>
                    <a:lnTo>
                      <a:pt x="49" y="15"/>
                    </a:lnTo>
                    <a:lnTo>
                      <a:pt x="46" y="15"/>
                    </a:lnTo>
                    <a:lnTo>
                      <a:pt x="43" y="12"/>
                    </a:lnTo>
                    <a:lnTo>
                      <a:pt x="49" y="12"/>
                    </a:lnTo>
                    <a:lnTo>
                      <a:pt x="46" y="12"/>
                    </a:lnTo>
                    <a:lnTo>
                      <a:pt x="46" y="9"/>
                    </a:lnTo>
                    <a:lnTo>
                      <a:pt x="46" y="6"/>
                    </a:lnTo>
                    <a:lnTo>
                      <a:pt x="43" y="6"/>
                    </a:lnTo>
                    <a:lnTo>
                      <a:pt x="40" y="6"/>
                    </a:lnTo>
                    <a:lnTo>
                      <a:pt x="37" y="3"/>
                    </a:lnTo>
                    <a:lnTo>
                      <a:pt x="34" y="3"/>
                    </a:lnTo>
                    <a:lnTo>
                      <a:pt x="32" y="3"/>
                    </a:lnTo>
                    <a:lnTo>
                      <a:pt x="29" y="3"/>
                    </a:lnTo>
                    <a:lnTo>
                      <a:pt x="32" y="6"/>
                    </a:lnTo>
                    <a:lnTo>
                      <a:pt x="29" y="6"/>
                    </a:lnTo>
                    <a:lnTo>
                      <a:pt x="26" y="6"/>
                    </a:lnTo>
                    <a:lnTo>
                      <a:pt x="29" y="6"/>
                    </a:lnTo>
                    <a:lnTo>
                      <a:pt x="26" y="3"/>
                    </a:lnTo>
                    <a:lnTo>
                      <a:pt x="23" y="3"/>
                    </a:lnTo>
                    <a:lnTo>
                      <a:pt x="20" y="0"/>
                    </a:lnTo>
                    <a:lnTo>
                      <a:pt x="17" y="0"/>
                    </a:lnTo>
                    <a:lnTo>
                      <a:pt x="17" y="3"/>
                    </a:lnTo>
                    <a:lnTo>
                      <a:pt x="14" y="3"/>
                    </a:lnTo>
                    <a:lnTo>
                      <a:pt x="9" y="3"/>
                    </a:lnTo>
                    <a:close/>
                    <a:moveTo>
                      <a:pt x="26" y="6"/>
                    </a:moveTo>
                    <a:lnTo>
                      <a:pt x="26" y="9"/>
                    </a:lnTo>
                    <a:lnTo>
                      <a:pt x="23" y="9"/>
                    </a:lnTo>
                    <a:lnTo>
                      <a:pt x="2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3" name="Freeform 34"/>
              <p:cNvSpPr>
                <a:spLocks noChangeArrowheads="1"/>
              </p:cNvSpPr>
              <p:nvPr/>
            </p:nvSpPr>
            <p:spPr bwMode="auto">
              <a:xfrm>
                <a:off x="2548" y="40"/>
                <a:ext cx="41" cy="23"/>
              </a:xfrm>
              <a:custGeom>
                <a:avLst/>
                <a:gdLst>
                  <a:gd name="T0" fmla="*/ 0 w 41"/>
                  <a:gd name="T1" fmla="*/ 6 h 23"/>
                  <a:gd name="T2" fmla="*/ 0 w 41"/>
                  <a:gd name="T3" fmla="*/ 9 h 23"/>
                  <a:gd name="T4" fmla="*/ 3 w 41"/>
                  <a:gd name="T5" fmla="*/ 12 h 23"/>
                  <a:gd name="T6" fmla="*/ 6 w 41"/>
                  <a:gd name="T7" fmla="*/ 12 h 23"/>
                  <a:gd name="T8" fmla="*/ 3 w 41"/>
                  <a:gd name="T9" fmla="*/ 12 h 23"/>
                  <a:gd name="T10" fmla="*/ 3 w 41"/>
                  <a:gd name="T11" fmla="*/ 14 h 23"/>
                  <a:gd name="T12" fmla="*/ 3 w 41"/>
                  <a:gd name="T13" fmla="*/ 14 h 23"/>
                  <a:gd name="T14" fmla="*/ 6 w 41"/>
                  <a:gd name="T15" fmla="*/ 17 h 23"/>
                  <a:gd name="T16" fmla="*/ 6 w 41"/>
                  <a:gd name="T17" fmla="*/ 20 h 23"/>
                  <a:gd name="T18" fmla="*/ 6 w 41"/>
                  <a:gd name="T19" fmla="*/ 20 h 23"/>
                  <a:gd name="T20" fmla="*/ 9 w 41"/>
                  <a:gd name="T21" fmla="*/ 23 h 23"/>
                  <a:gd name="T22" fmla="*/ 12 w 41"/>
                  <a:gd name="T23" fmla="*/ 20 h 23"/>
                  <a:gd name="T24" fmla="*/ 15 w 41"/>
                  <a:gd name="T25" fmla="*/ 20 h 23"/>
                  <a:gd name="T26" fmla="*/ 15 w 41"/>
                  <a:gd name="T27" fmla="*/ 20 h 23"/>
                  <a:gd name="T28" fmla="*/ 21 w 41"/>
                  <a:gd name="T29" fmla="*/ 17 h 23"/>
                  <a:gd name="T30" fmla="*/ 23 w 41"/>
                  <a:gd name="T31" fmla="*/ 17 h 23"/>
                  <a:gd name="T32" fmla="*/ 29 w 41"/>
                  <a:gd name="T33" fmla="*/ 17 h 23"/>
                  <a:gd name="T34" fmla="*/ 29 w 41"/>
                  <a:gd name="T35" fmla="*/ 17 h 23"/>
                  <a:gd name="T36" fmla="*/ 32 w 41"/>
                  <a:gd name="T37" fmla="*/ 17 h 23"/>
                  <a:gd name="T38" fmla="*/ 38 w 41"/>
                  <a:gd name="T39" fmla="*/ 14 h 23"/>
                  <a:gd name="T40" fmla="*/ 41 w 41"/>
                  <a:gd name="T41" fmla="*/ 14 h 23"/>
                  <a:gd name="T42" fmla="*/ 41 w 41"/>
                  <a:gd name="T43" fmla="*/ 12 h 23"/>
                  <a:gd name="T44" fmla="*/ 41 w 41"/>
                  <a:gd name="T45" fmla="*/ 12 h 23"/>
                  <a:gd name="T46" fmla="*/ 38 w 41"/>
                  <a:gd name="T47" fmla="*/ 9 h 23"/>
                  <a:gd name="T48" fmla="*/ 35 w 41"/>
                  <a:gd name="T49" fmla="*/ 9 h 23"/>
                  <a:gd name="T50" fmla="*/ 26 w 41"/>
                  <a:gd name="T51" fmla="*/ 6 h 23"/>
                  <a:gd name="T52" fmla="*/ 23 w 41"/>
                  <a:gd name="T53" fmla="*/ 6 h 23"/>
                  <a:gd name="T54" fmla="*/ 23 w 41"/>
                  <a:gd name="T55" fmla="*/ 6 h 23"/>
                  <a:gd name="T56" fmla="*/ 21 w 41"/>
                  <a:gd name="T57" fmla="*/ 3 h 23"/>
                  <a:gd name="T58" fmla="*/ 21 w 41"/>
                  <a:gd name="T59" fmla="*/ 3 h 23"/>
                  <a:gd name="T60" fmla="*/ 18 w 41"/>
                  <a:gd name="T61" fmla="*/ 3 h 23"/>
                  <a:gd name="T62" fmla="*/ 15 w 41"/>
                  <a:gd name="T63" fmla="*/ 3 h 23"/>
                  <a:gd name="T64" fmla="*/ 15 w 41"/>
                  <a:gd name="T65" fmla="*/ 6 h 23"/>
                  <a:gd name="T66" fmla="*/ 15 w 41"/>
                  <a:gd name="T67" fmla="*/ 6 h 23"/>
                  <a:gd name="T68" fmla="*/ 12 w 41"/>
                  <a:gd name="T69" fmla="*/ 3 h 23"/>
                  <a:gd name="T70" fmla="*/ 12 w 41"/>
                  <a:gd name="T71" fmla="*/ 3 h 23"/>
                  <a:gd name="T72" fmla="*/ 9 w 41"/>
                  <a:gd name="T73" fmla="*/ 3 h 23"/>
                  <a:gd name="T74" fmla="*/ 9 w 41"/>
                  <a:gd name="T75" fmla="*/ 0 h 23"/>
                  <a:gd name="T76" fmla="*/ 3 w 41"/>
                  <a:gd name="T77" fmla="*/ 0 h 23"/>
                  <a:gd name="T78" fmla="*/ 6 w 41"/>
                  <a:gd name="T79" fmla="*/ 3 h 23"/>
                  <a:gd name="T80" fmla="*/ 0 w 41"/>
                  <a:gd name="T81" fmla="*/ 3 h 23"/>
                  <a:gd name="T82" fmla="*/ 3 w 41"/>
                  <a:gd name="T83" fmla="*/ 3 h 23"/>
                  <a:gd name="T84" fmla="*/ 0 w 41"/>
                  <a:gd name="T85" fmla="*/ 6 h 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23"/>
                  <a:gd name="T131" fmla="*/ 41 w 41"/>
                  <a:gd name="T132" fmla="*/ 23 h 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23">
                    <a:moveTo>
                      <a:pt x="0" y="6"/>
                    </a:moveTo>
                    <a:lnTo>
                      <a:pt x="0" y="6"/>
                    </a:lnTo>
                    <a:lnTo>
                      <a:pt x="0" y="9"/>
                    </a:lnTo>
                    <a:lnTo>
                      <a:pt x="3" y="9"/>
                    </a:lnTo>
                    <a:lnTo>
                      <a:pt x="3" y="12"/>
                    </a:lnTo>
                    <a:lnTo>
                      <a:pt x="6" y="12"/>
                    </a:lnTo>
                    <a:lnTo>
                      <a:pt x="3" y="12"/>
                    </a:lnTo>
                    <a:lnTo>
                      <a:pt x="3" y="14"/>
                    </a:lnTo>
                    <a:lnTo>
                      <a:pt x="6" y="17"/>
                    </a:lnTo>
                    <a:lnTo>
                      <a:pt x="6" y="20"/>
                    </a:lnTo>
                    <a:lnTo>
                      <a:pt x="6" y="23"/>
                    </a:lnTo>
                    <a:lnTo>
                      <a:pt x="9" y="23"/>
                    </a:lnTo>
                    <a:lnTo>
                      <a:pt x="12" y="23"/>
                    </a:lnTo>
                    <a:lnTo>
                      <a:pt x="12" y="20"/>
                    </a:lnTo>
                    <a:lnTo>
                      <a:pt x="15" y="20"/>
                    </a:lnTo>
                    <a:lnTo>
                      <a:pt x="15" y="17"/>
                    </a:lnTo>
                    <a:lnTo>
                      <a:pt x="21" y="17"/>
                    </a:lnTo>
                    <a:lnTo>
                      <a:pt x="23" y="17"/>
                    </a:lnTo>
                    <a:lnTo>
                      <a:pt x="26" y="17"/>
                    </a:lnTo>
                    <a:lnTo>
                      <a:pt x="29" y="17"/>
                    </a:lnTo>
                    <a:lnTo>
                      <a:pt x="32" y="17"/>
                    </a:lnTo>
                    <a:lnTo>
                      <a:pt x="35" y="17"/>
                    </a:lnTo>
                    <a:lnTo>
                      <a:pt x="38" y="14"/>
                    </a:lnTo>
                    <a:lnTo>
                      <a:pt x="41" y="14"/>
                    </a:lnTo>
                    <a:lnTo>
                      <a:pt x="41" y="12"/>
                    </a:lnTo>
                    <a:lnTo>
                      <a:pt x="38" y="12"/>
                    </a:lnTo>
                    <a:lnTo>
                      <a:pt x="38" y="9"/>
                    </a:lnTo>
                    <a:lnTo>
                      <a:pt x="35" y="9"/>
                    </a:lnTo>
                    <a:lnTo>
                      <a:pt x="29" y="9"/>
                    </a:lnTo>
                    <a:lnTo>
                      <a:pt x="26" y="6"/>
                    </a:lnTo>
                    <a:lnTo>
                      <a:pt x="23" y="6"/>
                    </a:lnTo>
                    <a:lnTo>
                      <a:pt x="26" y="6"/>
                    </a:lnTo>
                    <a:lnTo>
                      <a:pt x="23" y="6"/>
                    </a:lnTo>
                    <a:lnTo>
                      <a:pt x="21" y="3"/>
                    </a:lnTo>
                    <a:lnTo>
                      <a:pt x="18" y="3"/>
                    </a:lnTo>
                    <a:lnTo>
                      <a:pt x="15" y="3"/>
                    </a:lnTo>
                    <a:lnTo>
                      <a:pt x="15" y="6"/>
                    </a:lnTo>
                    <a:lnTo>
                      <a:pt x="15" y="3"/>
                    </a:lnTo>
                    <a:lnTo>
                      <a:pt x="12" y="3"/>
                    </a:lnTo>
                    <a:lnTo>
                      <a:pt x="9" y="0"/>
                    </a:lnTo>
                    <a:lnTo>
                      <a:pt x="9" y="3"/>
                    </a:lnTo>
                    <a:lnTo>
                      <a:pt x="9" y="0"/>
                    </a:lnTo>
                    <a:lnTo>
                      <a:pt x="6" y="0"/>
                    </a:lnTo>
                    <a:lnTo>
                      <a:pt x="3" y="0"/>
                    </a:lnTo>
                    <a:lnTo>
                      <a:pt x="6" y="3"/>
                    </a:lnTo>
                    <a:lnTo>
                      <a:pt x="3" y="3"/>
                    </a:lnTo>
                    <a:lnTo>
                      <a:pt x="0" y="3"/>
                    </a:lnTo>
                    <a:lnTo>
                      <a:pt x="3" y="3"/>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4" name="Freeform 35"/>
              <p:cNvSpPr>
                <a:spLocks noChangeArrowheads="1"/>
              </p:cNvSpPr>
              <p:nvPr/>
            </p:nvSpPr>
            <p:spPr bwMode="auto">
              <a:xfrm>
                <a:off x="2874" y="89"/>
                <a:ext cx="11" cy="6"/>
              </a:xfrm>
              <a:custGeom>
                <a:avLst/>
                <a:gdLst>
                  <a:gd name="T0" fmla="*/ 8 w 11"/>
                  <a:gd name="T1" fmla="*/ 3 h 6"/>
                  <a:gd name="T2" fmla="*/ 8 w 11"/>
                  <a:gd name="T3" fmla="*/ 3 h 6"/>
                  <a:gd name="T4" fmla="*/ 3 w 11"/>
                  <a:gd name="T5" fmla="*/ 0 h 6"/>
                  <a:gd name="T6" fmla="*/ 0 w 11"/>
                  <a:gd name="T7" fmla="*/ 0 h 6"/>
                  <a:gd name="T8" fmla="*/ 0 w 11"/>
                  <a:gd name="T9" fmla="*/ 0 h 6"/>
                  <a:gd name="T10" fmla="*/ 0 w 11"/>
                  <a:gd name="T11" fmla="*/ 0 h 6"/>
                  <a:gd name="T12" fmla="*/ 3 w 11"/>
                  <a:gd name="T13" fmla="*/ 3 h 6"/>
                  <a:gd name="T14" fmla="*/ 6 w 11"/>
                  <a:gd name="T15" fmla="*/ 3 h 6"/>
                  <a:gd name="T16" fmla="*/ 8 w 11"/>
                  <a:gd name="T17" fmla="*/ 3 h 6"/>
                  <a:gd name="T18" fmla="*/ 11 w 11"/>
                  <a:gd name="T19" fmla="*/ 6 h 6"/>
                  <a:gd name="T20" fmla="*/ 11 w 11"/>
                  <a:gd name="T21" fmla="*/ 6 h 6"/>
                  <a:gd name="T22" fmla="*/ 11 w 11"/>
                  <a:gd name="T23" fmla="*/ 3 h 6"/>
                  <a:gd name="T24" fmla="*/ 8 w 11"/>
                  <a:gd name="T25" fmla="*/ 3 h 6"/>
                  <a:gd name="T26" fmla="*/ 8 w 11"/>
                  <a:gd name="T27" fmla="*/ 3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6"/>
                  <a:gd name="T44" fmla="*/ 11 w 11"/>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6">
                    <a:moveTo>
                      <a:pt x="8" y="3"/>
                    </a:moveTo>
                    <a:lnTo>
                      <a:pt x="8" y="3"/>
                    </a:lnTo>
                    <a:lnTo>
                      <a:pt x="3" y="0"/>
                    </a:lnTo>
                    <a:lnTo>
                      <a:pt x="0" y="0"/>
                    </a:lnTo>
                    <a:lnTo>
                      <a:pt x="3" y="3"/>
                    </a:lnTo>
                    <a:lnTo>
                      <a:pt x="6" y="3"/>
                    </a:lnTo>
                    <a:lnTo>
                      <a:pt x="8" y="3"/>
                    </a:lnTo>
                    <a:lnTo>
                      <a:pt x="11" y="6"/>
                    </a:lnTo>
                    <a:lnTo>
                      <a:pt x="11" y="3"/>
                    </a:lnTo>
                    <a:lnTo>
                      <a:pt x="8"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5" name="Freeform 36"/>
              <p:cNvSpPr>
                <a:spLocks noChangeArrowheads="1"/>
              </p:cNvSpPr>
              <p:nvPr/>
            </p:nvSpPr>
            <p:spPr bwMode="auto">
              <a:xfrm>
                <a:off x="2842" y="69"/>
                <a:ext cx="12" cy="6"/>
              </a:xfrm>
              <a:custGeom>
                <a:avLst/>
                <a:gdLst>
                  <a:gd name="T0" fmla="*/ 3 w 12"/>
                  <a:gd name="T1" fmla="*/ 3 h 6"/>
                  <a:gd name="T2" fmla="*/ 6 w 12"/>
                  <a:gd name="T3" fmla="*/ 3 h 6"/>
                  <a:gd name="T4" fmla="*/ 6 w 12"/>
                  <a:gd name="T5" fmla="*/ 3 h 6"/>
                  <a:gd name="T6" fmla="*/ 6 w 12"/>
                  <a:gd name="T7" fmla="*/ 6 h 6"/>
                  <a:gd name="T8" fmla="*/ 9 w 12"/>
                  <a:gd name="T9" fmla="*/ 6 h 6"/>
                  <a:gd name="T10" fmla="*/ 9 w 12"/>
                  <a:gd name="T11" fmla="*/ 6 h 6"/>
                  <a:gd name="T12" fmla="*/ 12 w 12"/>
                  <a:gd name="T13" fmla="*/ 6 h 6"/>
                  <a:gd name="T14" fmla="*/ 12 w 12"/>
                  <a:gd name="T15" fmla="*/ 6 h 6"/>
                  <a:gd name="T16" fmla="*/ 12 w 12"/>
                  <a:gd name="T17" fmla="*/ 6 h 6"/>
                  <a:gd name="T18" fmla="*/ 12 w 12"/>
                  <a:gd name="T19" fmla="*/ 6 h 6"/>
                  <a:gd name="T20" fmla="*/ 9 w 12"/>
                  <a:gd name="T21" fmla="*/ 3 h 6"/>
                  <a:gd name="T22" fmla="*/ 9 w 12"/>
                  <a:gd name="T23" fmla="*/ 3 h 6"/>
                  <a:gd name="T24" fmla="*/ 9 w 12"/>
                  <a:gd name="T25" fmla="*/ 3 h 6"/>
                  <a:gd name="T26" fmla="*/ 6 w 12"/>
                  <a:gd name="T27" fmla="*/ 3 h 6"/>
                  <a:gd name="T28" fmla="*/ 3 w 12"/>
                  <a:gd name="T29" fmla="*/ 0 h 6"/>
                  <a:gd name="T30" fmla="*/ 3 w 12"/>
                  <a:gd name="T31" fmla="*/ 0 h 6"/>
                  <a:gd name="T32" fmla="*/ 0 w 12"/>
                  <a:gd name="T33" fmla="*/ 0 h 6"/>
                  <a:gd name="T34" fmla="*/ 3 w 12"/>
                  <a:gd name="T35" fmla="*/ 0 h 6"/>
                  <a:gd name="T36" fmla="*/ 3 w 12"/>
                  <a:gd name="T37" fmla="*/ 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6"/>
                  <a:gd name="T59" fmla="*/ 12 w 12"/>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6">
                    <a:moveTo>
                      <a:pt x="3" y="3"/>
                    </a:moveTo>
                    <a:lnTo>
                      <a:pt x="6" y="3"/>
                    </a:lnTo>
                    <a:lnTo>
                      <a:pt x="6" y="6"/>
                    </a:lnTo>
                    <a:lnTo>
                      <a:pt x="9" y="6"/>
                    </a:lnTo>
                    <a:lnTo>
                      <a:pt x="12" y="6"/>
                    </a:lnTo>
                    <a:lnTo>
                      <a:pt x="9" y="3"/>
                    </a:lnTo>
                    <a:lnTo>
                      <a:pt x="6" y="3"/>
                    </a:lnTo>
                    <a:lnTo>
                      <a:pt x="3" y="0"/>
                    </a:lnTo>
                    <a:lnTo>
                      <a:pt x="0" y="0"/>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6" name="Freeform 37"/>
              <p:cNvSpPr>
                <a:spLocks noChangeArrowheads="1"/>
              </p:cNvSpPr>
              <p:nvPr/>
            </p:nvSpPr>
            <p:spPr bwMode="auto">
              <a:xfrm>
                <a:off x="2854" y="60"/>
                <a:ext cx="60" cy="20"/>
              </a:xfrm>
              <a:custGeom>
                <a:avLst/>
                <a:gdLst>
                  <a:gd name="T0" fmla="*/ 2 w 60"/>
                  <a:gd name="T1" fmla="*/ 6 h 20"/>
                  <a:gd name="T2" fmla="*/ 2 w 60"/>
                  <a:gd name="T3" fmla="*/ 9 h 20"/>
                  <a:gd name="T4" fmla="*/ 2 w 60"/>
                  <a:gd name="T5" fmla="*/ 9 h 20"/>
                  <a:gd name="T6" fmla="*/ 5 w 60"/>
                  <a:gd name="T7" fmla="*/ 12 h 20"/>
                  <a:gd name="T8" fmla="*/ 2 w 60"/>
                  <a:gd name="T9" fmla="*/ 12 h 20"/>
                  <a:gd name="T10" fmla="*/ 8 w 60"/>
                  <a:gd name="T11" fmla="*/ 12 h 20"/>
                  <a:gd name="T12" fmla="*/ 8 w 60"/>
                  <a:gd name="T13" fmla="*/ 12 h 20"/>
                  <a:gd name="T14" fmla="*/ 8 w 60"/>
                  <a:gd name="T15" fmla="*/ 15 h 20"/>
                  <a:gd name="T16" fmla="*/ 11 w 60"/>
                  <a:gd name="T17" fmla="*/ 15 h 20"/>
                  <a:gd name="T18" fmla="*/ 8 w 60"/>
                  <a:gd name="T19" fmla="*/ 15 h 20"/>
                  <a:gd name="T20" fmla="*/ 11 w 60"/>
                  <a:gd name="T21" fmla="*/ 15 h 20"/>
                  <a:gd name="T22" fmla="*/ 20 w 60"/>
                  <a:gd name="T23" fmla="*/ 18 h 20"/>
                  <a:gd name="T24" fmla="*/ 23 w 60"/>
                  <a:gd name="T25" fmla="*/ 20 h 20"/>
                  <a:gd name="T26" fmla="*/ 31 w 60"/>
                  <a:gd name="T27" fmla="*/ 20 h 20"/>
                  <a:gd name="T28" fmla="*/ 37 w 60"/>
                  <a:gd name="T29" fmla="*/ 20 h 20"/>
                  <a:gd name="T30" fmla="*/ 37 w 60"/>
                  <a:gd name="T31" fmla="*/ 20 h 20"/>
                  <a:gd name="T32" fmla="*/ 34 w 60"/>
                  <a:gd name="T33" fmla="*/ 18 h 20"/>
                  <a:gd name="T34" fmla="*/ 31 w 60"/>
                  <a:gd name="T35" fmla="*/ 18 h 20"/>
                  <a:gd name="T36" fmla="*/ 34 w 60"/>
                  <a:gd name="T37" fmla="*/ 18 h 20"/>
                  <a:gd name="T38" fmla="*/ 40 w 60"/>
                  <a:gd name="T39" fmla="*/ 18 h 20"/>
                  <a:gd name="T40" fmla="*/ 40 w 60"/>
                  <a:gd name="T41" fmla="*/ 18 h 20"/>
                  <a:gd name="T42" fmla="*/ 43 w 60"/>
                  <a:gd name="T43" fmla="*/ 18 h 20"/>
                  <a:gd name="T44" fmla="*/ 46 w 60"/>
                  <a:gd name="T45" fmla="*/ 15 h 20"/>
                  <a:gd name="T46" fmla="*/ 46 w 60"/>
                  <a:gd name="T47" fmla="*/ 15 h 20"/>
                  <a:gd name="T48" fmla="*/ 49 w 60"/>
                  <a:gd name="T49" fmla="*/ 15 h 20"/>
                  <a:gd name="T50" fmla="*/ 54 w 60"/>
                  <a:gd name="T51" fmla="*/ 15 h 20"/>
                  <a:gd name="T52" fmla="*/ 54 w 60"/>
                  <a:gd name="T53" fmla="*/ 15 h 20"/>
                  <a:gd name="T54" fmla="*/ 60 w 60"/>
                  <a:gd name="T55" fmla="*/ 15 h 20"/>
                  <a:gd name="T56" fmla="*/ 60 w 60"/>
                  <a:gd name="T57" fmla="*/ 15 h 20"/>
                  <a:gd name="T58" fmla="*/ 54 w 60"/>
                  <a:gd name="T59" fmla="*/ 15 h 20"/>
                  <a:gd name="T60" fmla="*/ 46 w 60"/>
                  <a:gd name="T61" fmla="*/ 9 h 20"/>
                  <a:gd name="T62" fmla="*/ 43 w 60"/>
                  <a:gd name="T63" fmla="*/ 9 h 20"/>
                  <a:gd name="T64" fmla="*/ 40 w 60"/>
                  <a:gd name="T65" fmla="*/ 6 h 20"/>
                  <a:gd name="T66" fmla="*/ 40 w 60"/>
                  <a:gd name="T67" fmla="*/ 6 h 20"/>
                  <a:gd name="T68" fmla="*/ 37 w 60"/>
                  <a:gd name="T69" fmla="*/ 6 h 20"/>
                  <a:gd name="T70" fmla="*/ 34 w 60"/>
                  <a:gd name="T71" fmla="*/ 3 h 20"/>
                  <a:gd name="T72" fmla="*/ 28 w 60"/>
                  <a:gd name="T73" fmla="*/ 3 h 20"/>
                  <a:gd name="T74" fmla="*/ 23 w 60"/>
                  <a:gd name="T75" fmla="*/ 0 h 20"/>
                  <a:gd name="T76" fmla="*/ 23 w 60"/>
                  <a:gd name="T77" fmla="*/ 3 h 20"/>
                  <a:gd name="T78" fmla="*/ 28 w 60"/>
                  <a:gd name="T79" fmla="*/ 6 h 20"/>
                  <a:gd name="T80" fmla="*/ 31 w 60"/>
                  <a:gd name="T81" fmla="*/ 9 h 20"/>
                  <a:gd name="T82" fmla="*/ 28 w 60"/>
                  <a:gd name="T83" fmla="*/ 9 h 20"/>
                  <a:gd name="T84" fmla="*/ 26 w 60"/>
                  <a:gd name="T85" fmla="*/ 6 h 20"/>
                  <a:gd name="T86" fmla="*/ 23 w 60"/>
                  <a:gd name="T87" fmla="*/ 6 h 20"/>
                  <a:gd name="T88" fmla="*/ 23 w 60"/>
                  <a:gd name="T89" fmla="*/ 6 h 20"/>
                  <a:gd name="T90" fmla="*/ 20 w 60"/>
                  <a:gd name="T91" fmla="*/ 6 h 20"/>
                  <a:gd name="T92" fmla="*/ 17 w 60"/>
                  <a:gd name="T93" fmla="*/ 6 h 20"/>
                  <a:gd name="T94" fmla="*/ 14 w 60"/>
                  <a:gd name="T95" fmla="*/ 3 h 20"/>
                  <a:gd name="T96" fmla="*/ 8 w 60"/>
                  <a:gd name="T97" fmla="*/ 3 h 20"/>
                  <a:gd name="T98" fmla="*/ 5 w 60"/>
                  <a:gd name="T99" fmla="*/ 0 h 20"/>
                  <a:gd name="T100" fmla="*/ 2 w 60"/>
                  <a:gd name="T101" fmla="*/ 0 h 20"/>
                  <a:gd name="T102" fmla="*/ 2 w 60"/>
                  <a:gd name="T103" fmla="*/ 3 h 20"/>
                  <a:gd name="T104" fmla="*/ 0 w 60"/>
                  <a:gd name="T105" fmla="*/ 6 h 20"/>
                  <a:gd name="T106" fmla="*/ 0 w 60"/>
                  <a:gd name="T107" fmla="*/ 6 h 20"/>
                  <a:gd name="T108" fmla="*/ 2 w 60"/>
                  <a:gd name="T109" fmla="*/ 6 h 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
                  <a:gd name="T166" fmla="*/ 0 h 20"/>
                  <a:gd name="T167" fmla="*/ 60 w 60"/>
                  <a:gd name="T168" fmla="*/ 20 h 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 h="20">
                    <a:moveTo>
                      <a:pt x="2" y="6"/>
                    </a:moveTo>
                    <a:lnTo>
                      <a:pt x="2" y="6"/>
                    </a:lnTo>
                    <a:lnTo>
                      <a:pt x="2" y="9"/>
                    </a:lnTo>
                    <a:lnTo>
                      <a:pt x="5" y="9"/>
                    </a:lnTo>
                    <a:lnTo>
                      <a:pt x="5" y="12"/>
                    </a:lnTo>
                    <a:lnTo>
                      <a:pt x="2" y="12"/>
                    </a:lnTo>
                    <a:lnTo>
                      <a:pt x="5" y="12"/>
                    </a:lnTo>
                    <a:lnTo>
                      <a:pt x="8" y="12"/>
                    </a:lnTo>
                    <a:lnTo>
                      <a:pt x="8" y="15"/>
                    </a:lnTo>
                    <a:lnTo>
                      <a:pt x="11" y="15"/>
                    </a:lnTo>
                    <a:lnTo>
                      <a:pt x="8" y="15"/>
                    </a:lnTo>
                    <a:lnTo>
                      <a:pt x="11" y="15"/>
                    </a:lnTo>
                    <a:lnTo>
                      <a:pt x="14" y="18"/>
                    </a:lnTo>
                    <a:lnTo>
                      <a:pt x="20" y="18"/>
                    </a:lnTo>
                    <a:lnTo>
                      <a:pt x="23" y="20"/>
                    </a:lnTo>
                    <a:lnTo>
                      <a:pt x="26" y="20"/>
                    </a:lnTo>
                    <a:lnTo>
                      <a:pt x="31" y="20"/>
                    </a:lnTo>
                    <a:lnTo>
                      <a:pt x="34" y="20"/>
                    </a:lnTo>
                    <a:lnTo>
                      <a:pt x="37" y="20"/>
                    </a:lnTo>
                    <a:lnTo>
                      <a:pt x="34" y="18"/>
                    </a:lnTo>
                    <a:lnTo>
                      <a:pt x="31" y="18"/>
                    </a:lnTo>
                    <a:lnTo>
                      <a:pt x="31" y="15"/>
                    </a:lnTo>
                    <a:lnTo>
                      <a:pt x="34" y="18"/>
                    </a:lnTo>
                    <a:lnTo>
                      <a:pt x="37" y="18"/>
                    </a:lnTo>
                    <a:lnTo>
                      <a:pt x="40" y="18"/>
                    </a:lnTo>
                    <a:lnTo>
                      <a:pt x="43" y="18"/>
                    </a:lnTo>
                    <a:lnTo>
                      <a:pt x="46" y="15"/>
                    </a:lnTo>
                    <a:lnTo>
                      <a:pt x="49" y="15"/>
                    </a:lnTo>
                    <a:lnTo>
                      <a:pt x="54" y="18"/>
                    </a:lnTo>
                    <a:lnTo>
                      <a:pt x="54" y="15"/>
                    </a:lnTo>
                    <a:lnTo>
                      <a:pt x="57" y="15"/>
                    </a:lnTo>
                    <a:lnTo>
                      <a:pt x="60" y="15"/>
                    </a:lnTo>
                    <a:lnTo>
                      <a:pt x="54" y="15"/>
                    </a:lnTo>
                    <a:lnTo>
                      <a:pt x="49" y="12"/>
                    </a:lnTo>
                    <a:lnTo>
                      <a:pt x="46" y="9"/>
                    </a:lnTo>
                    <a:lnTo>
                      <a:pt x="43" y="9"/>
                    </a:lnTo>
                    <a:lnTo>
                      <a:pt x="40" y="6"/>
                    </a:lnTo>
                    <a:lnTo>
                      <a:pt x="37" y="6"/>
                    </a:lnTo>
                    <a:lnTo>
                      <a:pt x="34" y="3"/>
                    </a:lnTo>
                    <a:lnTo>
                      <a:pt x="31" y="3"/>
                    </a:lnTo>
                    <a:lnTo>
                      <a:pt x="28" y="3"/>
                    </a:lnTo>
                    <a:lnTo>
                      <a:pt x="23" y="0"/>
                    </a:lnTo>
                    <a:lnTo>
                      <a:pt x="23" y="3"/>
                    </a:lnTo>
                    <a:lnTo>
                      <a:pt x="26" y="6"/>
                    </a:lnTo>
                    <a:lnTo>
                      <a:pt x="28" y="6"/>
                    </a:lnTo>
                    <a:lnTo>
                      <a:pt x="31" y="6"/>
                    </a:lnTo>
                    <a:lnTo>
                      <a:pt x="31" y="9"/>
                    </a:lnTo>
                    <a:lnTo>
                      <a:pt x="28" y="9"/>
                    </a:lnTo>
                    <a:lnTo>
                      <a:pt x="26" y="9"/>
                    </a:lnTo>
                    <a:lnTo>
                      <a:pt x="26" y="6"/>
                    </a:lnTo>
                    <a:lnTo>
                      <a:pt x="23" y="6"/>
                    </a:lnTo>
                    <a:lnTo>
                      <a:pt x="20" y="6"/>
                    </a:lnTo>
                    <a:lnTo>
                      <a:pt x="17" y="6"/>
                    </a:lnTo>
                    <a:lnTo>
                      <a:pt x="14" y="3"/>
                    </a:lnTo>
                    <a:lnTo>
                      <a:pt x="8" y="3"/>
                    </a:lnTo>
                    <a:lnTo>
                      <a:pt x="5" y="3"/>
                    </a:lnTo>
                    <a:lnTo>
                      <a:pt x="5" y="0"/>
                    </a:lnTo>
                    <a:lnTo>
                      <a:pt x="2" y="0"/>
                    </a:lnTo>
                    <a:lnTo>
                      <a:pt x="2" y="3"/>
                    </a:lnTo>
                    <a:lnTo>
                      <a:pt x="2" y="6"/>
                    </a:lnTo>
                    <a:lnTo>
                      <a:pt x="0" y="6"/>
                    </a:lnTo>
                    <a:lnTo>
                      <a:pt x="2"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7" name="Freeform 38"/>
              <p:cNvSpPr>
                <a:spLocks noChangeArrowheads="1"/>
              </p:cNvSpPr>
              <p:nvPr/>
            </p:nvSpPr>
            <p:spPr bwMode="auto">
              <a:xfrm>
                <a:off x="2877" y="60"/>
                <a:ext cx="43" cy="12"/>
              </a:xfrm>
              <a:custGeom>
                <a:avLst/>
                <a:gdLst>
                  <a:gd name="T0" fmla="*/ 17 w 43"/>
                  <a:gd name="T1" fmla="*/ 6 h 12"/>
                  <a:gd name="T2" fmla="*/ 20 w 43"/>
                  <a:gd name="T3" fmla="*/ 9 h 12"/>
                  <a:gd name="T4" fmla="*/ 23 w 43"/>
                  <a:gd name="T5" fmla="*/ 9 h 12"/>
                  <a:gd name="T6" fmla="*/ 28 w 43"/>
                  <a:gd name="T7" fmla="*/ 12 h 12"/>
                  <a:gd name="T8" fmla="*/ 31 w 43"/>
                  <a:gd name="T9" fmla="*/ 12 h 12"/>
                  <a:gd name="T10" fmla="*/ 37 w 43"/>
                  <a:gd name="T11" fmla="*/ 12 h 12"/>
                  <a:gd name="T12" fmla="*/ 40 w 43"/>
                  <a:gd name="T13" fmla="*/ 12 h 12"/>
                  <a:gd name="T14" fmla="*/ 40 w 43"/>
                  <a:gd name="T15" fmla="*/ 12 h 12"/>
                  <a:gd name="T16" fmla="*/ 40 w 43"/>
                  <a:gd name="T17" fmla="*/ 12 h 12"/>
                  <a:gd name="T18" fmla="*/ 43 w 43"/>
                  <a:gd name="T19" fmla="*/ 9 h 12"/>
                  <a:gd name="T20" fmla="*/ 40 w 43"/>
                  <a:gd name="T21" fmla="*/ 9 h 12"/>
                  <a:gd name="T22" fmla="*/ 37 w 43"/>
                  <a:gd name="T23" fmla="*/ 9 h 12"/>
                  <a:gd name="T24" fmla="*/ 37 w 43"/>
                  <a:gd name="T25" fmla="*/ 6 h 12"/>
                  <a:gd name="T26" fmla="*/ 37 w 43"/>
                  <a:gd name="T27" fmla="*/ 6 h 12"/>
                  <a:gd name="T28" fmla="*/ 37 w 43"/>
                  <a:gd name="T29" fmla="*/ 6 h 12"/>
                  <a:gd name="T30" fmla="*/ 37 w 43"/>
                  <a:gd name="T31" fmla="*/ 6 h 12"/>
                  <a:gd name="T32" fmla="*/ 40 w 43"/>
                  <a:gd name="T33" fmla="*/ 6 h 12"/>
                  <a:gd name="T34" fmla="*/ 40 w 43"/>
                  <a:gd name="T35" fmla="*/ 6 h 12"/>
                  <a:gd name="T36" fmla="*/ 37 w 43"/>
                  <a:gd name="T37" fmla="*/ 6 h 12"/>
                  <a:gd name="T38" fmla="*/ 34 w 43"/>
                  <a:gd name="T39" fmla="*/ 6 h 12"/>
                  <a:gd name="T40" fmla="*/ 31 w 43"/>
                  <a:gd name="T41" fmla="*/ 3 h 12"/>
                  <a:gd name="T42" fmla="*/ 28 w 43"/>
                  <a:gd name="T43" fmla="*/ 3 h 12"/>
                  <a:gd name="T44" fmla="*/ 26 w 43"/>
                  <a:gd name="T45" fmla="*/ 3 h 12"/>
                  <a:gd name="T46" fmla="*/ 23 w 43"/>
                  <a:gd name="T47" fmla="*/ 3 h 12"/>
                  <a:gd name="T48" fmla="*/ 20 w 43"/>
                  <a:gd name="T49" fmla="*/ 3 h 12"/>
                  <a:gd name="T50" fmla="*/ 17 w 43"/>
                  <a:gd name="T51" fmla="*/ 3 h 12"/>
                  <a:gd name="T52" fmla="*/ 17 w 43"/>
                  <a:gd name="T53" fmla="*/ 3 h 12"/>
                  <a:gd name="T54" fmla="*/ 14 w 43"/>
                  <a:gd name="T55" fmla="*/ 3 h 12"/>
                  <a:gd name="T56" fmla="*/ 11 w 43"/>
                  <a:gd name="T57" fmla="*/ 3 h 12"/>
                  <a:gd name="T58" fmla="*/ 8 w 43"/>
                  <a:gd name="T59" fmla="*/ 3 h 12"/>
                  <a:gd name="T60" fmla="*/ 5 w 43"/>
                  <a:gd name="T61" fmla="*/ 0 h 12"/>
                  <a:gd name="T62" fmla="*/ 3 w 43"/>
                  <a:gd name="T63" fmla="*/ 0 h 12"/>
                  <a:gd name="T64" fmla="*/ 0 w 43"/>
                  <a:gd name="T65" fmla="*/ 0 h 12"/>
                  <a:gd name="T66" fmla="*/ 3 w 43"/>
                  <a:gd name="T67" fmla="*/ 0 h 12"/>
                  <a:gd name="T68" fmla="*/ 3 w 43"/>
                  <a:gd name="T69" fmla="*/ 0 h 12"/>
                  <a:gd name="T70" fmla="*/ 14 w 43"/>
                  <a:gd name="T71" fmla="*/ 3 h 12"/>
                  <a:gd name="T72" fmla="*/ 14 w 43"/>
                  <a:gd name="T73" fmla="*/ 6 h 12"/>
                  <a:gd name="T74" fmla="*/ 17 w 43"/>
                  <a:gd name="T75" fmla="*/ 3 h 12"/>
                  <a:gd name="T76" fmla="*/ 17 w 43"/>
                  <a:gd name="T77" fmla="*/ 6 h 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
                  <a:gd name="T118" fmla="*/ 0 h 12"/>
                  <a:gd name="T119" fmla="*/ 43 w 43"/>
                  <a:gd name="T120" fmla="*/ 12 h 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 h="12">
                    <a:moveTo>
                      <a:pt x="17" y="6"/>
                    </a:moveTo>
                    <a:lnTo>
                      <a:pt x="20" y="9"/>
                    </a:lnTo>
                    <a:lnTo>
                      <a:pt x="23" y="9"/>
                    </a:lnTo>
                    <a:lnTo>
                      <a:pt x="28" y="12"/>
                    </a:lnTo>
                    <a:lnTo>
                      <a:pt x="31" y="12"/>
                    </a:lnTo>
                    <a:lnTo>
                      <a:pt x="37" y="12"/>
                    </a:lnTo>
                    <a:lnTo>
                      <a:pt x="40" y="12"/>
                    </a:lnTo>
                    <a:lnTo>
                      <a:pt x="43" y="9"/>
                    </a:lnTo>
                    <a:lnTo>
                      <a:pt x="40" y="9"/>
                    </a:lnTo>
                    <a:lnTo>
                      <a:pt x="37" y="9"/>
                    </a:lnTo>
                    <a:lnTo>
                      <a:pt x="37" y="6"/>
                    </a:lnTo>
                    <a:lnTo>
                      <a:pt x="40" y="6"/>
                    </a:lnTo>
                    <a:lnTo>
                      <a:pt x="37" y="6"/>
                    </a:lnTo>
                    <a:lnTo>
                      <a:pt x="34" y="6"/>
                    </a:lnTo>
                    <a:lnTo>
                      <a:pt x="31" y="3"/>
                    </a:lnTo>
                    <a:lnTo>
                      <a:pt x="28" y="3"/>
                    </a:lnTo>
                    <a:lnTo>
                      <a:pt x="26" y="3"/>
                    </a:lnTo>
                    <a:lnTo>
                      <a:pt x="23" y="3"/>
                    </a:lnTo>
                    <a:lnTo>
                      <a:pt x="20" y="3"/>
                    </a:lnTo>
                    <a:lnTo>
                      <a:pt x="17" y="3"/>
                    </a:lnTo>
                    <a:lnTo>
                      <a:pt x="14" y="3"/>
                    </a:lnTo>
                    <a:lnTo>
                      <a:pt x="11" y="3"/>
                    </a:lnTo>
                    <a:lnTo>
                      <a:pt x="8" y="3"/>
                    </a:lnTo>
                    <a:lnTo>
                      <a:pt x="5" y="0"/>
                    </a:lnTo>
                    <a:lnTo>
                      <a:pt x="3" y="0"/>
                    </a:lnTo>
                    <a:lnTo>
                      <a:pt x="0" y="0"/>
                    </a:lnTo>
                    <a:lnTo>
                      <a:pt x="3" y="0"/>
                    </a:lnTo>
                    <a:lnTo>
                      <a:pt x="14" y="3"/>
                    </a:lnTo>
                    <a:lnTo>
                      <a:pt x="14" y="6"/>
                    </a:lnTo>
                    <a:lnTo>
                      <a:pt x="17" y="3"/>
                    </a:lnTo>
                    <a:lnTo>
                      <a:pt x="17"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8" name="Freeform 39"/>
              <p:cNvSpPr>
                <a:spLocks noChangeArrowheads="1"/>
              </p:cNvSpPr>
              <p:nvPr/>
            </p:nvSpPr>
            <p:spPr bwMode="auto">
              <a:xfrm>
                <a:off x="2923" y="66"/>
                <a:ext cx="43" cy="6"/>
              </a:xfrm>
              <a:custGeom>
                <a:avLst/>
                <a:gdLst>
                  <a:gd name="T0" fmla="*/ 8 w 43"/>
                  <a:gd name="T1" fmla="*/ 0 h 6"/>
                  <a:gd name="T2" fmla="*/ 11 w 43"/>
                  <a:gd name="T3" fmla="*/ 3 h 6"/>
                  <a:gd name="T4" fmla="*/ 14 w 43"/>
                  <a:gd name="T5" fmla="*/ 3 h 6"/>
                  <a:gd name="T6" fmla="*/ 17 w 43"/>
                  <a:gd name="T7" fmla="*/ 3 h 6"/>
                  <a:gd name="T8" fmla="*/ 20 w 43"/>
                  <a:gd name="T9" fmla="*/ 3 h 6"/>
                  <a:gd name="T10" fmla="*/ 20 w 43"/>
                  <a:gd name="T11" fmla="*/ 6 h 6"/>
                  <a:gd name="T12" fmla="*/ 23 w 43"/>
                  <a:gd name="T13" fmla="*/ 6 h 6"/>
                  <a:gd name="T14" fmla="*/ 26 w 43"/>
                  <a:gd name="T15" fmla="*/ 6 h 6"/>
                  <a:gd name="T16" fmla="*/ 29 w 43"/>
                  <a:gd name="T17" fmla="*/ 6 h 6"/>
                  <a:gd name="T18" fmla="*/ 29 w 43"/>
                  <a:gd name="T19" fmla="*/ 6 h 6"/>
                  <a:gd name="T20" fmla="*/ 31 w 43"/>
                  <a:gd name="T21" fmla="*/ 6 h 6"/>
                  <a:gd name="T22" fmla="*/ 34 w 43"/>
                  <a:gd name="T23" fmla="*/ 6 h 6"/>
                  <a:gd name="T24" fmla="*/ 37 w 43"/>
                  <a:gd name="T25" fmla="*/ 6 h 6"/>
                  <a:gd name="T26" fmla="*/ 34 w 43"/>
                  <a:gd name="T27" fmla="*/ 6 h 6"/>
                  <a:gd name="T28" fmla="*/ 37 w 43"/>
                  <a:gd name="T29" fmla="*/ 6 h 6"/>
                  <a:gd name="T30" fmla="*/ 37 w 43"/>
                  <a:gd name="T31" fmla="*/ 6 h 6"/>
                  <a:gd name="T32" fmla="*/ 37 w 43"/>
                  <a:gd name="T33" fmla="*/ 6 h 6"/>
                  <a:gd name="T34" fmla="*/ 40 w 43"/>
                  <a:gd name="T35" fmla="*/ 6 h 6"/>
                  <a:gd name="T36" fmla="*/ 40 w 43"/>
                  <a:gd name="T37" fmla="*/ 6 h 6"/>
                  <a:gd name="T38" fmla="*/ 43 w 43"/>
                  <a:gd name="T39" fmla="*/ 3 h 6"/>
                  <a:gd name="T40" fmla="*/ 43 w 43"/>
                  <a:gd name="T41" fmla="*/ 3 h 6"/>
                  <a:gd name="T42" fmla="*/ 40 w 43"/>
                  <a:gd name="T43" fmla="*/ 0 h 6"/>
                  <a:gd name="T44" fmla="*/ 40 w 43"/>
                  <a:gd name="T45" fmla="*/ 0 h 6"/>
                  <a:gd name="T46" fmla="*/ 34 w 43"/>
                  <a:gd name="T47" fmla="*/ 0 h 6"/>
                  <a:gd name="T48" fmla="*/ 31 w 43"/>
                  <a:gd name="T49" fmla="*/ 0 h 6"/>
                  <a:gd name="T50" fmla="*/ 31 w 43"/>
                  <a:gd name="T51" fmla="*/ 0 h 6"/>
                  <a:gd name="T52" fmla="*/ 29 w 43"/>
                  <a:gd name="T53" fmla="*/ 0 h 6"/>
                  <a:gd name="T54" fmla="*/ 26 w 43"/>
                  <a:gd name="T55" fmla="*/ 0 h 6"/>
                  <a:gd name="T56" fmla="*/ 26 w 43"/>
                  <a:gd name="T57" fmla="*/ 0 h 6"/>
                  <a:gd name="T58" fmla="*/ 23 w 43"/>
                  <a:gd name="T59" fmla="*/ 0 h 6"/>
                  <a:gd name="T60" fmla="*/ 23 w 43"/>
                  <a:gd name="T61" fmla="*/ 0 h 6"/>
                  <a:gd name="T62" fmla="*/ 20 w 43"/>
                  <a:gd name="T63" fmla="*/ 0 h 6"/>
                  <a:gd name="T64" fmla="*/ 17 w 43"/>
                  <a:gd name="T65" fmla="*/ 0 h 6"/>
                  <a:gd name="T66" fmla="*/ 17 w 43"/>
                  <a:gd name="T67" fmla="*/ 0 h 6"/>
                  <a:gd name="T68" fmla="*/ 17 w 43"/>
                  <a:gd name="T69" fmla="*/ 0 h 6"/>
                  <a:gd name="T70" fmla="*/ 11 w 43"/>
                  <a:gd name="T71" fmla="*/ 0 h 6"/>
                  <a:gd name="T72" fmla="*/ 8 w 43"/>
                  <a:gd name="T73" fmla="*/ 0 h 6"/>
                  <a:gd name="T74" fmla="*/ 8 w 43"/>
                  <a:gd name="T75" fmla="*/ 0 h 6"/>
                  <a:gd name="T76" fmla="*/ 5 w 43"/>
                  <a:gd name="T77" fmla="*/ 0 h 6"/>
                  <a:gd name="T78" fmla="*/ 5 w 43"/>
                  <a:gd name="T79" fmla="*/ 0 h 6"/>
                  <a:gd name="T80" fmla="*/ 3 w 43"/>
                  <a:gd name="T81" fmla="*/ 0 h 6"/>
                  <a:gd name="T82" fmla="*/ 3 w 43"/>
                  <a:gd name="T83" fmla="*/ 0 h 6"/>
                  <a:gd name="T84" fmla="*/ 0 w 43"/>
                  <a:gd name="T85" fmla="*/ 0 h 6"/>
                  <a:gd name="T86" fmla="*/ 5 w 43"/>
                  <a:gd name="T87" fmla="*/ 0 h 6"/>
                  <a:gd name="T88" fmla="*/ 8 w 43"/>
                  <a:gd name="T89" fmla="*/ 0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6"/>
                  <a:gd name="T137" fmla="*/ 43 w 43"/>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6">
                    <a:moveTo>
                      <a:pt x="8" y="0"/>
                    </a:moveTo>
                    <a:lnTo>
                      <a:pt x="11" y="3"/>
                    </a:lnTo>
                    <a:lnTo>
                      <a:pt x="14" y="3"/>
                    </a:lnTo>
                    <a:lnTo>
                      <a:pt x="17" y="3"/>
                    </a:lnTo>
                    <a:lnTo>
                      <a:pt x="20" y="3"/>
                    </a:lnTo>
                    <a:lnTo>
                      <a:pt x="20" y="6"/>
                    </a:lnTo>
                    <a:lnTo>
                      <a:pt x="23" y="6"/>
                    </a:lnTo>
                    <a:lnTo>
                      <a:pt x="26" y="6"/>
                    </a:lnTo>
                    <a:lnTo>
                      <a:pt x="29" y="6"/>
                    </a:lnTo>
                    <a:lnTo>
                      <a:pt x="31" y="6"/>
                    </a:lnTo>
                    <a:lnTo>
                      <a:pt x="34" y="6"/>
                    </a:lnTo>
                    <a:lnTo>
                      <a:pt x="37" y="6"/>
                    </a:lnTo>
                    <a:lnTo>
                      <a:pt x="34" y="6"/>
                    </a:lnTo>
                    <a:lnTo>
                      <a:pt x="37" y="6"/>
                    </a:lnTo>
                    <a:lnTo>
                      <a:pt x="40" y="6"/>
                    </a:lnTo>
                    <a:lnTo>
                      <a:pt x="43" y="3"/>
                    </a:lnTo>
                    <a:lnTo>
                      <a:pt x="40" y="0"/>
                    </a:lnTo>
                    <a:lnTo>
                      <a:pt x="34" y="0"/>
                    </a:lnTo>
                    <a:lnTo>
                      <a:pt x="31" y="0"/>
                    </a:lnTo>
                    <a:lnTo>
                      <a:pt x="29" y="0"/>
                    </a:lnTo>
                    <a:lnTo>
                      <a:pt x="26" y="0"/>
                    </a:lnTo>
                    <a:lnTo>
                      <a:pt x="23" y="0"/>
                    </a:lnTo>
                    <a:lnTo>
                      <a:pt x="20" y="0"/>
                    </a:lnTo>
                    <a:lnTo>
                      <a:pt x="17" y="0"/>
                    </a:lnTo>
                    <a:lnTo>
                      <a:pt x="11" y="0"/>
                    </a:lnTo>
                    <a:lnTo>
                      <a:pt x="8" y="0"/>
                    </a:lnTo>
                    <a:lnTo>
                      <a:pt x="5" y="0"/>
                    </a:lnTo>
                    <a:lnTo>
                      <a:pt x="3" y="0"/>
                    </a:lnTo>
                    <a:lnTo>
                      <a:pt x="0" y="0"/>
                    </a:lnTo>
                    <a:lnTo>
                      <a:pt x="5" y="0"/>
                    </a:lnTo>
                    <a:lnTo>
                      <a:pt x="8"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69" name="Freeform 40"/>
              <p:cNvSpPr>
                <a:spLocks noChangeArrowheads="1"/>
              </p:cNvSpPr>
              <p:nvPr/>
            </p:nvSpPr>
            <p:spPr bwMode="auto">
              <a:xfrm>
                <a:off x="2923" y="63"/>
                <a:ext cx="1" cy="3"/>
              </a:xfrm>
              <a:custGeom>
                <a:avLst/>
                <a:gdLst>
                  <a:gd name="T0" fmla="*/ 0 w 1"/>
                  <a:gd name="T1" fmla="*/ 3 h 3"/>
                  <a:gd name="T2" fmla="*/ 0 w 1"/>
                  <a:gd name="T3" fmla="*/ 0 h 3"/>
                  <a:gd name="T4" fmla="*/ 0 w 1"/>
                  <a:gd name="T5" fmla="*/ 3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0" name="Freeform 41"/>
              <p:cNvSpPr>
                <a:spLocks noChangeArrowheads="1"/>
              </p:cNvSpPr>
              <p:nvPr/>
            </p:nvSpPr>
            <p:spPr bwMode="auto">
              <a:xfrm>
                <a:off x="2908" y="83"/>
                <a:ext cx="6" cy="6"/>
              </a:xfrm>
              <a:custGeom>
                <a:avLst/>
                <a:gdLst>
                  <a:gd name="T0" fmla="*/ 3 w 6"/>
                  <a:gd name="T1" fmla="*/ 3 h 6"/>
                  <a:gd name="T2" fmla="*/ 3 w 6"/>
                  <a:gd name="T3" fmla="*/ 3 h 6"/>
                  <a:gd name="T4" fmla="*/ 0 w 6"/>
                  <a:gd name="T5" fmla="*/ 0 h 6"/>
                  <a:gd name="T6" fmla="*/ 0 w 6"/>
                  <a:gd name="T7" fmla="*/ 3 h 6"/>
                  <a:gd name="T8" fmla="*/ 0 w 6"/>
                  <a:gd name="T9" fmla="*/ 3 h 6"/>
                  <a:gd name="T10" fmla="*/ 0 w 6"/>
                  <a:gd name="T11" fmla="*/ 3 h 6"/>
                  <a:gd name="T12" fmla="*/ 3 w 6"/>
                  <a:gd name="T13" fmla="*/ 6 h 6"/>
                  <a:gd name="T14" fmla="*/ 3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3 h 6"/>
                  <a:gd name="T28" fmla="*/ 6 w 6"/>
                  <a:gd name="T29" fmla="*/ 3 h 6"/>
                  <a:gd name="T30" fmla="*/ 6 w 6"/>
                  <a:gd name="T31" fmla="*/ 3 h 6"/>
                  <a:gd name="T32" fmla="*/ 3 w 6"/>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3" y="3"/>
                    </a:moveTo>
                    <a:lnTo>
                      <a:pt x="3" y="3"/>
                    </a:lnTo>
                    <a:lnTo>
                      <a:pt x="0" y="0"/>
                    </a:lnTo>
                    <a:lnTo>
                      <a:pt x="0" y="3"/>
                    </a:lnTo>
                    <a:lnTo>
                      <a:pt x="3" y="6"/>
                    </a:lnTo>
                    <a:lnTo>
                      <a:pt x="6" y="6"/>
                    </a:lnTo>
                    <a:lnTo>
                      <a:pt x="6"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1" name="Freeform 42"/>
              <p:cNvSpPr>
                <a:spLocks noChangeArrowheads="1"/>
              </p:cNvSpPr>
              <p:nvPr/>
            </p:nvSpPr>
            <p:spPr bwMode="auto">
              <a:xfrm>
                <a:off x="2920" y="89"/>
                <a:ext cx="29" cy="9"/>
              </a:xfrm>
              <a:custGeom>
                <a:avLst/>
                <a:gdLst>
                  <a:gd name="T0" fmla="*/ 0 w 29"/>
                  <a:gd name="T1" fmla="*/ 0 h 9"/>
                  <a:gd name="T2" fmla="*/ 0 w 29"/>
                  <a:gd name="T3" fmla="*/ 3 h 9"/>
                  <a:gd name="T4" fmla="*/ 3 w 29"/>
                  <a:gd name="T5" fmla="*/ 6 h 9"/>
                  <a:gd name="T6" fmla="*/ 3 w 29"/>
                  <a:gd name="T7" fmla="*/ 6 h 9"/>
                  <a:gd name="T8" fmla="*/ 3 w 29"/>
                  <a:gd name="T9" fmla="*/ 6 h 9"/>
                  <a:gd name="T10" fmla="*/ 0 w 29"/>
                  <a:gd name="T11" fmla="*/ 6 h 9"/>
                  <a:gd name="T12" fmla="*/ 0 w 29"/>
                  <a:gd name="T13" fmla="*/ 6 h 9"/>
                  <a:gd name="T14" fmla="*/ 3 w 29"/>
                  <a:gd name="T15" fmla="*/ 9 h 9"/>
                  <a:gd name="T16" fmla="*/ 3 w 29"/>
                  <a:gd name="T17" fmla="*/ 9 h 9"/>
                  <a:gd name="T18" fmla="*/ 6 w 29"/>
                  <a:gd name="T19" fmla="*/ 6 h 9"/>
                  <a:gd name="T20" fmla="*/ 8 w 29"/>
                  <a:gd name="T21" fmla="*/ 6 h 9"/>
                  <a:gd name="T22" fmla="*/ 11 w 29"/>
                  <a:gd name="T23" fmla="*/ 6 h 9"/>
                  <a:gd name="T24" fmla="*/ 14 w 29"/>
                  <a:gd name="T25" fmla="*/ 6 h 9"/>
                  <a:gd name="T26" fmla="*/ 14 w 29"/>
                  <a:gd name="T27" fmla="*/ 6 h 9"/>
                  <a:gd name="T28" fmla="*/ 17 w 29"/>
                  <a:gd name="T29" fmla="*/ 6 h 9"/>
                  <a:gd name="T30" fmla="*/ 20 w 29"/>
                  <a:gd name="T31" fmla="*/ 6 h 9"/>
                  <a:gd name="T32" fmla="*/ 23 w 29"/>
                  <a:gd name="T33" fmla="*/ 6 h 9"/>
                  <a:gd name="T34" fmla="*/ 26 w 29"/>
                  <a:gd name="T35" fmla="*/ 6 h 9"/>
                  <a:gd name="T36" fmla="*/ 26 w 29"/>
                  <a:gd name="T37" fmla="*/ 6 h 9"/>
                  <a:gd name="T38" fmla="*/ 29 w 29"/>
                  <a:gd name="T39" fmla="*/ 6 h 9"/>
                  <a:gd name="T40" fmla="*/ 29 w 29"/>
                  <a:gd name="T41" fmla="*/ 6 h 9"/>
                  <a:gd name="T42" fmla="*/ 26 w 29"/>
                  <a:gd name="T43" fmla="*/ 6 h 9"/>
                  <a:gd name="T44" fmla="*/ 23 w 29"/>
                  <a:gd name="T45" fmla="*/ 3 h 9"/>
                  <a:gd name="T46" fmla="*/ 23 w 29"/>
                  <a:gd name="T47" fmla="*/ 3 h 9"/>
                  <a:gd name="T48" fmla="*/ 17 w 29"/>
                  <a:gd name="T49" fmla="*/ 0 h 9"/>
                  <a:gd name="T50" fmla="*/ 14 w 29"/>
                  <a:gd name="T51" fmla="*/ 0 h 9"/>
                  <a:gd name="T52" fmla="*/ 11 w 29"/>
                  <a:gd name="T53" fmla="*/ 0 h 9"/>
                  <a:gd name="T54" fmla="*/ 8 w 29"/>
                  <a:gd name="T55" fmla="*/ 0 h 9"/>
                  <a:gd name="T56" fmla="*/ 8 w 29"/>
                  <a:gd name="T57" fmla="*/ 0 h 9"/>
                  <a:gd name="T58" fmla="*/ 6 w 29"/>
                  <a:gd name="T59" fmla="*/ 0 h 9"/>
                  <a:gd name="T60" fmla="*/ 3 w 29"/>
                  <a:gd name="T61" fmla="*/ 0 h 9"/>
                  <a:gd name="T62" fmla="*/ 3 w 29"/>
                  <a:gd name="T63" fmla="*/ 0 h 9"/>
                  <a:gd name="T64" fmla="*/ 0 w 29"/>
                  <a:gd name="T65" fmla="*/ 0 h 9"/>
                  <a:gd name="T66" fmla="*/ 0 w 29"/>
                  <a:gd name="T67" fmla="*/ 0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9"/>
                  <a:gd name="T104" fmla="*/ 29 w 29"/>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9">
                    <a:moveTo>
                      <a:pt x="0" y="0"/>
                    </a:moveTo>
                    <a:lnTo>
                      <a:pt x="0" y="3"/>
                    </a:lnTo>
                    <a:lnTo>
                      <a:pt x="3" y="6"/>
                    </a:lnTo>
                    <a:lnTo>
                      <a:pt x="0" y="6"/>
                    </a:lnTo>
                    <a:lnTo>
                      <a:pt x="3" y="9"/>
                    </a:lnTo>
                    <a:lnTo>
                      <a:pt x="6" y="6"/>
                    </a:lnTo>
                    <a:lnTo>
                      <a:pt x="8" y="6"/>
                    </a:lnTo>
                    <a:lnTo>
                      <a:pt x="11" y="6"/>
                    </a:lnTo>
                    <a:lnTo>
                      <a:pt x="14" y="6"/>
                    </a:lnTo>
                    <a:lnTo>
                      <a:pt x="17" y="6"/>
                    </a:lnTo>
                    <a:lnTo>
                      <a:pt x="20" y="6"/>
                    </a:lnTo>
                    <a:lnTo>
                      <a:pt x="23" y="6"/>
                    </a:lnTo>
                    <a:lnTo>
                      <a:pt x="26" y="6"/>
                    </a:lnTo>
                    <a:lnTo>
                      <a:pt x="29" y="6"/>
                    </a:lnTo>
                    <a:lnTo>
                      <a:pt x="26" y="6"/>
                    </a:lnTo>
                    <a:lnTo>
                      <a:pt x="23" y="3"/>
                    </a:lnTo>
                    <a:lnTo>
                      <a:pt x="17" y="0"/>
                    </a:lnTo>
                    <a:lnTo>
                      <a:pt x="14" y="0"/>
                    </a:lnTo>
                    <a:lnTo>
                      <a:pt x="11" y="0"/>
                    </a:lnTo>
                    <a:lnTo>
                      <a:pt x="8"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2" name="Freeform 43"/>
              <p:cNvSpPr>
                <a:spLocks noChangeArrowheads="1"/>
              </p:cNvSpPr>
              <p:nvPr/>
            </p:nvSpPr>
            <p:spPr bwMode="auto">
              <a:xfrm>
                <a:off x="2131" y="37"/>
                <a:ext cx="52" cy="15"/>
              </a:xfrm>
              <a:custGeom>
                <a:avLst/>
                <a:gdLst>
                  <a:gd name="T0" fmla="*/ 3 w 52"/>
                  <a:gd name="T1" fmla="*/ 6 h 15"/>
                  <a:gd name="T2" fmla="*/ 8 w 52"/>
                  <a:gd name="T3" fmla="*/ 6 h 15"/>
                  <a:gd name="T4" fmla="*/ 11 w 52"/>
                  <a:gd name="T5" fmla="*/ 6 h 15"/>
                  <a:gd name="T6" fmla="*/ 14 w 52"/>
                  <a:gd name="T7" fmla="*/ 6 h 15"/>
                  <a:gd name="T8" fmla="*/ 14 w 52"/>
                  <a:gd name="T9" fmla="*/ 6 h 15"/>
                  <a:gd name="T10" fmla="*/ 11 w 52"/>
                  <a:gd name="T11" fmla="*/ 6 h 15"/>
                  <a:gd name="T12" fmla="*/ 14 w 52"/>
                  <a:gd name="T13" fmla="*/ 3 h 15"/>
                  <a:gd name="T14" fmla="*/ 23 w 52"/>
                  <a:gd name="T15" fmla="*/ 3 h 15"/>
                  <a:gd name="T16" fmla="*/ 26 w 52"/>
                  <a:gd name="T17" fmla="*/ 6 h 15"/>
                  <a:gd name="T18" fmla="*/ 20 w 52"/>
                  <a:gd name="T19" fmla="*/ 3 h 15"/>
                  <a:gd name="T20" fmla="*/ 17 w 52"/>
                  <a:gd name="T21" fmla="*/ 6 h 15"/>
                  <a:gd name="T22" fmla="*/ 20 w 52"/>
                  <a:gd name="T23" fmla="*/ 6 h 15"/>
                  <a:gd name="T24" fmla="*/ 23 w 52"/>
                  <a:gd name="T25" fmla="*/ 6 h 15"/>
                  <a:gd name="T26" fmla="*/ 26 w 52"/>
                  <a:gd name="T27" fmla="*/ 9 h 15"/>
                  <a:gd name="T28" fmla="*/ 23 w 52"/>
                  <a:gd name="T29" fmla="*/ 9 h 15"/>
                  <a:gd name="T30" fmla="*/ 20 w 52"/>
                  <a:gd name="T31" fmla="*/ 9 h 15"/>
                  <a:gd name="T32" fmla="*/ 23 w 52"/>
                  <a:gd name="T33" fmla="*/ 12 h 15"/>
                  <a:gd name="T34" fmla="*/ 23 w 52"/>
                  <a:gd name="T35" fmla="*/ 12 h 15"/>
                  <a:gd name="T36" fmla="*/ 26 w 52"/>
                  <a:gd name="T37" fmla="*/ 12 h 15"/>
                  <a:gd name="T38" fmla="*/ 29 w 52"/>
                  <a:gd name="T39" fmla="*/ 12 h 15"/>
                  <a:gd name="T40" fmla="*/ 32 w 52"/>
                  <a:gd name="T41" fmla="*/ 12 h 15"/>
                  <a:gd name="T42" fmla="*/ 32 w 52"/>
                  <a:gd name="T43" fmla="*/ 15 h 15"/>
                  <a:gd name="T44" fmla="*/ 32 w 52"/>
                  <a:gd name="T45" fmla="*/ 12 h 15"/>
                  <a:gd name="T46" fmla="*/ 34 w 52"/>
                  <a:gd name="T47" fmla="*/ 12 h 15"/>
                  <a:gd name="T48" fmla="*/ 34 w 52"/>
                  <a:gd name="T49" fmla="*/ 12 h 15"/>
                  <a:gd name="T50" fmla="*/ 37 w 52"/>
                  <a:gd name="T51" fmla="*/ 12 h 15"/>
                  <a:gd name="T52" fmla="*/ 37 w 52"/>
                  <a:gd name="T53" fmla="*/ 12 h 15"/>
                  <a:gd name="T54" fmla="*/ 34 w 52"/>
                  <a:gd name="T55" fmla="*/ 9 h 15"/>
                  <a:gd name="T56" fmla="*/ 37 w 52"/>
                  <a:gd name="T57" fmla="*/ 9 h 15"/>
                  <a:gd name="T58" fmla="*/ 40 w 52"/>
                  <a:gd name="T59" fmla="*/ 9 h 15"/>
                  <a:gd name="T60" fmla="*/ 43 w 52"/>
                  <a:gd name="T61" fmla="*/ 9 h 15"/>
                  <a:gd name="T62" fmla="*/ 46 w 52"/>
                  <a:gd name="T63" fmla="*/ 6 h 15"/>
                  <a:gd name="T64" fmla="*/ 43 w 52"/>
                  <a:gd name="T65" fmla="*/ 6 h 15"/>
                  <a:gd name="T66" fmla="*/ 52 w 52"/>
                  <a:gd name="T67" fmla="*/ 6 h 15"/>
                  <a:gd name="T68" fmla="*/ 52 w 52"/>
                  <a:gd name="T69" fmla="*/ 3 h 15"/>
                  <a:gd name="T70" fmla="*/ 43 w 52"/>
                  <a:gd name="T71" fmla="*/ 3 h 15"/>
                  <a:gd name="T72" fmla="*/ 46 w 52"/>
                  <a:gd name="T73" fmla="*/ 0 h 15"/>
                  <a:gd name="T74" fmla="*/ 46 w 52"/>
                  <a:gd name="T75" fmla="*/ 0 h 15"/>
                  <a:gd name="T76" fmla="*/ 43 w 52"/>
                  <a:gd name="T77" fmla="*/ 0 h 15"/>
                  <a:gd name="T78" fmla="*/ 40 w 52"/>
                  <a:gd name="T79" fmla="*/ 0 h 15"/>
                  <a:gd name="T80" fmla="*/ 37 w 52"/>
                  <a:gd name="T81" fmla="*/ 0 h 15"/>
                  <a:gd name="T82" fmla="*/ 40 w 52"/>
                  <a:gd name="T83" fmla="*/ 3 h 15"/>
                  <a:gd name="T84" fmla="*/ 37 w 52"/>
                  <a:gd name="T85" fmla="*/ 3 h 15"/>
                  <a:gd name="T86" fmla="*/ 34 w 52"/>
                  <a:gd name="T87" fmla="*/ 3 h 15"/>
                  <a:gd name="T88" fmla="*/ 34 w 52"/>
                  <a:gd name="T89" fmla="*/ 3 h 15"/>
                  <a:gd name="T90" fmla="*/ 29 w 52"/>
                  <a:gd name="T91" fmla="*/ 6 h 15"/>
                  <a:gd name="T92" fmla="*/ 34 w 52"/>
                  <a:gd name="T93" fmla="*/ 3 h 15"/>
                  <a:gd name="T94" fmla="*/ 26 w 52"/>
                  <a:gd name="T95" fmla="*/ 0 h 15"/>
                  <a:gd name="T96" fmla="*/ 17 w 52"/>
                  <a:gd name="T97" fmla="*/ 0 h 15"/>
                  <a:gd name="T98" fmla="*/ 8 w 52"/>
                  <a:gd name="T99" fmla="*/ 3 h 15"/>
                  <a:gd name="T100" fmla="*/ 6 w 52"/>
                  <a:gd name="T101" fmla="*/ 3 h 15"/>
                  <a:gd name="T102" fmla="*/ 3 w 52"/>
                  <a:gd name="T103" fmla="*/ 3 h 15"/>
                  <a:gd name="T104" fmla="*/ 0 w 52"/>
                  <a:gd name="T105" fmla="*/ 6 h 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
                  <a:gd name="T160" fmla="*/ 0 h 15"/>
                  <a:gd name="T161" fmla="*/ 52 w 52"/>
                  <a:gd name="T162" fmla="*/ 15 h 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 h="15">
                    <a:moveTo>
                      <a:pt x="0" y="6"/>
                    </a:moveTo>
                    <a:lnTo>
                      <a:pt x="3" y="6"/>
                    </a:lnTo>
                    <a:lnTo>
                      <a:pt x="6" y="6"/>
                    </a:lnTo>
                    <a:lnTo>
                      <a:pt x="8" y="6"/>
                    </a:lnTo>
                    <a:lnTo>
                      <a:pt x="11" y="6"/>
                    </a:lnTo>
                    <a:lnTo>
                      <a:pt x="14" y="6"/>
                    </a:lnTo>
                    <a:lnTo>
                      <a:pt x="17" y="6"/>
                    </a:lnTo>
                    <a:lnTo>
                      <a:pt x="14" y="6"/>
                    </a:lnTo>
                    <a:lnTo>
                      <a:pt x="11" y="6"/>
                    </a:lnTo>
                    <a:lnTo>
                      <a:pt x="14" y="6"/>
                    </a:lnTo>
                    <a:lnTo>
                      <a:pt x="11" y="3"/>
                    </a:lnTo>
                    <a:lnTo>
                      <a:pt x="14" y="3"/>
                    </a:lnTo>
                    <a:lnTo>
                      <a:pt x="23" y="3"/>
                    </a:lnTo>
                    <a:lnTo>
                      <a:pt x="26" y="3"/>
                    </a:lnTo>
                    <a:lnTo>
                      <a:pt x="26" y="6"/>
                    </a:lnTo>
                    <a:lnTo>
                      <a:pt x="23" y="6"/>
                    </a:lnTo>
                    <a:lnTo>
                      <a:pt x="20" y="3"/>
                    </a:lnTo>
                    <a:lnTo>
                      <a:pt x="17" y="6"/>
                    </a:lnTo>
                    <a:lnTo>
                      <a:pt x="20" y="6"/>
                    </a:lnTo>
                    <a:lnTo>
                      <a:pt x="23" y="6"/>
                    </a:lnTo>
                    <a:lnTo>
                      <a:pt x="26" y="6"/>
                    </a:lnTo>
                    <a:lnTo>
                      <a:pt x="26" y="9"/>
                    </a:lnTo>
                    <a:lnTo>
                      <a:pt x="23" y="6"/>
                    </a:lnTo>
                    <a:lnTo>
                      <a:pt x="23" y="9"/>
                    </a:lnTo>
                    <a:lnTo>
                      <a:pt x="20" y="9"/>
                    </a:lnTo>
                    <a:lnTo>
                      <a:pt x="20" y="12"/>
                    </a:lnTo>
                    <a:lnTo>
                      <a:pt x="23" y="12"/>
                    </a:lnTo>
                    <a:lnTo>
                      <a:pt x="26" y="12"/>
                    </a:lnTo>
                    <a:lnTo>
                      <a:pt x="29" y="12"/>
                    </a:lnTo>
                    <a:lnTo>
                      <a:pt x="32" y="12"/>
                    </a:lnTo>
                    <a:lnTo>
                      <a:pt x="29" y="12"/>
                    </a:lnTo>
                    <a:lnTo>
                      <a:pt x="29" y="15"/>
                    </a:lnTo>
                    <a:lnTo>
                      <a:pt x="32" y="15"/>
                    </a:lnTo>
                    <a:lnTo>
                      <a:pt x="32" y="12"/>
                    </a:lnTo>
                    <a:lnTo>
                      <a:pt x="34" y="15"/>
                    </a:lnTo>
                    <a:lnTo>
                      <a:pt x="34" y="12"/>
                    </a:lnTo>
                    <a:lnTo>
                      <a:pt x="37" y="12"/>
                    </a:lnTo>
                    <a:lnTo>
                      <a:pt x="37" y="9"/>
                    </a:lnTo>
                    <a:lnTo>
                      <a:pt x="34" y="9"/>
                    </a:lnTo>
                    <a:lnTo>
                      <a:pt x="37" y="9"/>
                    </a:lnTo>
                    <a:lnTo>
                      <a:pt x="40" y="9"/>
                    </a:lnTo>
                    <a:lnTo>
                      <a:pt x="43" y="9"/>
                    </a:lnTo>
                    <a:lnTo>
                      <a:pt x="46" y="9"/>
                    </a:lnTo>
                    <a:lnTo>
                      <a:pt x="46" y="6"/>
                    </a:lnTo>
                    <a:lnTo>
                      <a:pt x="43" y="6"/>
                    </a:lnTo>
                    <a:lnTo>
                      <a:pt x="49" y="6"/>
                    </a:lnTo>
                    <a:lnTo>
                      <a:pt x="52" y="6"/>
                    </a:lnTo>
                    <a:lnTo>
                      <a:pt x="52" y="3"/>
                    </a:lnTo>
                    <a:lnTo>
                      <a:pt x="49" y="3"/>
                    </a:lnTo>
                    <a:lnTo>
                      <a:pt x="43" y="3"/>
                    </a:lnTo>
                    <a:lnTo>
                      <a:pt x="46" y="0"/>
                    </a:lnTo>
                    <a:lnTo>
                      <a:pt x="43" y="0"/>
                    </a:lnTo>
                    <a:lnTo>
                      <a:pt x="40" y="0"/>
                    </a:lnTo>
                    <a:lnTo>
                      <a:pt x="43" y="0"/>
                    </a:lnTo>
                    <a:lnTo>
                      <a:pt x="40" y="0"/>
                    </a:lnTo>
                    <a:lnTo>
                      <a:pt x="37" y="0"/>
                    </a:lnTo>
                    <a:lnTo>
                      <a:pt x="40" y="0"/>
                    </a:lnTo>
                    <a:lnTo>
                      <a:pt x="40" y="3"/>
                    </a:lnTo>
                    <a:lnTo>
                      <a:pt x="37" y="3"/>
                    </a:lnTo>
                    <a:lnTo>
                      <a:pt x="34" y="3"/>
                    </a:lnTo>
                    <a:lnTo>
                      <a:pt x="32" y="3"/>
                    </a:lnTo>
                    <a:lnTo>
                      <a:pt x="29" y="6"/>
                    </a:lnTo>
                    <a:lnTo>
                      <a:pt x="29" y="3"/>
                    </a:lnTo>
                    <a:lnTo>
                      <a:pt x="34" y="3"/>
                    </a:lnTo>
                    <a:lnTo>
                      <a:pt x="32" y="3"/>
                    </a:lnTo>
                    <a:lnTo>
                      <a:pt x="26" y="3"/>
                    </a:lnTo>
                    <a:lnTo>
                      <a:pt x="26" y="0"/>
                    </a:lnTo>
                    <a:lnTo>
                      <a:pt x="23" y="0"/>
                    </a:lnTo>
                    <a:lnTo>
                      <a:pt x="20" y="0"/>
                    </a:lnTo>
                    <a:lnTo>
                      <a:pt x="17" y="0"/>
                    </a:lnTo>
                    <a:lnTo>
                      <a:pt x="14" y="0"/>
                    </a:lnTo>
                    <a:lnTo>
                      <a:pt x="11" y="0"/>
                    </a:lnTo>
                    <a:lnTo>
                      <a:pt x="8" y="3"/>
                    </a:lnTo>
                    <a:lnTo>
                      <a:pt x="6" y="3"/>
                    </a:lnTo>
                    <a:lnTo>
                      <a:pt x="3" y="3"/>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3" name="Freeform 44"/>
              <p:cNvSpPr>
                <a:spLocks noChangeArrowheads="1"/>
              </p:cNvSpPr>
              <p:nvPr/>
            </p:nvSpPr>
            <p:spPr bwMode="auto">
              <a:xfrm>
                <a:off x="2191" y="43"/>
                <a:ext cx="12" cy="6"/>
              </a:xfrm>
              <a:custGeom>
                <a:avLst/>
                <a:gdLst>
                  <a:gd name="T0" fmla="*/ 0 w 12"/>
                  <a:gd name="T1" fmla="*/ 3 h 6"/>
                  <a:gd name="T2" fmla="*/ 3 w 12"/>
                  <a:gd name="T3" fmla="*/ 6 h 6"/>
                  <a:gd name="T4" fmla="*/ 3 w 12"/>
                  <a:gd name="T5" fmla="*/ 6 h 6"/>
                  <a:gd name="T6" fmla="*/ 6 w 12"/>
                  <a:gd name="T7" fmla="*/ 6 h 6"/>
                  <a:gd name="T8" fmla="*/ 6 w 12"/>
                  <a:gd name="T9" fmla="*/ 6 h 6"/>
                  <a:gd name="T10" fmla="*/ 9 w 12"/>
                  <a:gd name="T11" fmla="*/ 6 h 6"/>
                  <a:gd name="T12" fmla="*/ 9 w 12"/>
                  <a:gd name="T13" fmla="*/ 6 h 6"/>
                  <a:gd name="T14" fmla="*/ 9 w 12"/>
                  <a:gd name="T15" fmla="*/ 3 h 6"/>
                  <a:gd name="T16" fmla="*/ 12 w 12"/>
                  <a:gd name="T17" fmla="*/ 3 h 6"/>
                  <a:gd name="T18" fmla="*/ 12 w 12"/>
                  <a:gd name="T19" fmla="*/ 3 h 6"/>
                  <a:gd name="T20" fmla="*/ 9 w 12"/>
                  <a:gd name="T21" fmla="*/ 3 h 6"/>
                  <a:gd name="T22" fmla="*/ 9 w 12"/>
                  <a:gd name="T23" fmla="*/ 0 h 6"/>
                  <a:gd name="T24" fmla="*/ 6 w 12"/>
                  <a:gd name="T25" fmla="*/ 0 h 6"/>
                  <a:gd name="T26" fmla="*/ 3 w 12"/>
                  <a:gd name="T27" fmla="*/ 0 h 6"/>
                  <a:gd name="T28" fmla="*/ 3 w 12"/>
                  <a:gd name="T29" fmla="*/ 0 h 6"/>
                  <a:gd name="T30" fmla="*/ 3 w 12"/>
                  <a:gd name="T31" fmla="*/ 3 h 6"/>
                  <a:gd name="T32" fmla="*/ 3 w 12"/>
                  <a:gd name="T33" fmla="*/ 3 h 6"/>
                  <a:gd name="T34" fmla="*/ 3 w 12"/>
                  <a:gd name="T35" fmla="*/ 3 h 6"/>
                  <a:gd name="T36" fmla="*/ 0 w 12"/>
                  <a:gd name="T37" fmla="*/ 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6"/>
                  <a:gd name="T59" fmla="*/ 12 w 12"/>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6">
                    <a:moveTo>
                      <a:pt x="0" y="3"/>
                    </a:moveTo>
                    <a:lnTo>
                      <a:pt x="3" y="6"/>
                    </a:lnTo>
                    <a:lnTo>
                      <a:pt x="6" y="6"/>
                    </a:lnTo>
                    <a:lnTo>
                      <a:pt x="9" y="6"/>
                    </a:lnTo>
                    <a:lnTo>
                      <a:pt x="9" y="3"/>
                    </a:lnTo>
                    <a:lnTo>
                      <a:pt x="12" y="3"/>
                    </a:lnTo>
                    <a:lnTo>
                      <a:pt x="9" y="3"/>
                    </a:lnTo>
                    <a:lnTo>
                      <a:pt x="9" y="0"/>
                    </a:lnTo>
                    <a:lnTo>
                      <a:pt x="6" y="0"/>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4" name="Freeform 45"/>
              <p:cNvSpPr>
                <a:spLocks noChangeArrowheads="1"/>
              </p:cNvSpPr>
              <p:nvPr/>
            </p:nvSpPr>
            <p:spPr bwMode="auto">
              <a:xfrm>
                <a:off x="2217" y="43"/>
                <a:ext cx="9" cy="6"/>
              </a:xfrm>
              <a:custGeom>
                <a:avLst/>
                <a:gdLst>
                  <a:gd name="T0" fmla="*/ 9 w 9"/>
                  <a:gd name="T1" fmla="*/ 0 h 6"/>
                  <a:gd name="T2" fmla="*/ 6 w 9"/>
                  <a:gd name="T3" fmla="*/ 0 h 6"/>
                  <a:gd name="T4" fmla="*/ 6 w 9"/>
                  <a:gd name="T5" fmla="*/ 0 h 6"/>
                  <a:gd name="T6" fmla="*/ 3 w 9"/>
                  <a:gd name="T7" fmla="*/ 0 h 6"/>
                  <a:gd name="T8" fmla="*/ 6 w 9"/>
                  <a:gd name="T9" fmla="*/ 0 h 6"/>
                  <a:gd name="T10" fmla="*/ 3 w 9"/>
                  <a:gd name="T11" fmla="*/ 0 h 6"/>
                  <a:gd name="T12" fmla="*/ 3 w 9"/>
                  <a:gd name="T13" fmla="*/ 0 h 6"/>
                  <a:gd name="T14" fmla="*/ 0 w 9"/>
                  <a:gd name="T15" fmla="*/ 0 h 6"/>
                  <a:gd name="T16" fmla="*/ 0 w 9"/>
                  <a:gd name="T17" fmla="*/ 3 h 6"/>
                  <a:gd name="T18" fmla="*/ 0 w 9"/>
                  <a:gd name="T19" fmla="*/ 3 h 6"/>
                  <a:gd name="T20" fmla="*/ 0 w 9"/>
                  <a:gd name="T21" fmla="*/ 3 h 6"/>
                  <a:gd name="T22" fmla="*/ 0 w 9"/>
                  <a:gd name="T23" fmla="*/ 3 h 6"/>
                  <a:gd name="T24" fmla="*/ 0 w 9"/>
                  <a:gd name="T25" fmla="*/ 3 h 6"/>
                  <a:gd name="T26" fmla="*/ 0 w 9"/>
                  <a:gd name="T27" fmla="*/ 6 h 6"/>
                  <a:gd name="T28" fmla="*/ 0 w 9"/>
                  <a:gd name="T29" fmla="*/ 6 h 6"/>
                  <a:gd name="T30" fmla="*/ 3 w 9"/>
                  <a:gd name="T31" fmla="*/ 6 h 6"/>
                  <a:gd name="T32" fmla="*/ 3 w 9"/>
                  <a:gd name="T33" fmla="*/ 6 h 6"/>
                  <a:gd name="T34" fmla="*/ 6 w 9"/>
                  <a:gd name="T35" fmla="*/ 6 h 6"/>
                  <a:gd name="T36" fmla="*/ 6 w 9"/>
                  <a:gd name="T37" fmla="*/ 6 h 6"/>
                  <a:gd name="T38" fmla="*/ 9 w 9"/>
                  <a:gd name="T39" fmla="*/ 6 h 6"/>
                  <a:gd name="T40" fmla="*/ 9 w 9"/>
                  <a:gd name="T41" fmla="*/ 6 h 6"/>
                  <a:gd name="T42" fmla="*/ 9 w 9"/>
                  <a:gd name="T43" fmla="*/ 3 h 6"/>
                  <a:gd name="T44" fmla="*/ 9 w 9"/>
                  <a:gd name="T45" fmla="*/ 3 h 6"/>
                  <a:gd name="T46" fmla="*/ 9 w 9"/>
                  <a:gd name="T47" fmla="*/ 0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6"/>
                  <a:gd name="T74" fmla="*/ 9 w 9"/>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6">
                    <a:moveTo>
                      <a:pt x="9" y="0"/>
                    </a:moveTo>
                    <a:lnTo>
                      <a:pt x="6" y="0"/>
                    </a:lnTo>
                    <a:lnTo>
                      <a:pt x="3" y="0"/>
                    </a:lnTo>
                    <a:lnTo>
                      <a:pt x="6" y="0"/>
                    </a:lnTo>
                    <a:lnTo>
                      <a:pt x="3" y="0"/>
                    </a:lnTo>
                    <a:lnTo>
                      <a:pt x="0" y="0"/>
                    </a:lnTo>
                    <a:lnTo>
                      <a:pt x="0" y="3"/>
                    </a:lnTo>
                    <a:lnTo>
                      <a:pt x="0" y="6"/>
                    </a:lnTo>
                    <a:lnTo>
                      <a:pt x="3" y="6"/>
                    </a:lnTo>
                    <a:lnTo>
                      <a:pt x="6" y="6"/>
                    </a:lnTo>
                    <a:lnTo>
                      <a:pt x="9" y="6"/>
                    </a:lnTo>
                    <a:lnTo>
                      <a:pt x="9"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5" name="Freeform 46"/>
              <p:cNvSpPr>
                <a:spLocks noChangeArrowheads="1"/>
              </p:cNvSpPr>
              <p:nvPr/>
            </p:nvSpPr>
            <p:spPr bwMode="auto">
              <a:xfrm>
                <a:off x="2226" y="40"/>
                <a:ext cx="14" cy="9"/>
              </a:xfrm>
              <a:custGeom>
                <a:avLst/>
                <a:gdLst>
                  <a:gd name="T0" fmla="*/ 9 w 14"/>
                  <a:gd name="T1" fmla="*/ 3 h 9"/>
                  <a:gd name="T2" fmla="*/ 11 w 14"/>
                  <a:gd name="T3" fmla="*/ 3 h 9"/>
                  <a:gd name="T4" fmla="*/ 14 w 14"/>
                  <a:gd name="T5" fmla="*/ 3 h 9"/>
                  <a:gd name="T6" fmla="*/ 14 w 14"/>
                  <a:gd name="T7" fmla="*/ 3 h 9"/>
                  <a:gd name="T8" fmla="*/ 14 w 14"/>
                  <a:gd name="T9" fmla="*/ 3 h 9"/>
                  <a:gd name="T10" fmla="*/ 6 w 14"/>
                  <a:gd name="T11" fmla="*/ 3 h 9"/>
                  <a:gd name="T12" fmla="*/ 6 w 14"/>
                  <a:gd name="T13" fmla="*/ 0 h 9"/>
                  <a:gd name="T14" fmla="*/ 6 w 14"/>
                  <a:gd name="T15" fmla="*/ 3 h 9"/>
                  <a:gd name="T16" fmla="*/ 3 w 14"/>
                  <a:gd name="T17" fmla="*/ 3 h 9"/>
                  <a:gd name="T18" fmla="*/ 3 w 14"/>
                  <a:gd name="T19" fmla="*/ 3 h 9"/>
                  <a:gd name="T20" fmla="*/ 0 w 14"/>
                  <a:gd name="T21" fmla="*/ 3 h 9"/>
                  <a:gd name="T22" fmla="*/ 0 w 14"/>
                  <a:gd name="T23" fmla="*/ 3 h 9"/>
                  <a:gd name="T24" fmla="*/ 0 w 14"/>
                  <a:gd name="T25" fmla="*/ 3 h 9"/>
                  <a:gd name="T26" fmla="*/ 0 w 14"/>
                  <a:gd name="T27" fmla="*/ 3 h 9"/>
                  <a:gd name="T28" fmla="*/ 0 w 14"/>
                  <a:gd name="T29" fmla="*/ 3 h 9"/>
                  <a:gd name="T30" fmla="*/ 0 w 14"/>
                  <a:gd name="T31" fmla="*/ 3 h 9"/>
                  <a:gd name="T32" fmla="*/ 0 w 14"/>
                  <a:gd name="T33" fmla="*/ 3 h 9"/>
                  <a:gd name="T34" fmla="*/ 0 w 14"/>
                  <a:gd name="T35" fmla="*/ 3 h 9"/>
                  <a:gd name="T36" fmla="*/ 0 w 14"/>
                  <a:gd name="T37" fmla="*/ 6 h 9"/>
                  <a:gd name="T38" fmla="*/ 3 w 14"/>
                  <a:gd name="T39" fmla="*/ 6 h 9"/>
                  <a:gd name="T40" fmla="*/ 0 w 14"/>
                  <a:gd name="T41" fmla="*/ 6 h 9"/>
                  <a:gd name="T42" fmla="*/ 0 w 14"/>
                  <a:gd name="T43" fmla="*/ 6 h 9"/>
                  <a:gd name="T44" fmla="*/ 3 w 14"/>
                  <a:gd name="T45" fmla="*/ 6 h 9"/>
                  <a:gd name="T46" fmla="*/ 3 w 14"/>
                  <a:gd name="T47" fmla="*/ 9 h 9"/>
                  <a:gd name="T48" fmla="*/ 6 w 14"/>
                  <a:gd name="T49" fmla="*/ 9 h 9"/>
                  <a:gd name="T50" fmla="*/ 6 w 14"/>
                  <a:gd name="T51" fmla="*/ 9 h 9"/>
                  <a:gd name="T52" fmla="*/ 6 w 14"/>
                  <a:gd name="T53" fmla="*/ 6 h 9"/>
                  <a:gd name="T54" fmla="*/ 6 w 14"/>
                  <a:gd name="T55" fmla="*/ 6 h 9"/>
                  <a:gd name="T56" fmla="*/ 6 w 14"/>
                  <a:gd name="T57" fmla="*/ 6 h 9"/>
                  <a:gd name="T58" fmla="*/ 9 w 14"/>
                  <a:gd name="T59" fmla="*/ 3 h 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
                  <a:gd name="T91" fmla="*/ 0 h 9"/>
                  <a:gd name="T92" fmla="*/ 14 w 14"/>
                  <a:gd name="T93" fmla="*/ 9 h 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 h="9">
                    <a:moveTo>
                      <a:pt x="9" y="3"/>
                    </a:moveTo>
                    <a:lnTo>
                      <a:pt x="11" y="3"/>
                    </a:lnTo>
                    <a:lnTo>
                      <a:pt x="14" y="3"/>
                    </a:lnTo>
                    <a:lnTo>
                      <a:pt x="6" y="3"/>
                    </a:lnTo>
                    <a:lnTo>
                      <a:pt x="6" y="0"/>
                    </a:lnTo>
                    <a:lnTo>
                      <a:pt x="6" y="3"/>
                    </a:lnTo>
                    <a:lnTo>
                      <a:pt x="3" y="3"/>
                    </a:lnTo>
                    <a:lnTo>
                      <a:pt x="0" y="3"/>
                    </a:lnTo>
                    <a:lnTo>
                      <a:pt x="0" y="6"/>
                    </a:lnTo>
                    <a:lnTo>
                      <a:pt x="3" y="6"/>
                    </a:lnTo>
                    <a:lnTo>
                      <a:pt x="0" y="6"/>
                    </a:lnTo>
                    <a:lnTo>
                      <a:pt x="3" y="6"/>
                    </a:lnTo>
                    <a:lnTo>
                      <a:pt x="3" y="9"/>
                    </a:lnTo>
                    <a:lnTo>
                      <a:pt x="6" y="9"/>
                    </a:lnTo>
                    <a:lnTo>
                      <a:pt x="6" y="6"/>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6" name="Freeform 47"/>
              <p:cNvSpPr>
                <a:spLocks noChangeArrowheads="1"/>
              </p:cNvSpPr>
              <p:nvPr/>
            </p:nvSpPr>
            <p:spPr bwMode="auto">
              <a:xfrm>
                <a:off x="2240" y="49"/>
                <a:ext cx="9" cy="3"/>
              </a:xfrm>
              <a:custGeom>
                <a:avLst/>
                <a:gdLst>
                  <a:gd name="T0" fmla="*/ 0 w 9"/>
                  <a:gd name="T1" fmla="*/ 0 h 3"/>
                  <a:gd name="T2" fmla="*/ 3 w 9"/>
                  <a:gd name="T3" fmla="*/ 0 h 3"/>
                  <a:gd name="T4" fmla="*/ 3 w 9"/>
                  <a:gd name="T5" fmla="*/ 0 h 3"/>
                  <a:gd name="T6" fmla="*/ 3 w 9"/>
                  <a:gd name="T7" fmla="*/ 0 h 3"/>
                  <a:gd name="T8" fmla="*/ 3 w 9"/>
                  <a:gd name="T9" fmla="*/ 3 h 3"/>
                  <a:gd name="T10" fmla="*/ 6 w 9"/>
                  <a:gd name="T11" fmla="*/ 0 h 3"/>
                  <a:gd name="T12" fmla="*/ 9 w 9"/>
                  <a:gd name="T13" fmla="*/ 0 h 3"/>
                  <a:gd name="T14" fmla="*/ 9 w 9"/>
                  <a:gd name="T15" fmla="*/ 0 h 3"/>
                  <a:gd name="T16" fmla="*/ 6 w 9"/>
                  <a:gd name="T17" fmla="*/ 0 h 3"/>
                  <a:gd name="T18" fmla="*/ 6 w 9"/>
                  <a:gd name="T19" fmla="*/ 0 h 3"/>
                  <a:gd name="T20" fmla="*/ 3 w 9"/>
                  <a:gd name="T21" fmla="*/ 0 h 3"/>
                  <a:gd name="T22" fmla="*/ 3 w 9"/>
                  <a:gd name="T23" fmla="*/ 0 h 3"/>
                  <a:gd name="T24" fmla="*/ 0 w 9"/>
                  <a:gd name="T25" fmla="*/ 0 h 3"/>
                  <a:gd name="T26" fmla="*/ 0 w 9"/>
                  <a:gd name="T27" fmla="*/ 0 h 3"/>
                  <a:gd name="T28" fmla="*/ 0 w 9"/>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3"/>
                  <a:gd name="T47" fmla="*/ 9 w 9"/>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3">
                    <a:moveTo>
                      <a:pt x="0" y="0"/>
                    </a:moveTo>
                    <a:lnTo>
                      <a:pt x="3" y="0"/>
                    </a:lnTo>
                    <a:lnTo>
                      <a:pt x="3" y="3"/>
                    </a:lnTo>
                    <a:lnTo>
                      <a:pt x="6" y="0"/>
                    </a:lnTo>
                    <a:lnTo>
                      <a:pt x="9"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7" name="Freeform 48"/>
              <p:cNvSpPr>
                <a:spLocks noChangeArrowheads="1"/>
              </p:cNvSpPr>
              <p:nvPr/>
            </p:nvSpPr>
            <p:spPr bwMode="auto">
              <a:xfrm>
                <a:off x="2237" y="34"/>
                <a:ext cx="21" cy="9"/>
              </a:xfrm>
              <a:custGeom>
                <a:avLst/>
                <a:gdLst>
                  <a:gd name="T0" fmla="*/ 3 w 21"/>
                  <a:gd name="T1" fmla="*/ 9 h 9"/>
                  <a:gd name="T2" fmla="*/ 3 w 21"/>
                  <a:gd name="T3" fmla="*/ 9 h 9"/>
                  <a:gd name="T4" fmla="*/ 3 w 21"/>
                  <a:gd name="T5" fmla="*/ 9 h 9"/>
                  <a:gd name="T6" fmla="*/ 6 w 21"/>
                  <a:gd name="T7" fmla="*/ 9 h 9"/>
                  <a:gd name="T8" fmla="*/ 9 w 21"/>
                  <a:gd name="T9" fmla="*/ 9 h 9"/>
                  <a:gd name="T10" fmla="*/ 9 w 21"/>
                  <a:gd name="T11" fmla="*/ 9 h 9"/>
                  <a:gd name="T12" fmla="*/ 12 w 21"/>
                  <a:gd name="T13" fmla="*/ 9 h 9"/>
                  <a:gd name="T14" fmla="*/ 12 w 21"/>
                  <a:gd name="T15" fmla="*/ 9 h 9"/>
                  <a:gd name="T16" fmla="*/ 15 w 21"/>
                  <a:gd name="T17" fmla="*/ 9 h 9"/>
                  <a:gd name="T18" fmla="*/ 18 w 21"/>
                  <a:gd name="T19" fmla="*/ 9 h 9"/>
                  <a:gd name="T20" fmla="*/ 18 w 21"/>
                  <a:gd name="T21" fmla="*/ 9 h 9"/>
                  <a:gd name="T22" fmla="*/ 18 w 21"/>
                  <a:gd name="T23" fmla="*/ 6 h 9"/>
                  <a:gd name="T24" fmla="*/ 18 w 21"/>
                  <a:gd name="T25" fmla="*/ 6 h 9"/>
                  <a:gd name="T26" fmla="*/ 18 w 21"/>
                  <a:gd name="T27" fmla="*/ 6 h 9"/>
                  <a:gd name="T28" fmla="*/ 18 w 21"/>
                  <a:gd name="T29" fmla="*/ 6 h 9"/>
                  <a:gd name="T30" fmla="*/ 15 w 21"/>
                  <a:gd name="T31" fmla="*/ 6 h 9"/>
                  <a:gd name="T32" fmla="*/ 15 w 21"/>
                  <a:gd name="T33" fmla="*/ 3 h 9"/>
                  <a:gd name="T34" fmla="*/ 15 w 21"/>
                  <a:gd name="T35" fmla="*/ 3 h 9"/>
                  <a:gd name="T36" fmla="*/ 18 w 21"/>
                  <a:gd name="T37" fmla="*/ 3 h 9"/>
                  <a:gd name="T38" fmla="*/ 18 w 21"/>
                  <a:gd name="T39" fmla="*/ 3 h 9"/>
                  <a:gd name="T40" fmla="*/ 21 w 21"/>
                  <a:gd name="T41" fmla="*/ 3 h 9"/>
                  <a:gd name="T42" fmla="*/ 21 w 21"/>
                  <a:gd name="T43" fmla="*/ 3 h 9"/>
                  <a:gd name="T44" fmla="*/ 21 w 21"/>
                  <a:gd name="T45" fmla="*/ 3 h 9"/>
                  <a:gd name="T46" fmla="*/ 18 w 21"/>
                  <a:gd name="T47" fmla="*/ 0 h 9"/>
                  <a:gd name="T48" fmla="*/ 18 w 21"/>
                  <a:gd name="T49" fmla="*/ 0 h 9"/>
                  <a:gd name="T50" fmla="*/ 18 w 21"/>
                  <a:gd name="T51" fmla="*/ 0 h 9"/>
                  <a:gd name="T52" fmla="*/ 15 w 21"/>
                  <a:gd name="T53" fmla="*/ 0 h 9"/>
                  <a:gd name="T54" fmla="*/ 15 w 21"/>
                  <a:gd name="T55" fmla="*/ 0 h 9"/>
                  <a:gd name="T56" fmla="*/ 12 w 21"/>
                  <a:gd name="T57" fmla="*/ 3 h 9"/>
                  <a:gd name="T58" fmla="*/ 9 w 21"/>
                  <a:gd name="T59" fmla="*/ 3 h 9"/>
                  <a:gd name="T60" fmla="*/ 9 w 21"/>
                  <a:gd name="T61" fmla="*/ 3 h 9"/>
                  <a:gd name="T62" fmla="*/ 9 w 21"/>
                  <a:gd name="T63" fmla="*/ 3 h 9"/>
                  <a:gd name="T64" fmla="*/ 3 w 21"/>
                  <a:gd name="T65" fmla="*/ 3 h 9"/>
                  <a:gd name="T66" fmla="*/ 3 w 21"/>
                  <a:gd name="T67" fmla="*/ 3 h 9"/>
                  <a:gd name="T68" fmla="*/ 3 w 21"/>
                  <a:gd name="T69" fmla="*/ 3 h 9"/>
                  <a:gd name="T70" fmla="*/ 0 w 21"/>
                  <a:gd name="T71" fmla="*/ 6 h 9"/>
                  <a:gd name="T72" fmla="*/ 0 w 21"/>
                  <a:gd name="T73" fmla="*/ 6 h 9"/>
                  <a:gd name="T74" fmla="*/ 3 w 21"/>
                  <a:gd name="T75" fmla="*/ 6 h 9"/>
                  <a:gd name="T76" fmla="*/ 3 w 21"/>
                  <a:gd name="T77" fmla="*/ 9 h 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
                  <a:gd name="T118" fmla="*/ 0 h 9"/>
                  <a:gd name="T119" fmla="*/ 21 w 21"/>
                  <a:gd name="T120" fmla="*/ 9 h 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 h="9">
                    <a:moveTo>
                      <a:pt x="3" y="9"/>
                    </a:moveTo>
                    <a:lnTo>
                      <a:pt x="3" y="9"/>
                    </a:lnTo>
                    <a:lnTo>
                      <a:pt x="6" y="9"/>
                    </a:lnTo>
                    <a:lnTo>
                      <a:pt x="9" y="9"/>
                    </a:lnTo>
                    <a:lnTo>
                      <a:pt x="12" y="9"/>
                    </a:lnTo>
                    <a:lnTo>
                      <a:pt x="15" y="9"/>
                    </a:lnTo>
                    <a:lnTo>
                      <a:pt x="18" y="9"/>
                    </a:lnTo>
                    <a:lnTo>
                      <a:pt x="18" y="6"/>
                    </a:lnTo>
                    <a:lnTo>
                      <a:pt x="15" y="6"/>
                    </a:lnTo>
                    <a:lnTo>
                      <a:pt x="15" y="3"/>
                    </a:lnTo>
                    <a:lnTo>
                      <a:pt x="18" y="3"/>
                    </a:lnTo>
                    <a:lnTo>
                      <a:pt x="21" y="3"/>
                    </a:lnTo>
                    <a:lnTo>
                      <a:pt x="18" y="0"/>
                    </a:lnTo>
                    <a:lnTo>
                      <a:pt x="15" y="0"/>
                    </a:lnTo>
                    <a:lnTo>
                      <a:pt x="12" y="3"/>
                    </a:lnTo>
                    <a:lnTo>
                      <a:pt x="9" y="3"/>
                    </a:lnTo>
                    <a:lnTo>
                      <a:pt x="3" y="3"/>
                    </a:lnTo>
                    <a:lnTo>
                      <a:pt x="0" y="6"/>
                    </a:lnTo>
                    <a:lnTo>
                      <a:pt x="3" y="6"/>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8" name="Freeform 49"/>
              <p:cNvSpPr>
                <a:spLocks noChangeArrowheads="1"/>
              </p:cNvSpPr>
              <p:nvPr/>
            </p:nvSpPr>
            <p:spPr bwMode="auto">
              <a:xfrm>
                <a:off x="2240" y="31"/>
                <a:ext cx="9" cy="3"/>
              </a:xfrm>
              <a:custGeom>
                <a:avLst/>
                <a:gdLst>
                  <a:gd name="T0" fmla="*/ 6 w 9"/>
                  <a:gd name="T1" fmla="*/ 3 h 3"/>
                  <a:gd name="T2" fmla="*/ 6 w 9"/>
                  <a:gd name="T3" fmla="*/ 3 h 3"/>
                  <a:gd name="T4" fmla="*/ 9 w 9"/>
                  <a:gd name="T5" fmla="*/ 3 h 3"/>
                  <a:gd name="T6" fmla="*/ 9 w 9"/>
                  <a:gd name="T7" fmla="*/ 3 h 3"/>
                  <a:gd name="T8" fmla="*/ 9 w 9"/>
                  <a:gd name="T9" fmla="*/ 3 h 3"/>
                  <a:gd name="T10" fmla="*/ 9 w 9"/>
                  <a:gd name="T11" fmla="*/ 0 h 3"/>
                  <a:gd name="T12" fmla="*/ 9 w 9"/>
                  <a:gd name="T13" fmla="*/ 0 h 3"/>
                  <a:gd name="T14" fmla="*/ 6 w 9"/>
                  <a:gd name="T15" fmla="*/ 0 h 3"/>
                  <a:gd name="T16" fmla="*/ 6 w 9"/>
                  <a:gd name="T17" fmla="*/ 0 h 3"/>
                  <a:gd name="T18" fmla="*/ 3 w 9"/>
                  <a:gd name="T19" fmla="*/ 0 h 3"/>
                  <a:gd name="T20" fmla="*/ 0 w 9"/>
                  <a:gd name="T21" fmla="*/ 3 h 3"/>
                  <a:gd name="T22" fmla="*/ 0 w 9"/>
                  <a:gd name="T23" fmla="*/ 3 h 3"/>
                  <a:gd name="T24" fmla="*/ 3 w 9"/>
                  <a:gd name="T25" fmla="*/ 3 h 3"/>
                  <a:gd name="T26" fmla="*/ 6 w 9"/>
                  <a:gd name="T27" fmla="*/ 3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3"/>
                  <a:gd name="T44" fmla="*/ 9 w 9"/>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3">
                    <a:moveTo>
                      <a:pt x="6" y="3"/>
                    </a:moveTo>
                    <a:lnTo>
                      <a:pt x="6" y="3"/>
                    </a:lnTo>
                    <a:lnTo>
                      <a:pt x="9" y="3"/>
                    </a:lnTo>
                    <a:lnTo>
                      <a:pt x="9" y="0"/>
                    </a:lnTo>
                    <a:lnTo>
                      <a:pt x="6" y="0"/>
                    </a:lnTo>
                    <a:lnTo>
                      <a:pt x="3" y="0"/>
                    </a:lnTo>
                    <a:lnTo>
                      <a:pt x="0" y="3"/>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79" name="Freeform 50"/>
              <p:cNvSpPr>
                <a:spLocks noChangeArrowheads="1"/>
              </p:cNvSpPr>
              <p:nvPr/>
            </p:nvSpPr>
            <p:spPr bwMode="auto">
              <a:xfrm>
                <a:off x="2258" y="26"/>
                <a:ext cx="20" cy="11"/>
              </a:xfrm>
              <a:custGeom>
                <a:avLst/>
                <a:gdLst>
                  <a:gd name="T0" fmla="*/ 0 w 20"/>
                  <a:gd name="T1" fmla="*/ 5 h 11"/>
                  <a:gd name="T2" fmla="*/ 0 w 20"/>
                  <a:gd name="T3" fmla="*/ 5 h 11"/>
                  <a:gd name="T4" fmla="*/ 0 w 20"/>
                  <a:gd name="T5" fmla="*/ 5 h 11"/>
                  <a:gd name="T6" fmla="*/ 0 w 20"/>
                  <a:gd name="T7" fmla="*/ 5 h 11"/>
                  <a:gd name="T8" fmla="*/ 0 w 20"/>
                  <a:gd name="T9" fmla="*/ 8 h 11"/>
                  <a:gd name="T10" fmla="*/ 2 w 20"/>
                  <a:gd name="T11" fmla="*/ 8 h 11"/>
                  <a:gd name="T12" fmla="*/ 5 w 20"/>
                  <a:gd name="T13" fmla="*/ 8 h 11"/>
                  <a:gd name="T14" fmla="*/ 5 w 20"/>
                  <a:gd name="T15" fmla="*/ 11 h 11"/>
                  <a:gd name="T16" fmla="*/ 8 w 20"/>
                  <a:gd name="T17" fmla="*/ 11 h 11"/>
                  <a:gd name="T18" fmla="*/ 8 w 20"/>
                  <a:gd name="T19" fmla="*/ 8 h 11"/>
                  <a:gd name="T20" fmla="*/ 8 w 20"/>
                  <a:gd name="T21" fmla="*/ 8 h 11"/>
                  <a:gd name="T22" fmla="*/ 8 w 20"/>
                  <a:gd name="T23" fmla="*/ 8 h 11"/>
                  <a:gd name="T24" fmla="*/ 11 w 20"/>
                  <a:gd name="T25" fmla="*/ 5 h 11"/>
                  <a:gd name="T26" fmla="*/ 14 w 20"/>
                  <a:gd name="T27" fmla="*/ 5 h 11"/>
                  <a:gd name="T28" fmla="*/ 17 w 20"/>
                  <a:gd name="T29" fmla="*/ 5 h 11"/>
                  <a:gd name="T30" fmla="*/ 17 w 20"/>
                  <a:gd name="T31" fmla="*/ 5 h 11"/>
                  <a:gd name="T32" fmla="*/ 20 w 20"/>
                  <a:gd name="T33" fmla="*/ 5 h 11"/>
                  <a:gd name="T34" fmla="*/ 17 w 20"/>
                  <a:gd name="T35" fmla="*/ 5 h 11"/>
                  <a:gd name="T36" fmla="*/ 17 w 20"/>
                  <a:gd name="T37" fmla="*/ 5 h 11"/>
                  <a:gd name="T38" fmla="*/ 14 w 20"/>
                  <a:gd name="T39" fmla="*/ 5 h 11"/>
                  <a:gd name="T40" fmla="*/ 14 w 20"/>
                  <a:gd name="T41" fmla="*/ 3 h 11"/>
                  <a:gd name="T42" fmla="*/ 11 w 20"/>
                  <a:gd name="T43" fmla="*/ 3 h 11"/>
                  <a:gd name="T44" fmla="*/ 11 w 20"/>
                  <a:gd name="T45" fmla="*/ 3 h 11"/>
                  <a:gd name="T46" fmla="*/ 11 w 20"/>
                  <a:gd name="T47" fmla="*/ 3 h 11"/>
                  <a:gd name="T48" fmla="*/ 11 w 20"/>
                  <a:gd name="T49" fmla="*/ 0 h 11"/>
                  <a:gd name="T50" fmla="*/ 11 w 20"/>
                  <a:gd name="T51" fmla="*/ 0 h 11"/>
                  <a:gd name="T52" fmla="*/ 11 w 20"/>
                  <a:gd name="T53" fmla="*/ 0 h 11"/>
                  <a:gd name="T54" fmla="*/ 8 w 20"/>
                  <a:gd name="T55" fmla="*/ 0 h 11"/>
                  <a:gd name="T56" fmla="*/ 5 w 20"/>
                  <a:gd name="T57" fmla="*/ 0 h 11"/>
                  <a:gd name="T58" fmla="*/ 2 w 20"/>
                  <a:gd name="T59" fmla="*/ 3 h 11"/>
                  <a:gd name="T60" fmla="*/ 2 w 20"/>
                  <a:gd name="T61" fmla="*/ 3 h 11"/>
                  <a:gd name="T62" fmla="*/ 0 w 20"/>
                  <a:gd name="T63" fmla="*/ 3 h 11"/>
                  <a:gd name="T64" fmla="*/ 0 w 20"/>
                  <a:gd name="T65" fmla="*/ 5 h 11"/>
                  <a:gd name="T66" fmla="*/ 0 w 20"/>
                  <a:gd name="T67" fmla="*/ 5 h 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
                  <a:gd name="T103" fmla="*/ 0 h 11"/>
                  <a:gd name="T104" fmla="*/ 20 w 20"/>
                  <a:gd name="T105" fmla="*/ 11 h 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 h="11">
                    <a:moveTo>
                      <a:pt x="0" y="5"/>
                    </a:moveTo>
                    <a:lnTo>
                      <a:pt x="0" y="5"/>
                    </a:lnTo>
                    <a:lnTo>
                      <a:pt x="0" y="8"/>
                    </a:lnTo>
                    <a:lnTo>
                      <a:pt x="2" y="8"/>
                    </a:lnTo>
                    <a:lnTo>
                      <a:pt x="5" y="8"/>
                    </a:lnTo>
                    <a:lnTo>
                      <a:pt x="5" y="11"/>
                    </a:lnTo>
                    <a:lnTo>
                      <a:pt x="8" y="11"/>
                    </a:lnTo>
                    <a:lnTo>
                      <a:pt x="8" y="8"/>
                    </a:lnTo>
                    <a:lnTo>
                      <a:pt x="11" y="5"/>
                    </a:lnTo>
                    <a:lnTo>
                      <a:pt x="14" y="5"/>
                    </a:lnTo>
                    <a:lnTo>
                      <a:pt x="17" y="5"/>
                    </a:lnTo>
                    <a:lnTo>
                      <a:pt x="20" y="5"/>
                    </a:lnTo>
                    <a:lnTo>
                      <a:pt x="17" y="5"/>
                    </a:lnTo>
                    <a:lnTo>
                      <a:pt x="14" y="5"/>
                    </a:lnTo>
                    <a:lnTo>
                      <a:pt x="14" y="3"/>
                    </a:lnTo>
                    <a:lnTo>
                      <a:pt x="11" y="3"/>
                    </a:lnTo>
                    <a:lnTo>
                      <a:pt x="11" y="0"/>
                    </a:lnTo>
                    <a:lnTo>
                      <a:pt x="8" y="0"/>
                    </a:lnTo>
                    <a:lnTo>
                      <a:pt x="5" y="0"/>
                    </a:lnTo>
                    <a:lnTo>
                      <a:pt x="2" y="3"/>
                    </a:lnTo>
                    <a:lnTo>
                      <a:pt x="0" y="3"/>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0" name="Freeform 51"/>
              <p:cNvSpPr>
                <a:spLocks noChangeArrowheads="1"/>
              </p:cNvSpPr>
              <p:nvPr/>
            </p:nvSpPr>
            <p:spPr bwMode="auto">
              <a:xfrm>
                <a:off x="2249" y="23"/>
                <a:ext cx="9" cy="1"/>
              </a:xfrm>
              <a:custGeom>
                <a:avLst/>
                <a:gdLst>
                  <a:gd name="T0" fmla="*/ 3 w 9"/>
                  <a:gd name="T1" fmla="*/ 0 h 1"/>
                  <a:gd name="T2" fmla="*/ 3 w 9"/>
                  <a:gd name="T3" fmla="*/ 0 h 1"/>
                  <a:gd name="T4" fmla="*/ 6 w 9"/>
                  <a:gd name="T5" fmla="*/ 0 h 1"/>
                  <a:gd name="T6" fmla="*/ 9 w 9"/>
                  <a:gd name="T7" fmla="*/ 0 h 1"/>
                  <a:gd name="T8" fmla="*/ 9 w 9"/>
                  <a:gd name="T9" fmla="*/ 0 h 1"/>
                  <a:gd name="T10" fmla="*/ 9 w 9"/>
                  <a:gd name="T11" fmla="*/ 0 h 1"/>
                  <a:gd name="T12" fmla="*/ 9 w 9"/>
                  <a:gd name="T13" fmla="*/ 0 h 1"/>
                  <a:gd name="T14" fmla="*/ 6 w 9"/>
                  <a:gd name="T15" fmla="*/ 0 h 1"/>
                  <a:gd name="T16" fmla="*/ 6 w 9"/>
                  <a:gd name="T17" fmla="*/ 0 h 1"/>
                  <a:gd name="T18" fmla="*/ 6 w 9"/>
                  <a:gd name="T19" fmla="*/ 0 h 1"/>
                  <a:gd name="T20" fmla="*/ 3 w 9"/>
                  <a:gd name="T21" fmla="*/ 0 h 1"/>
                  <a:gd name="T22" fmla="*/ 3 w 9"/>
                  <a:gd name="T23" fmla="*/ 0 h 1"/>
                  <a:gd name="T24" fmla="*/ 3 w 9"/>
                  <a:gd name="T25" fmla="*/ 0 h 1"/>
                  <a:gd name="T26" fmla="*/ 0 w 9"/>
                  <a:gd name="T27" fmla="*/ 0 h 1"/>
                  <a:gd name="T28" fmla="*/ 0 w 9"/>
                  <a:gd name="T29" fmla="*/ 0 h 1"/>
                  <a:gd name="T30" fmla="*/ 0 w 9"/>
                  <a:gd name="T31" fmla="*/ 0 h 1"/>
                  <a:gd name="T32" fmla="*/ 3 w 9"/>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
                  <a:gd name="T53" fmla="*/ 9 w 9"/>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
                    <a:moveTo>
                      <a:pt x="3" y="0"/>
                    </a:moveTo>
                    <a:lnTo>
                      <a:pt x="3" y="0"/>
                    </a:lnTo>
                    <a:lnTo>
                      <a:pt x="6" y="0"/>
                    </a:lnTo>
                    <a:lnTo>
                      <a:pt x="9" y="0"/>
                    </a:lnTo>
                    <a:lnTo>
                      <a:pt x="6" y="0"/>
                    </a:ln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1" name="Freeform 52"/>
              <p:cNvSpPr>
                <a:spLocks noChangeArrowheads="1"/>
              </p:cNvSpPr>
              <p:nvPr/>
            </p:nvSpPr>
            <p:spPr bwMode="auto">
              <a:xfrm>
                <a:off x="2217" y="23"/>
                <a:ext cx="9" cy="1"/>
              </a:xfrm>
              <a:custGeom>
                <a:avLst/>
                <a:gdLst>
                  <a:gd name="T0" fmla="*/ 3 w 9"/>
                  <a:gd name="T1" fmla="*/ 0 h 1"/>
                  <a:gd name="T2" fmla="*/ 9 w 9"/>
                  <a:gd name="T3" fmla="*/ 0 h 1"/>
                  <a:gd name="T4" fmla="*/ 9 w 9"/>
                  <a:gd name="T5" fmla="*/ 0 h 1"/>
                  <a:gd name="T6" fmla="*/ 9 w 9"/>
                  <a:gd name="T7" fmla="*/ 0 h 1"/>
                  <a:gd name="T8" fmla="*/ 6 w 9"/>
                  <a:gd name="T9" fmla="*/ 0 h 1"/>
                  <a:gd name="T10" fmla="*/ 3 w 9"/>
                  <a:gd name="T11" fmla="*/ 0 h 1"/>
                  <a:gd name="T12" fmla="*/ 0 w 9"/>
                  <a:gd name="T13" fmla="*/ 0 h 1"/>
                  <a:gd name="T14" fmla="*/ 0 w 9"/>
                  <a:gd name="T15" fmla="*/ 0 h 1"/>
                  <a:gd name="T16" fmla="*/ 0 w 9"/>
                  <a:gd name="T17" fmla="*/ 0 h 1"/>
                  <a:gd name="T18" fmla="*/ 0 w 9"/>
                  <a:gd name="T19" fmla="*/ 0 h 1"/>
                  <a:gd name="T20" fmla="*/ 3 w 9"/>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
                  <a:gd name="T35" fmla="*/ 9 w 9"/>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
                    <a:moveTo>
                      <a:pt x="3" y="0"/>
                    </a:moveTo>
                    <a:lnTo>
                      <a:pt x="9" y="0"/>
                    </a:lnTo>
                    <a:lnTo>
                      <a:pt x="6" y="0"/>
                    </a:ln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2" name="Freeform 53"/>
              <p:cNvSpPr>
                <a:spLocks noChangeArrowheads="1"/>
              </p:cNvSpPr>
              <p:nvPr/>
            </p:nvSpPr>
            <p:spPr bwMode="auto">
              <a:xfrm>
                <a:off x="2211" y="26"/>
                <a:ext cx="12" cy="3"/>
              </a:xfrm>
              <a:custGeom>
                <a:avLst/>
                <a:gdLst>
                  <a:gd name="T0" fmla="*/ 9 w 12"/>
                  <a:gd name="T1" fmla="*/ 3 h 3"/>
                  <a:gd name="T2" fmla="*/ 9 w 12"/>
                  <a:gd name="T3" fmla="*/ 3 h 3"/>
                  <a:gd name="T4" fmla="*/ 12 w 12"/>
                  <a:gd name="T5" fmla="*/ 3 h 3"/>
                  <a:gd name="T6" fmla="*/ 12 w 12"/>
                  <a:gd name="T7" fmla="*/ 3 h 3"/>
                  <a:gd name="T8" fmla="*/ 12 w 12"/>
                  <a:gd name="T9" fmla="*/ 3 h 3"/>
                  <a:gd name="T10" fmla="*/ 6 w 12"/>
                  <a:gd name="T11" fmla="*/ 0 h 3"/>
                  <a:gd name="T12" fmla="*/ 6 w 12"/>
                  <a:gd name="T13" fmla="*/ 0 h 3"/>
                  <a:gd name="T14" fmla="*/ 0 w 12"/>
                  <a:gd name="T15" fmla="*/ 0 h 3"/>
                  <a:gd name="T16" fmla="*/ 0 w 12"/>
                  <a:gd name="T17" fmla="*/ 3 h 3"/>
                  <a:gd name="T18" fmla="*/ 6 w 12"/>
                  <a:gd name="T19" fmla="*/ 3 h 3"/>
                  <a:gd name="T20" fmla="*/ 9 w 12"/>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3"/>
                  <a:gd name="T35" fmla="*/ 12 w 1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3">
                    <a:moveTo>
                      <a:pt x="9" y="3"/>
                    </a:moveTo>
                    <a:lnTo>
                      <a:pt x="9" y="3"/>
                    </a:lnTo>
                    <a:lnTo>
                      <a:pt x="12" y="3"/>
                    </a:lnTo>
                    <a:lnTo>
                      <a:pt x="6" y="0"/>
                    </a:lnTo>
                    <a:lnTo>
                      <a:pt x="0" y="0"/>
                    </a:lnTo>
                    <a:lnTo>
                      <a:pt x="0" y="3"/>
                    </a:lnTo>
                    <a:lnTo>
                      <a:pt x="6" y="3"/>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3" name="Freeform 54"/>
              <p:cNvSpPr>
                <a:spLocks noChangeArrowheads="1"/>
              </p:cNvSpPr>
              <p:nvPr/>
            </p:nvSpPr>
            <p:spPr bwMode="auto">
              <a:xfrm>
                <a:off x="2203" y="29"/>
                <a:ext cx="17" cy="2"/>
              </a:xfrm>
              <a:custGeom>
                <a:avLst/>
                <a:gdLst>
                  <a:gd name="T0" fmla="*/ 6 w 17"/>
                  <a:gd name="T1" fmla="*/ 2 h 2"/>
                  <a:gd name="T2" fmla="*/ 8 w 17"/>
                  <a:gd name="T3" fmla="*/ 2 h 2"/>
                  <a:gd name="T4" fmla="*/ 8 w 17"/>
                  <a:gd name="T5" fmla="*/ 2 h 2"/>
                  <a:gd name="T6" fmla="*/ 8 w 17"/>
                  <a:gd name="T7" fmla="*/ 2 h 2"/>
                  <a:gd name="T8" fmla="*/ 8 w 17"/>
                  <a:gd name="T9" fmla="*/ 2 h 2"/>
                  <a:gd name="T10" fmla="*/ 14 w 17"/>
                  <a:gd name="T11" fmla="*/ 2 h 2"/>
                  <a:gd name="T12" fmla="*/ 14 w 17"/>
                  <a:gd name="T13" fmla="*/ 2 h 2"/>
                  <a:gd name="T14" fmla="*/ 17 w 17"/>
                  <a:gd name="T15" fmla="*/ 0 h 2"/>
                  <a:gd name="T16" fmla="*/ 17 w 17"/>
                  <a:gd name="T17" fmla="*/ 0 h 2"/>
                  <a:gd name="T18" fmla="*/ 14 w 17"/>
                  <a:gd name="T19" fmla="*/ 0 h 2"/>
                  <a:gd name="T20" fmla="*/ 14 w 17"/>
                  <a:gd name="T21" fmla="*/ 0 h 2"/>
                  <a:gd name="T22" fmla="*/ 14 w 17"/>
                  <a:gd name="T23" fmla="*/ 0 h 2"/>
                  <a:gd name="T24" fmla="*/ 11 w 17"/>
                  <a:gd name="T25" fmla="*/ 0 h 2"/>
                  <a:gd name="T26" fmla="*/ 8 w 17"/>
                  <a:gd name="T27" fmla="*/ 0 h 2"/>
                  <a:gd name="T28" fmla="*/ 8 w 17"/>
                  <a:gd name="T29" fmla="*/ 0 h 2"/>
                  <a:gd name="T30" fmla="*/ 6 w 17"/>
                  <a:gd name="T31" fmla="*/ 0 h 2"/>
                  <a:gd name="T32" fmla="*/ 8 w 17"/>
                  <a:gd name="T33" fmla="*/ 0 h 2"/>
                  <a:gd name="T34" fmla="*/ 8 w 17"/>
                  <a:gd name="T35" fmla="*/ 0 h 2"/>
                  <a:gd name="T36" fmla="*/ 8 w 17"/>
                  <a:gd name="T37" fmla="*/ 2 h 2"/>
                  <a:gd name="T38" fmla="*/ 8 w 17"/>
                  <a:gd name="T39" fmla="*/ 2 h 2"/>
                  <a:gd name="T40" fmla="*/ 6 w 17"/>
                  <a:gd name="T41" fmla="*/ 2 h 2"/>
                  <a:gd name="T42" fmla="*/ 6 w 17"/>
                  <a:gd name="T43" fmla="*/ 2 h 2"/>
                  <a:gd name="T44" fmla="*/ 3 w 17"/>
                  <a:gd name="T45" fmla="*/ 0 h 2"/>
                  <a:gd name="T46" fmla="*/ 0 w 17"/>
                  <a:gd name="T47" fmla="*/ 0 h 2"/>
                  <a:gd name="T48" fmla="*/ 0 w 17"/>
                  <a:gd name="T49" fmla="*/ 2 h 2"/>
                  <a:gd name="T50" fmla="*/ 3 w 17"/>
                  <a:gd name="T51" fmla="*/ 2 h 2"/>
                  <a:gd name="T52" fmla="*/ 6 w 17"/>
                  <a:gd name="T53" fmla="*/ 2 h 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2"/>
                  <a:gd name="T83" fmla="*/ 17 w 17"/>
                  <a:gd name="T84" fmla="*/ 2 h 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2">
                    <a:moveTo>
                      <a:pt x="6" y="2"/>
                    </a:moveTo>
                    <a:lnTo>
                      <a:pt x="8" y="2"/>
                    </a:lnTo>
                    <a:lnTo>
                      <a:pt x="14" y="2"/>
                    </a:lnTo>
                    <a:lnTo>
                      <a:pt x="17" y="0"/>
                    </a:lnTo>
                    <a:lnTo>
                      <a:pt x="14" y="0"/>
                    </a:lnTo>
                    <a:lnTo>
                      <a:pt x="11" y="0"/>
                    </a:lnTo>
                    <a:lnTo>
                      <a:pt x="8" y="0"/>
                    </a:lnTo>
                    <a:lnTo>
                      <a:pt x="6" y="0"/>
                    </a:lnTo>
                    <a:lnTo>
                      <a:pt x="8" y="0"/>
                    </a:lnTo>
                    <a:lnTo>
                      <a:pt x="8" y="2"/>
                    </a:lnTo>
                    <a:lnTo>
                      <a:pt x="6" y="2"/>
                    </a:lnTo>
                    <a:lnTo>
                      <a:pt x="3" y="0"/>
                    </a:lnTo>
                    <a:lnTo>
                      <a:pt x="0" y="0"/>
                    </a:lnTo>
                    <a:lnTo>
                      <a:pt x="0" y="2"/>
                    </a:lnTo>
                    <a:lnTo>
                      <a:pt x="3" y="2"/>
                    </a:lnTo>
                    <a:lnTo>
                      <a:pt x="6"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4" name="Freeform 55"/>
              <p:cNvSpPr>
                <a:spLocks noChangeArrowheads="1"/>
              </p:cNvSpPr>
              <p:nvPr/>
            </p:nvSpPr>
            <p:spPr bwMode="auto">
              <a:xfrm>
                <a:off x="2226" y="34"/>
                <a:ext cx="6" cy="3"/>
              </a:xfrm>
              <a:custGeom>
                <a:avLst/>
                <a:gdLst>
                  <a:gd name="T0" fmla="*/ 6 w 6"/>
                  <a:gd name="T1" fmla="*/ 3 h 3"/>
                  <a:gd name="T2" fmla="*/ 6 w 6"/>
                  <a:gd name="T3" fmla="*/ 3 h 3"/>
                  <a:gd name="T4" fmla="*/ 6 w 6"/>
                  <a:gd name="T5" fmla="*/ 3 h 3"/>
                  <a:gd name="T6" fmla="*/ 6 w 6"/>
                  <a:gd name="T7" fmla="*/ 0 h 3"/>
                  <a:gd name="T8" fmla="*/ 6 w 6"/>
                  <a:gd name="T9" fmla="*/ 3 h 3"/>
                  <a:gd name="T10" fmla="*/ 3 w 6"/>
                  <a:gd name="T11" fmla="*/ 3 h 3"/>
                  <a:gd name="T12" fmla="*/ 3 w 6"/>
                  <a:gd name="T13" fmla="*/ 3 h 3"/>
                  <a:gd name="T14" fmla="*/ 0 w 6"/>
                  <a:gd name="T15" fmla="*/ 3 h 3"/>
                  <a:gd name="T16" fmla="*/ 3 w 6"/>
                  <a:gd name="T17" fmla="*/ 3 h 3"/>
                  <a:gd name="T18" fmla="*/ 6 w 6"/>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
                  <a:gd name="T32" fmla="*/ 6 w 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
                    <a:moveTo>
                      <a:pt x="6" y="3"/>
                    </a:moveTo>
                    <a:lnTo>
                      <a:pt x="6" y="3"/>
                    </a:lnTo>
                    <a:lnTo>
                      <a:pt x="6" y="0"/>
                    </a:lnTo>
                    <a:lnTo>
                      <a:pt x="6" y="3"/>
                    </a:lnTo>
                    <a:lnTo>
                      <a:pt x="3" y="3"/>
                    </a:lnTo>
                    <a:lnTo>
                      <a:pt x="0" y="3"/>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5" name="Freeform 56"/>
              <p:cNvSpPr>
                <a:spLocks noChangeArrowheads="1"/>
              </p:cNvSpPr>
              <p:nvPr/>
            </p:nvSpPr>
            <p:spPr bwMode="auto">
              <a:xfrm>
                <a:off x="2200" y="31"/>
                <a:ext cx="26" cy="9"/>
              </a:xfrm>
              <a:custGeom>
                <a:avLst/>
                <a:gdLst>
                  <a:gd name="T0" fmla="*/ 11 w 26"/>
                  <a:gd name="T1" fmla="*/ 9 h 9"/>
                  <a:gd name="T2" fmla="*/ 11 w 26"/>
                  <a:gd name="T3" fmla="*/ 9 h 9"/>
                  <a:gd name="T4" fmla="*/ 11 w 26"/>
                  <a:gd name="T5" fmla="*/ 9 h 9"/>
                  <a:gd name="T6" fmla="*/ 11 w 26"/>
                  <a:gd name="T7" fmla="*/ 9 h 9"/>
                  <a:gd name="T8" fmla="*/ 17 w 26"/>
                  <a:gd name="T9" fmla="*/ 9 h 9"/>
                  <a:gd name="T10" fmla="*/ 17 w 26"/>
                  <a:gd name="T11" fmla="*/ 9 h 9"/>
                  <a:gd name="T12" fmla="*/ 17 w 26"/>
                  <a:gd name="T13" fmla="*/ 9 h 9"/>
                  <a:gd name="T14" fmla="*/ 20 w 26"/>
                  <a:gd name="T15" fmla="*/ 9 h 9"/>
                  <a:gd name="T16" fmla="*/ 20 w 26"/>
                  <a:gd name="T17" fmla="*/ 6 h 9"/>
                  <a:gd name="T18" fmla="*/ 20 w 26"/>
                  <a:gd name="T19" fmla="*/ 6 h 9"/>
                  <a:gd name="T20" fmla="*/ 26 w 26"/>
                  <a:gd name="T21" fmla="*/ 6 h 9"/>
                  <a:gd name="T22" fmla="*/ 26 w 26"/>
                  <a:gd name="T23" fmla="*/ 6 h 9"/>
                  <a:gd name="T24" fmla="*/ 26 w 26"/>
                  <a:gd name="T25" fmla="*/ 6 h 9"/>
                  <a:gd name="T26" fmla="*/ 26 w 26"/>
                  <a:gd name="T27" fmla="*/ 6 h 9"/>
                  <a:gd name="T28" fmla="*/ 26 w 26"/>
                  <a:gd name="T29" fmla="*/ 6 h 9"/>
                  <a:gd name="T30" fmla="*/ 26 w 26"/>
                  <a:gd name="T31" fmla="*/ 3 h 9"/>
                  <a:gd name="T32" fmla="*/ 26 w 26"/>
                  <a:gd name="T33" fmla="*/ 3 h 9"/>
                  <a:gd name="T34" fmla="*/ 23 w 26"/>
                  <a:gd name="T35" fmla="*/ 3 h 9"/>
                  <a:gd name="T36" fmla="*/ 17 w 26"/>
                  <a:gd name="T37" fmla="*/ 3 h 9"/>
                  <a:gd name="T38" fmla="*/ 14 w 26"/>
                  <a:gd name="T39" fmla="*/ 3 h 9"/>
                  <a:gd name="T40" fmla="*/ 14 w 26"/>
                  <a:gd name="T41" fmla="*/ 0 h 9"/>
                  <a:gd name="T42" fmla="*/ 11 w 26"/>
                  <a:gd name="T43" fmla="*/ 0 h 9"/>
                  <a:gd name="T44" fmla="*/ 11 w 26"/>
                  <a:gd name="T45" fmla="*/ 0 h 9"/>
                  <a:gd name="T46" fmla="*/ 11 w 26"/>
                  <a:gd name="T47" fmla="*/ 0 h 9"/>
                  <a:gd name="T48" fmla="*/ 11 w 26"/>
                  <a:gd name="T49" fmla="*/ 3 h 9"/>
                  <a:gd name="T50" fmla="*/ 17 w 26"/>
                  <a:gd name="T51" fmla="*/ 3 h 9"/>
                  <a:gd name="T52" fmla="*/ 23 w 26"/>
                  <a:gd name="T53" fmla="*/ 6 h 9"/>
                  <a:gd name="T54" fmla="*/ 23 w 26"/>
                  <a:gd name="T55" fmla="*/ 6 h 9"/>
                  <a:gd name="T56" fmla="*/ 23 w 26"/>
                  <a:gd name="T57" fmla="*/ 6 h 9"/>
                  <a:gd name="T58" fmla="*/ 23 w 26"/>
                  <a:gd name="T59" fmla="*/ 6 h 9"/>
                  <a:gd name="T60" fmla="*/ 20 w 26"/>
                  <a:gd name="T61" fmla="*/ 6 h 9"/>
                  <a:gd name="T62" fmla="*/ 17 w 26"/>
                  <a:gd name="T63" fmla="*/ 3 h 9"/>
                  <a:gd name="T64" fmla="*/ 14 w 26"/>
                  <a:gd name="T65" fmla="*/ 3 h 9"/>
                  <a:gd name="T66" fmla="*/ 11 w 26"/>
                  <a:gd name="T67" fmla="*/ 3 h 9"/>
                  <a:gd name="T68" fmla="*/ 11 w 26"/>
                  <a:gd name="T69" fmla="*/ 3 h 9"/>
                  <a:gd name="T70" fmla="*/ 9 w 26"/>
                  <a:gd name="T71" fmla="*/ 3 h 9"/>
                  <a:gd name="T72" fmla="*/ 6 w 26"/>
                  <a:gd name="T73" fmla="*/ 3 h 9"/>
                  <a:gd name="T74" fmla="*/ 3 w 26"/>
                  <a:gd name="T75" fmla="*/ 3 h 9"/>
                  <a:gd name="T76" fmla="*/ 0 w 26"/>
                  <a:gd name="T77" fmla="*/ 3 h 9"/>
                  <a:gd name="T78" fmla="*/ 0 w 26"/>
                  <a:gd name="T79" fmla="*/ 3 h 9"/>
                  <a:gd name="T80" fmla="*/ 3 w 26"/>
                  <a:gd name="T81" fmla="*/ 3 h 9"/>
                  <a:gd name="T82" fmla="*/ 3 w 26"/>
                  <a:gd name="T83" fmla="*/ 6 h 9"/>
                  <a:gd name="T84" fmla="*/ 9 w 26"/>
                  <a:gd name="T85" fmla="*/ 3 h 9"/>
                  <a:gd name="T86" fmla="*/ 9 w 26"/>
                  <a:gd name="T87" fmla="*/ 6 h 9"/>
                  <a:gd name="T88" fmla="*/ 9 w 26"/>
                  <a:gd name="T89" fmla="*/ 6 h 9"/>
                  <a:gd name="T90" fmla="*/ 9 w 26"/>
                  <a:gd name="T91" fmla="*/ 6 h 9"/>
                  <a:gd name="T92" fmla="*/ 11 w 26"/>
                  <a:gd name="T93" fmla="*/ 6 h 9"/>
                  <a:gd name="T94" fmla="*/ 11 w 26"/>
                  <a:gd name="T95" fmla="*/ 6 h 9"/>
                  <a:gd name="T96" fmla="*/ 17 w 26"/>
                  <a:gd name="T97" fmla="*/ 6 h 9"/>
                  <a:gd name="T98" fmla="*/ 17 w 26"/>
                  <a:gd name="T99" fmla="*/ 6 h 9"/>
                  <a:gd name="T100" fmla="*/ 17 w 26"/>
                  <a:gd name="T101" fmla="*/ 6 h 9"/>
                  <a:gd name="T102" fmla="*/ 17 w 26"/>
                  <a:gd name="T103" fmla="*/ 6 h 9"/>
                  <a:gd name="T104" fmla="*/ 17 w 26"/>
                  <a:gd name="T105" fmla="*/ 6 h 9"/>
                  <a:gd name="T106" fmla="*/ 17 w 26"/>
                  <a:gd name="T107" fmla="*/ 6 h 9"/>
                  <a:gd name="T108" fmla="*/ 14 w 26"/>
                  <a:gd name="T109" fmla="*/ 6 h 9"/>
                  <a:gd name="T110" fmla="*/ 14 w 26"/>
                  <a:gd name="T111" fmla="*/ 6 h 9"/>
                  <a:gd name="T112" fmla="*/ 11 w 26"/>
                  <a:gd name="T113" fmla="*/ 6 h 9"/>
                  <a:gd name="T114" fmla="*/ 11 w 26"/>
                  <a:gd name="T115" fmla="*/ 6 h 9"/>
                  <a:gd name="T116" fmla="*/ 9 w 26"/>
                  <a:gd name="T117" fmla="*/ 9 h 9"/>
                  <a:gd name="T118" fmla="*/ 11 w 26"/>
                  <a:gd name="T119" fmla="*/ 9 h 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
                  <a:gd name="T181" fmla="*/ 0 h 9"/>
                  <a:gd name="T182" fmla="*/ 26 w 26"/>
                  <a:gd name="T183" fmla="*/ 9 h 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 h="9">
                    <a:moveTo>
                      <a:pt x="11" y="9"/>
                    </a:moveTo>
                    <a:lnTo>
                      <a:pt x="11" y="9"/>
                    </a:lnTo>
                    <a:lnTo>
                      <a:pt x="17" y="9"/>
                    </a:lnTo>
                    <a:lnTo>
                      <a:pt x="20" y="9"/>
                    </a:lnTo>
                    <a:lnTo>
                      <a:pt x="20" y="6"/>
                    </a:lnTo>
                    <a:lnTo>
                      <a:pt x="26" y="6"/>
                    </a:lnTo>
                    <a:lnTo>
                      <a:pt x="26" y="3"/>
                    </a:lnTo>
                    <a:lnTo>
                      <a:pt x="23" y="3"/>
                    </a:lnTo>
                    <a:lnTo>
                      <a:pt x="17" y="3"/>
                    </a:lnTo>
                    <a:lnTo>
                      <a:pt x="14" y="3"/>
                    </a:lnTo>
                    <a:lnTo>
                      <a:pt x="14" y="0"/>
                    </a:lnTo>
                    <a:lnTo>
                      <a:pt x="11" y="0"/>
                    </a:lnTo>
                    <a:lnTo>
                      <a:pt x="11" y="3"/>
                    </a:lnTo>
                    <a:lnTo>
                      <a:pt x="17" y="3"/>
                    </a:lnTo>
                    <a:lnTo>
                      <a:pt x="23" y="6"/>
                    </a:lnTo>
                    <a:lnTo>
                      <a:pt x="20" y="6"/>
                    </a:lnTo>
                    <a:lnTo>
                      <a:pt x="17" y="3"/>
                    </a:lnTo>
                    <a:lnTo>
                      <a:pt x="14" y="3"/>
                    </a:lnTo>
                    <a:lnTo>
                      <a:pt x="11" y="3"/>
                    </a:lnTo>
                    <a:lnTo>
                      <a:pt x="9" y="3"/>
                    </a:lnTo>
                    <a:lnTo>
                      <a:pt x="6" y="3"/>
                    </a:lnTo>
                    <a:lnTo>
                      <a:pt x="3" y="3"/>
                    </a:lnTo>
                    <a:lnTo>
                      <a:pt x="0" y="3"/>
                    </a:lnTo>
                    <a:lnTo>
                      <a:pt x="3" y="3"/>
                    </a:lnTo>
                    <a:lnTo>
                      <a:pt x="3" y="6"/>
                    </a:lnTo>
                    <a:lnTo>
                      <a:pt x="9" y="3"/>
                    </a:lnTo>
                    <a:lnTo>
                      <a:pt x="9" y="6"/>
                    </a:lnTo>
                    <a:lnTo>
                      <a:pt x="11" y="6"/>
                    </a:lnTo>
                    <a:lnTo>
                      <a:pt x="17" y="6"/>
                    </a:lnTo>
                    <a:lnTo>
                      <a:pt x="14" y="6"/>
                    </a:lnTo>
                    <a:lnTo>
                      <a:pt x="11" y="6"/>
                    </a:lnTo>
                    <a:lnTo>
                      <a:pt x="9" y="9"/>
                    </a:lnTo>
                    <a:lnTo>
                      <a:pt x="11"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6" name="Freeform 57"/>
              <p:cNvSpPr>
                <a:spLocks noChangeArrowheads="1"/>
              </p:cNvSpPr>
              <p:nvPr/>
            </p:nvSpPr>
            <p:spPr bwMode="auto">
              <a:xfrm>
                <a:off x="2200" y="37"/>
                <a:ext cx="11" cy="3"/>
              </a:xfrm>
              <a:custGeom>
                <a:avLst/>
                <a:gdLst>
                  <a:gd name="T0" fmla="*/ 3 w 11"/>
                  <a:gd name="T1" fmla="*/ 0 h 3"/>
                  <a:gd name="T2" fmla="*/ 3 w 11"/>
                  <a:gd name="T3" fmla="*/ 0 h 3"/>
                  <a:gd name="T4" fmla="*/ 6 w 11"/>
                  <a:gd name="T5" fmla="*/ 3 h 3"/>
                  <a:gd name="T6" fmla="*/ 6 w 11"/>
                  <a:gd name="T7" fmla="*/ 0 h 3"/>
                  <a:gd name="T8" fmla="*/ 9 w 11"/>
                  <a:gd name="T9" fmla="*/ 0 h 3"/>
                  <a:gd name="T10" fmla="*/ 9 w 11"/>
                  <a:gd name="T11" fmla="*/ 0 h 3"/>
                  <a:gd name="T12" fmla="*/ 11 w 11"/>
                  <a:gd name="T13" fmla="*/ 0 h 3"/>
                  <a:gd name="T14" fmla="*/ 11 w 11"/>
                  <a:gd name="T15" fmla="*/ 0 h 3"/>
                  <a:gd name="T16" fmla="*/ 11 w 11"/>
                  <a:gd name="T17" fmla="*/ 0 h 3"/>
                  <a:gd name="T18" fmla="*/ 11 w 11"/>
                  <a:gd name="T19" fmla="*/ 0 h 3"/>
                  <a:gd name="T20" fmla="*/ 9 w 11"/>
                  <a:gd name="T21" fmla="*/ 0 h 3"/>
                  <a:gd name="T22" fmla="*/ 9 w 11"/>
                  <a:gd name="T23" fmla="*/ 0 h 3"/>
                  <a:gd name="T24" fmla="*/ 9 w 11"/>
                  <a:gd name="T25" fmla="*/ 0 h 3"/>
                  <a:gd name="T26" fmla="*/ 9 w 11"/>
                  <a:gd name="T27" fmla="*/ 0 h 3"/>
                  <a:gd name="T28" fmla="*/ 6 w 11"/>
                  <a:gd name="T29" fmla="*/ 0 h 3"/>
                  <a:gd name="T30" fmla="*/ 6 w 11"/>
                  <a:gd name="T31" fmla="*/ 0 h 3"/>
                  <a:gd name="T32" fmla="*/ 6 w 11"/>
                  <a:gd name="T33" fmla="*/ 0 h 3"/>
                  <a:gd name="T34" fmla="*/ 3 w 11"/>
                  <a:gd name="T35" fmla="*/ 0 h 3"/>
                  <a:gd name="T36" fmla="*/ 0 w 11"/>
                  <a:gd name="T37" fmla="*/ 0 h 3"/>
                  <a:gd name="T38" fmla="*/ 0 w 11"/>
                  <a:gd name="T39" fmla="*/ 0 h 3"/>
                  <a:gd name="T40" fmla="*/ 3 w 11"/>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3"/>
                  <a:gd name="T65" fmla="*/ 11 w 11"/>
                  <a:gd name="T66" fmla="*/ 3 h 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3">
                    <a:moveTo>
                      <a:pt x="3" y="0"/>
                    </a:moveTo>
                    <a:lnTo>
                      <a:pt x="3" y="0"/>
                    </a:lnTo>
                    <a:lnTo>
                      <a:pt x="6" y="3"/>
                    </a:lnTo>
                    <a:lnTo>
                      <a:pt x="6" y="0"/>
                    </a:lnTo>
                    <a:lnTo>
                      <a:pt x="9" y="0"/>
                    </a:lnTo>
                    <a:lnTo>
                      <a:pt x="11" y="0"/>
                    </a:lnTo>
                    <a:lnTo>
                      <a:pt x="9" y="0"/>
                    </a:lnTo>
                    <a:lnTo>
                      <a:pt x="6" y="0"/>
                    </a:ln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7" name="Freeform 58"/>
              <p:cNvSpPr>
                <a:spLocks noChangeArrowheads="1"/>
              </p:cNvSpPr>
              <p:nvPr/>
            </p:nvSpPr>
            <p:spPr bwMode="auto">
              <a:xfrm>
                <a:off x="2252" y="147"/>
                <a:ext cx="60" cy="43"/>
              </a:xfrm>
              <a:custGeom>
                <a:avLst/>
                <a:gdLst>
                  <a:gd name="T0" fmla="*/ 55 w 60"/>
                  <a:gd name="T1" fmla="*/ 37 h 43"/>
                  <a:gd name="T2" fmla="*/ 49 w 60"/>
                  <a:gd name="T3" fmla="*/ 37 h 43"/>
                  <a:gd name="T4" fmla="*/ 43 w 60"/>
                  <a:gd name="T5" fmla="*/ 31 h 43"/>
                  <a:gd name="T6" fmla="*/ 37 w 60"/>
                  <a:gd name="T7" fmla="*/ 29 h 43"/>
                  <a:gd name="T8" fmla="*/ 31 w 60"/>
                  <a:gd name="T9" fmla="*/ 23 h 43"/>
                  <a:gd name="T10" fmla="*/ 31 w 60"/>
                  <a:gd name="T11" fmla="*/ 20 h 43"/>
                  <a:gd name="T12" fmla="*/ 31 w 60"/>
                  <a:gd name="T13" fmla="*/ 14 h 43"/>
                  <a:gd name="T14" fmla="*/ 31 w 60"/>
                  <a:gd name="T15" fmla="*/ 14 h 43"/>
                  <a:gd name="T16" fmla="*/ 31 w 60"/>
                  <a:gd name="T17" fmla="*/ 14 h 43"/>
                  <a:gd name="T18" fmla="*/ 31 w 60"/>
                  <a:gd name="T19" fmla="*/ 11 h 43"/>
                  <a:gd name="T20" fmla="*/ 31 w 60"/>
                  <a:gd name="T21" fmla="*/ 8 h 43"/>
                  <a:gd name="T22" fmla="*/ 31 w 60"/>
                  <a:gd name="T23" fmla="*/ 8 h 43"/>
                  <a:gd name="T24" fmla="*/ 29 w 60"/>
                  <a:gd name="T25" fmla="*/ 8 h 43"/>
                  <a:gd name="T26" fmla="*/ 31 w 60"/>
                  <a:gd name="T27" fmla="*/ 6 h 43"/>
                  <a:gd name="T28" fmla="*/ 29 w 60"/>
                  <a:gd name="T29" fmla="*/ 3 h 43"/>
                  <a:gd name="T30" fmla="*/ 20 w 60"/>
                  <a:gd name="T31" fmla="*/ 3 h 43"/>
                  <a:gd name="T32" fmla="*/ 14 w 60"/>
                  <a:gd name="T33" fmla="*/ 3 h 43"/>
                  <a:gd name="T34" fmla="*/ 6 w 60"/>
                  <a:gd name="T35" fmla="*/ 6 h 43"/>
                  <a:gd name="T36" fmla="*/ 6 w 60"/>
                  <a:gd name="T37" fmla="*/ 8 h 43"/>
                  <a:gd name="T38" fmla="*/ 8 w 60"/>
                  <a:gd name="T39" fmla="*/ 8 h 43"/>
                  <a:gd name="T40" fmla="*/ 3 w 60"/>
                  <a:gd name="T41" fmla="*/ 8 h 43"/>
                  <a:gd name="T42" fmla="*/ 6 w 60"/>
                  <a:gd name="T43" fmla="*/ 14 h 43"/>
                  <a:gd name="T44" fmla="*/ 6 w 60"/>
                  <a:gd name="T45" fmla="*/ 14 h 43"/>
                  <a:gd name="T46" fmla="*/ 8 w 60"/>
                  <a:gd name="T47" fmla="*/ 14 h 43"/>
                  <a:gd name="T48" fmla="*/ 6 w 60"/>
                  <a:gd name="T49" fmla="*/ 17 h 43"/>
                  <a:gd name="T50" fmla="*/ 8 w 60"/>
                  <a:gd name="T51" fmla="*/ 20 h 43"/>
                  <a:gd name="T52" fmla="*/ 6 w 60"/>
                  <a:gd name="T53" fmla="*/ 23 h 43"/>
                  <a:gd name="T54" fmla="*/ 3 w 60"/>
                  <a:gd name="T55" fmla="*/ 23 h 43"/>
                  <a:gd name="T56" fmla="*/ 0 w 60"/>
                  <a:gd name="T57" fmla="*/ 23 h 43"/>
                  <a:gd name="T58" fmla="*/ 0 w 60"/>
                  <a:gd name="T59" fmla="*/ 26 h 43"/>
                  <a:gd name="T60" fmla="*/ 6 w 60"/>
                  <a:gd name="T61" fmla="*/ 29 h 43"/>
                  <a:gd name="T62" fmla="*/ 8 w 60"/>
                  <a:gd name="T63" fmla="*/ 31 h 43"/>
                  <a:gd name="T64" fmla="*/ 8 w 60"/>
                  <a:gd name="T65" fmla="*/ 29 h 43"/>
                  <a:gd name="T66" fmla="*/ 11 w 60"/>
                  <a:gd name="T67" fmla="*/ 29 h 43"/>
                  <a:gd name="T68" fmla="*/ 14 w 60"/>
                  <a:gd name="T69" fmla="*/ 29 h 43"/>
                  <a:gd name="T70" fmla="*/ 17 w 60"/>
                  <a:gd name="T71" fmla="*/ 31 h 43"/>
                  <a:gd name="T72" fmla="*/ 20 w 60"/>
                  <a:gd name="T73" fmla="*/ 29 h 43"/>
                  <a:gd name="T74" fmla="*/ 20 w 60"/>
                  <a:gd name="T75" fmla="*/ 31 h 43"/>
                  <a:gd name="T76" fmla="*/ 23 w 60"/>
                  <a:gd name="T77" fmla="*/ 31 h 43"/>
                  <a:gd name="T78" fmla="*/ 23 w 60"/>
                  <a:gd name="T79" fmla="*/ 34 h 43"/>
                  <a:gd name="T80" fmla="*/ 23 w 60"/>
                  <a:gd name="T81" fmla="*/ 34 h 43"/>
                  <a:gd name="T82" fmla="*/ 29 w 60"/>
                  <a:gd name="T83" fmla="*/ 37 h 43"/>
                  <a:gd name="T84" fmla="*/ 29 w 60"/>
                  <a:gd name="T85" fmla="*/ 37 h 43"/>
                  <a:gd name="T86" fmla="*/ 26 w 60"/>
                  <a:gd name="T87" fmla="*/ 37 h 43"/>
                  <a:gd name="T88" fmla="*/ 29 w 60"/>
                  <a:gd name="T89" fmla="*/ 40 h 43"/>
                  <a:gd name="T90" fmla="*/ 31 w 60"/>
                  <a:gd name="T91" fmla="*/ 40 h 43"/>
                  <a:gd name="T92" fmla="*/ 37 w 60"/>
                  <a:gd name="T93" fmla="*/ 40 h 43"/>
                  <a:gd name="T94" fmla="*/ 37 w 60"/>
                  <a:gd name="T95" fmla="*/ 43 h 43"/>
                  <a:gd name="T96" fmla="*/ 43 w 60"/>
                  <a:gd name="T97" fmla="*/ 43 h 43"/>
                  <a:gd name="T98" fmla="*/ 43 w 60"/>
                  <a:gd name="T99" fmla="*/ 40 h 43"/>
                  <a:gd name="T100" fmla="*/ 46 w 60"/>
                  <a:gd name="T101" fmla="*/ 43 h 43"/>
                  <a:gd name="T102" fmla="*/ 52 w 60"/>
                  <a:gd name="T103" fmla="*/ 43 h 43"/>
                  <a:gd name="T104" fmla="*/ 52 w 60"/>
                  <a:gd name="T105" fmla="*/ 43 h 43"/>
                  <a:gd name="T106" fmla="*/ 52 w 60"/>
                  <a:gd name="T107" fmla="*/ 40 h 43"/>
                  <a:gd name="T108" fmla="*/ 55 w 60"/>
                  <a:gd name="T109" fmla="*/ 43 h 43"/>
                  <a:gd name="T110" fmla="*/ 57 w 60"/>
                  <a:gd name="T111" fmla="*/ 43 h 43"/>
                  <a:gd name="T112" fmla="*/ 57 w 60"/>
                  <a:gd name="T113" fmla="*/ 43 h 43"/>
                  <a:gd name="T114" fmla="*/ 60 w 60"/>
                  <a:gd name="T115" fmla="*/ 40 h 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
                  <a:gd name="T175" fmla="*/ 0 h 43"/>
                  <a:gd name="T176" fmla="*/ 60 w 60"/>
                  <a:gd name="T177" fmla="*/ 43 h 4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 h="43">
                    <a:moveTo>
                      <a:pt x="60" y="40"/>
                    </a:moveTo>
                    <a:lnTo>
                      <a:pt x="57" y="40"/>
                    </a:lnTo>
                    <a:lnTo>
                      <a:pt x="55" y="37"/>
                    </a:lnTo>
                    <a:lnTo>
                      <a:pt x="52" y="37"/>
                    </a:lnTo>
                    <a:lnTo>
                      <a:pt x="49" y="37"/>
                    </a:lnTo>
                    <a:lnTo>
                      <a:pt x="46" y="34"/>
                    </a:lnTo>
                    <a:lnTo>
                      <a:pt x="43" y="31"/>
                    </a:lnTo>
                    <a:lnTo>
                      <a:pt x="40" y="29"/>
                    </a:lnTo>
                    <a:lnTo>
                      <a:pt x="37" y="29"/>
                    </a:lnTo>
                    <a:lnTo>
                      <a:pt x="37" y="26"/>
                    </a:lnTo>
                    <a:lnTo>
                      <a:pt x="34" y="23"/>
                    </a:lnTo>
                    <a:lnTo>
                      <a:pt x="31" y="23"/>
                    </a:lnTo>
                    <a:lnTo>
                      <a:pt x="31" y="20"/>
                    </a:lnTo>
                    <a:lnTo>
                      <a:pt x="31" y="17"/>
                    </a:lnTo>
                    <a:lnTo>
                      <a:pt x="31" y="14"/>
                    </a:lnTo>
                    <a:lnTo>
                      <a:pt x="29" y="14"/>
                    </a:lnTo>
                    <a:lnTo>
                      <a:pt x="31" y="14"/>
                    </a:lnTo>
                    <a:lnTo>
                      <a:pt x="29" y="14"/>
                    </a:lnTo>
                    <a:lnTo>
                      <a:pt x="31" y="14"/>
                    </a:lnTo>
                    <a:lnTo>
                      <a:pt x="31" y="11"/>
                    </a:lnTo>
                    <a:lnTo>
                      <a:pt x="29" y="11"/>
                    </a:lnTo>
                    <a:lnTo>
                      <a:pt x="29" y="8"/>
                    </a:lnTo>
                    <a:lnTo>
                      <a:pt x="31" y="8"/>
                    </a:lnTo>
                    <a:lnTo>
                      <a:pt x="29" y="8"/>
                    </a:lnTo>
                    <a:lnTo>
                      <a:pt x="31" y="6"/>
                    </a:lnTo>
                    <a:lnTo>
                      <a:pt x="29" y="6"/>
                    </a:lnTo>
                    <a:lnTo>
                      <a:pt x="31" y="6"/>
                    </a:lnTo>
                    <a:lnTo>
                      <a:pt x="31" y="3"/>
                    </a:lnTo>
                    <a:lnTo>
                      <a:pt x="29" y="3"/>
                    </a:lnTo>
                    <a:lnTo>
                      <a:pt x="23" y="3"/>
                    </a:lnTo>
                    <a:lnTo>
                      <a:pt x="20" y="3"/>
                    </a:lnTo>
                    <a:lnTo>
                      <a:pt x="20" y="0"/>
                    </a:lnTo>
                    <a:lnTo>
                      <a:pt x="17" y="0"/>
                    </a:lnTo>
                    <a:lnTo>
                      <a:pt x="14" y="3"/>
                    </a:lnTo>
                    <a:lnTo>
                      <a:pt x="8" y="3"/>
                    </a:lnTo>
                    <a:lnTo>
                      <a:pt x="6" y="6"/>
                    </a:lnTo>
                    <a:lnTo>
                      <a:pt x="6" y="8"/>
                    </a:lnTo>
                    <a:lnTo>
                      <a:pt x="8" y="8"/>
                    </a:lnTo>
                    <a:lnTo>
                      <a:pt x="6" y="8"/>
                    </a:lnTo>
                    <a:lnTo>
                      <a:pt x="3" y="8"/>
                    </a:lnTo>
                    <a:lnTo>
                      <a:pt x="3" y="11"/>
                    </a:lnTo>
                    <a:lnTo>
                      <a:pt x="6" y="14"/>
                    </a:lnTo>
                    <a:lnTo>
                      <a:pt x="8" y="14"/>
                    </a:lnTo>
                    <a:lnTo>
                      <a:pt x="6" y="14"/>
                    </a:lnTo>
                    <a:lnTo>
                      <a:pt x="8" y="17"/>
                    </a:lnTo>
                    <a:lnTo>
                      <a:pt x="6" y="17"/>
                    </a:lnTo>
                    <a:lnTo>
                      <a:pt x="8" y="17"/>
                    </a:lnTo>
                    <a:lnTo>
                      <a:pt x="6" y="20"/>
                    </a:lnTo>
                    <a:lnTo>
                      <a:pt x="8" y="20"/>
                    </a:lnTo>
                    <a:lnTo>
                      <a:pt x="6" y="20"/>
                    </a:lnTo>
                    <a:lnTo>
                      <a:pt x="6" y="23"/>
                    </a:lnTo>
                    <a:lnTo>
                      <a:pt x="3" y="23"/>
                    </a:lnTo>
                    <a:lnTo>
                      <a:pt x="0" y="23"/>
                    </a:lnTo>
                    <a:lnTo>
                      <a:pt x="0" y="26"/>
                    </a:lnTo>
                    <a:lnTo>
                      <a:pt x="3" y="26"/>
                    </a:lnTo>
                    <a:lnTo>
                      <a:pt x="3" y="29"/>
                    </a:lnTo>
                    <a:lnTo>
                      <a:pt x="6" y="29"/>
                    </a:lnTo>
                    <a:lnTo>
                      <a:pt x="8" y="31"/>
                    </a:lnTo>
                    <a:lnTo>
                      <a:pt x="8" y="29"/>
                    </a:lnTo>
                    <a:lnTo>
                      <a:pt x="11" y="29"/>
                    </a:lnTo>
                    <a:lnTo>
                      <a:pt x="11" y="31"/>
                    </a:lnTo>
                    <a:lnTo>
                      <a:pt x="11" y="29"/>
                    </a:lnTo>
                    <a:lnTo>
                      <a:pt x="14" y="29"/>
                    </a:lnTo>
                    <a:lnTo>
                      <a:pt x="14" y="31"/>
                    </a:lnTo>
                    <a:lnTo>
                      <a:pt x="17" y="31"/>
                    </a:lnTo>
                    <a:lnTo>
                      <a:pt x="17" y="29"/>
                    </a:lnTo>
                    <a:lnTo>
                      <a:pt x="17" y="31"/>
                    </a:lnTo>
                    <a:lnTo>
                      <a:pt x="20" y="29"/>
                    </a:lnTo>
                    <a:lnTo>
                      <a:pt x="20" y="31"/>
                    </a:lnTo>
                    <a:lnTo>
                      <a:pt x="23" y="34"/>
                    </a:lnTo>
                    <a:lnTo>
                      <a:pt x="23" y="31"/>
                    </a:lnTo>
                    <a:lnTo>
                      <a:pt x="23" y="29"/>
                    </a:lnTo>
                    <a:lnTo>
                      <a:pt x="23" y="31"/>
                    </a:lnTo>
                    <a:lnTo>
                      <a:pt x="23" y="34"/>
                    </a:lnTo>
                    <a:lnTo>
                      <a:pt x="29" y="34"/>
                    </a:lnTo>
                    <a:lnTo>
                      <a:pt x="29" y="37"/>
                    </a:lnTo>
                    <a:lnTo>
                      <a:pt x="26" y="37"/>
                    </a:lnTo>
                    <a:lnTo>
                      <a:pt x="29" y="37"/>
                    </a:lnTo>
                    <a:lnTo>
                      <a:pt x="26" y="37"/>
                    </a:lnTo>
                    <a:lnTo>
                      <a:pt x="26" y="40"/>
                    </a:lnTo>
                    <a:lnTo>
                      <a:pt x="29" y="40"/>
                    </a:lnTo>
                    <a:lnTo>
                      <a:pt x="31" y="40"/>
                    </a:lnTo>
                    <a:lnTo>
                      <a:pt x="34" y="40"/>
                    </a:lnTo>
                    <a:lnTo>
                      <a:pt x="37" y="40"/>
                    </a:lnTo>
                    <a:lnTo>
                      <a:pt x="37" y="43"/>
                    </a:lnTo>
                    <a:lnTo>
                      <a:pt x="43" y="43"/>
                    </a:lnTo>
                    <a:lnTo>
                      <a:pt x="43" y="40"/>
                    </a:lnTo>
                    <a:lnTo>
                      <a:pt x="46" y="43"/>
                    </a:lnTo>
                    <a:lnTo>
                      <a:pt x="49" y="43"/>
                    </a:lnTo>
                    <a:lnTo>
                      <a:pt x="52" y="43"/>
                    </a:lnTo>
                    <a:lnTo>
                      <a:pt x="49" y="43"/>
                    </a:lnTo>
                    <a:lnTo>
                      <a:pt x="52" y="40"/>
                    </a:lnTo>
                    <a:lnTo>
                      <a:pt x="55" y="40"/>
                    </a:lnTo>
                    <a:lnTo>
                      <a:pt x="55" y="43"/>
                    </a:lnTo>
                    <a:lnTo>
                      <a:pt x="57" y="43"/>
                    </a:lnTo>
                    <a:lnTo>
                      <a:pt x="60" y="43"/>
                    </a:lnTo>
                    <a:lnTo>
                      <a:pt x="55" y="43"/>
                    </a:lnTo>
                    <a:lnTo>
                      <a:pt x="57" y="43"/>
                    </a:lnTo>
                    <a:lnTo>
                      <a:pt x="60" y="43"/>
                    </a:lnTo>
                    <a:lnTo>
                      <a:pt x="60" y="4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8" name="Freeform 59"/>
              <p:cNvSpPr>
                <a:spLocks noChangeArrowheads="1"/>
              </p:cNvSpPr>
              <p:nvPr/>
            </p:nvSpPr>
            <p:spPr bwMode="auto">
              <a:xfrm>
                <a:off x="2255" y="89"/>
                <a:ext cx="98" cy="61"/>
              </a:xfrm>
              <a:custGeom>
                <a:avLst/>
                <a:gdLst>
                  <a:gd name="T0" fmla="*/ 20 w 98"/>
                  <a:gd name="T1" fmla="*/ 26 h 61"/>
                  <a:gd name="T2" fmla="*/ 14 w 98"/>
                  <a:gd name="T3" fmla="*/ 29 h 61"/>
                  <a:gd name="T4" fmla="*/ 8 w 98"/>
                  <a:gd name="T5" fmla="*/ 32 h 61"/>
                  <a:gd name="T6" fmla="*/ 5 w 98"/>
                  <a:gd name="T7" fmla="*/ 35 h 61"/>
                  <a:gd name="T8" fmla="*/ 8 w 98"/>
                  <a:gd name="T9" fmla="*/ 38 h 61"/>
                  <a:gd name="T10" fmla="*/ 14 w 98"/>
                  <a:gd name="T11" fmla="*/ 38 h 61"/>
                  <a:gd name="T12" fmla="*/ 8 w 98"/>
                  <a:gd name="T13" fmla="*/ 40 h 61"/>
                  <a:gd name="T14" fmla="*/ 14 w 98"/>
                  <a:gd name="T15" fmla="*/ 43 h 61"/>
                  <a:gd name="T16" fmla="*/ 14 w 98"/>
                  <a:gd name="T17" fmla="*/ 46 h 61"/>
                  <a:gd name="T18" fmla="*/ 20 w 98"/>
                  <a:gd name="T19" fmla="*/ 49 h 61"/>
                  <a:gd name="T20" fmla="*/ 8 w 98"/>
                  <a:gd name="T21" fmla="*/ 49 h 61"/>
                  <a:gd name="T22" fmla="*/ 3 w 98"/>
                  <a:gd name="T23" fmla="*/ 55 h 61"/>
                  <a:gd name="T24" fmla="*/ 5 w 98"/>
                  <a:gd name="T25" fmla="*/ 55 h 61"/>
                  <a:gd name="T26" fmla="*/ 14 w 98"/>
                  <a:gd name="T27" fmla="*/ 55 h 61"/>
                  <a:gd name="T28" fmla="*/ 8 w 98"/>
                  <a:gd name="T29" fmla="*/ 58 h 61"/>
                  <a:gd name="T30" fmla="*/ 11 w 98"/>
                  <a:gd name="T31" fmla="*/ 61 h 61"/>
                  <a:gd name="T32" fmla="*/ 26 w 98"/>
                  <a:gd name="T33" fmla="*/ 61 h 61"/>
                  <a:gd name="T34" fmla="*/ 31 w 98"/>
                  <a:gd name="T35" fmla="*/ 58 h 61"/>
                  <a:gd name="T36" fmla="*/ 28 w 98"/>
                  <a:gd name="T37" fmla="*/ 55 h 61"/>
                  <a:gd name="T38" fmla="*/ 34 w 98"/>
                  <a:gd name="T39" fmla="*/ 55 h 61"/>
                  <a:gd name="T40" fmla="*/ 28 w 98"/>
                  <a:gd name="T41" fmla="*/ 52 h 61"/>
                  <a:gd name="T42" fmla="*/ 34 w 98"/>
                  <a:gd name="T43" fmla="*/ 52 h 61"/>
                  <a:gd name="T44" fmla="*/ 31 w 98"/>
                  <a:gd name="T45" fmla="*/ 49 h 61"/>
                  <a:gd name="T46" fmla="*/ 28 w 98"/>
                  <a:gd name="T47" fmla="*/ 46 h 61"/>
                  <a:gd name="T48" fmla="*/ 37 w 98"/>
                  <a:gd name="T49" fmla="*/ 49 h 61"/>
                  <a:gd name="T50" fmla="*/ 37 w 98"/>
                  <a:gd name="T51" fmla="*/ 46 h 61"/>
                  <a:gd name="T52" fmla="*/ 34 w 98"/>
                  <a:gd name="T53" fmla="*/ 43 h 61"/>
                  <a:gd name="T54" fmla="*/ 40 w 98"/>
                  <a:gd name="T55" fmla="*/ 43 h 61"/>
                  <a:gd name="T56" fmla="*/ 40 w 98"/>
                  <a:gd name="T57" fmla="*/ 40 h 61"/>
                  <a:gd name="T58" fmla="*/ 43 w 98"/>
                  <a:gd name="T59" fmla="*/ 38 h 61"/>
                  <a:gd name="T60" fmla="*/ 46 w 98"/>
                  <a:gd name="T61" fmla="*/ 38 h 61"/>
                  <a:gd name="T62" fmla="*/ 46 w 98"/>
                  <a:gd name="T63" fmla="*/ 35 h 61"/>
                  <a:gd name="T64" fmla="*/ 49 w 98"/>
                  <a:gd name="T65" fmla="*/ 32 h 61"/>
                  <a:gd name="T66" fmla="*/ 57 w 98"/>
                  <a:gd name="T67" fmla="*/ 26 h 61"/>
                  <a:gd name="T68" fmla="*/ 63 w 98"/>
                  <a:gd name="T69" fmla="*/ 20 h 61"/>
                  <a:gd name="T70" fmla="*/ 75 w 98"/>
                  <a:gd name="T71" fmla="*/ 20 h 61"/>
                  <a:gd name="T72" fmla="*/ 83 w 98"/>
                  <a:gd name="T73" fmla="*/ 17 h 61"/>
                  <a:gd name="T74" fmla="*/ 92 w 98"/>
                  <a:gd name="T75" fmla="*/ 12 h 61"/>
                  <a:gd name="T76" fmla="*/ 98 w 98"/>
                  <a:gd name="T77" fmla="*/ 9 h 61"/>
                  <a:gd name="T78" fmla="*/ 92 w 98"/>
                  <a:gd name="T79" fmla="*/ 3 h 61"/>
                  <a:gd name="T80" fmla="*/ 83 w 98"/>
                  <a:gd name="T81" fmla="*/ 0 h 61"/>
                  <a:gd name="T82" fmla="*/ 75 w 98"/>
                  <a:gd name="T83" fmla="*/ 6 h 61"/>
                  <a:gd name="T84" fmla="*/ 72 w 98"/>
                  <a:gd name="T85" fmla="*/ 9 h 61"/>
                  <a:gd name="T86" fmla="*/ 66 w 98"/>
                  <a:gd name="T87" fmla="*/ 9 h 61"/>
                  <a:gd name="T88" fmla="*/ 60 w 98"/>
                  <a:gd name="T89" fmla="*/ 14 h 61"/>
                  <a:gd name="T90" fmla="*/ 52 w 98"/>
                  <a:gd name="T91" fmla="*/ 14 h 61"/>
                  <a:gd name="T92" fmla="*/ 40 w 98"/>
                  <a:gd name="T93" fmla="*/ 14 h 61"/>
                  <a:gd name="T94" fmla="*/ 40 w 98"/>
                  <a:gd name="T95" fmla="*/ 14 h 61"/>
                  <a:gd name="T96" fmla="*/ 37 w 98"/>
                  <a:gd name="T97" fmla="*/ 17 h 61"/>
                  <a:gd name="T98" fmla="*/ 31 w 98"/>
                  <a:gd name="T99" fmla="*/ 17 h 61"/>
                  <a:gd name="T100" fmla="*/ 23 w 98"/>
                  <a:gd name="T101" fmla="*/ 23 h 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
                  <a:gd name="T154" fmla="*/ 0 h 61"/>
                  <a:gd name="T155" fmla="*/ 98 w 98"/>
                  <a:gd name="T156" fmla="*/ 61 h 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 h="61">
                    <a:moveTo>
                      <a:pt x="23" y="23"/>
                    </a:moveTo>
                    <a:lnTo>
                      <a:pt x="20" y="23"/>
                    </a:lnTo>
                    <a:lnTo>
                      <a:pt x="20" y="26"/>
                    </a:lnTo>
                    <a:lnTo>
                      <a:pt x="20" y="29"/>
                    </a:lnTo>
                    <a:lnTo>
                      <a:pt x="14" y="29"/>
                    </a:lnTo>
                    <a:lnTo>
                      <a:pt x="14" y="32"/>
                    </a:lnTo>
                    <a:lnTo>
                      <a:pt x="11" y="35"/>
                    </a:lnTo>
                    <a:lnTo>
                      <a:pt x="8" y="35"/>
                    </a:lnTo>
                    <a:lnTo>
                      <a:pt x="8" y="32"/>
                    </a:lnTo>
                    <a:lnTo>
                      <a:pt x="5" y="32"/>
                    </a:lnTo>
                    <a:lnTo>
                      <a:pt x="5" y="35"/>
                    </a:lnTo>
                    <a:lnTo>
                      <a:pt x="8" y="35"/>
                    </a:lnTo>
                    <a:lnTo>
                      <a:pt x="8" y="38"/>
                    </a:lnTo>
                    <a:lnTo>
                      <a:pt x="11" y="38"/>
                    </a:lnTo>
                    <a:lnTo>
                      <a:pt x="14" y="38"/>
                    </a:lnTo>
                    <a:lnTo>
                      <a:pt x="17" y="40"/>
                    </a:lnTo>
                    <a:lnTo>
                      <a:pt x="14" y="40"/>
                    </a:lnTo>
                    <a:lnTo>
                      <a:pt x="11" y="40"/>
                    </a:lnTo>
                    <a:lnTo>
                      <a:pt x="8" y="40"/>
                    </a:lnTo>
                    <a:lnTo>
                      <a:pt x="11" y="43"/>
                    </a:lnTo>
                    <a:lnTo>
                      <a:pt x="14" y="43"/>
                    </a:lnTo>
                    <a:lnTo>
                      <a:pt x="8" y="43"/>
                    </a:lnTo>
                    <a:lnTo>
                      <a:pt x="14" y="46"/>
                    </a:lnTo>
                    <a:lnTo>
                      <a:pt x="11" y="46"/>
                    </a:lnTo>
                    <a:lnTo>
                      <a:pt x="8" y="46"/>
                    </a:lnTo>
                    <a:lnTo>
                      <a:pt x="11" y="46"/>
                    </a:lnTo>
                    <a:lnTo>
                      <a:pt x="17" y="49"/>
                    </a:lnTo>
                    <a:lnTo>
                      <a:pt x="20" y="49"/>
                    </a:lnTo>
                    <a:lnTo>
                      <a:pt x="17" y="49"/>
                    </a:lnTo>
                    <a:lnTo>
                      <a:pt x="14" y="49"/>
                    </a:lnTo>
                    <a:lnTo>
                      <a:pt x="11" y="49"/>
                    </a:lnTo>
                    <a:lnTo>
                      <a:pt x="8" y="46"/>
                    </a:lnTo>
                    <a:lnTo>
                      <a:pt x="8" y="49"/>
                    </a:lnTo>
                    <a:lnTo>
                      <a:pt x="8" y="52"/>
                    </a:lnTo>
                    <a:lnTo>
                      <a:pt x="5" y="52"/>
                    </a:lnTo>
                    <a:lnTo>
                      <a:pt x="3" y="52"/>
                    </a:lnTo>
                    <a:lnTo>
                      <a:pt x="3" y="55"/>
                    </a:lnTo>
                    <a:lnTo>
                      <a:pt x="0" y="52"/>
                    </a:lnTo>
                    <a:lnTo>
                      <a:pt x="0" y="55"/>
                    </a:lnTo>
                    <a:lnTo>
                      <a:pt x="3" y="55"/>
                    </a:lnTo>
                    <a:lnTo>
                      <a:pt x="5" y="55"/>
                    </a:lnTo>
                    <a:lnTo>
                      <a:pt x="8" y="55"/>
                    </a:lnTo>
                    <a:lnTo>
                      <a:pt x="11" y="55"/>
                    </a:lnTo>
                    <a:lnTo>
                      <a:pt x="14" y="55"/>
                    </a:lnTo>
                    <a:lnTo>
                      <a:pt x="11" y="55"/>
                    </a:lnTo>
                    <a:lnTo>
                      <a:pt x="8" y="58"/>
                    </a:lnTo>
                    <a:lnTo>
                      <a:pt x="11" y="58"/>
                    </a:lnTo>
                    <a:lnTo>
                      <a:pt x="8" y="58"/>
                    </a:lnTo>
                    <a:lnTo>
                      <a:pt x="8" y="61"/>
                    </a:lnTo>
                    <a:lnTo>
                      <a:pt x="11" y="61"/>
                    </a:lnTo>
                    <a:lnTo>
                      <a:pt x="14" y="58"/>
                    </a:lnTo>
                    <a:lnTo>
                      <a:pt x="17" y="58"/>
                    </a:lnTo>
                    <a:lnTo>
                      <a:pt x="20" y="58"/>
                    </a:lnTo>
                    <a:lnTo>
                      <a:pt x="26" y="61"/>
                    </a:lnTo>
                    <a:lnTo>
                      <a:pt x="28" y="61"/>
                    </a:lnTo>
                    <a:lnTo>
                      <a:pt x="31" y="58"/>
                    </a:lnTo>
                    <a:lnTo>
                      <a:pt x="28" y="58"/>
                    </a:lnTo>
                    <a:lnTo>
                      <a:pt x="28" y="55"/>
                    </a:lnTo>
                    <a:lnTo>
                      <a:pt x="31" y="55"/>
                    </a:lnTo>
                    <a:lnTo>
                      <a:pt x="34" y="55"/>
                    </a:lnTo>
                    <a:lnTo>
                      <a:pt x="31" y="55"/>
                    </a:lnTo>
                    <a:lnTo>
                      <a:pt x="28" y="52"/>
                    </a:lnTo>
                    <a:lnTo>
                      <a:pt x="26" y="52"/>
                    </a:lnTo>
                    <a:lnTo>
                      <a:pt x="28" y="52"/>
                    </a:lnTo>
                    <a:lnTo>
                      <a:pt x="31" y="52"/>
                    </a:lnTo>
                    <a:lnTo>
                      <a:pt x="34" y="52"/>
                    </a:lnTo>
                    <a:lnTo>
                      <a:pt x="31" y="49"/>
                    </a:lnTo>
                    <a:lnTo>
                      <a:pt x="28" y="49"/>
                    </a:lnTo>
                    <a:lnTo>
                      <a:pt x="28" y="46"/>
                    </a:lnTo>
                    <a:lnTo>
                      <a:pt x="31" y="46"/>
                    </a:lnTo>
                    <a:lnTo>
                      <a:pt x="34" y="49"/>
                    </a:lnTo>
                    <a:lnTo>
                      <a:pt x="37" y="49"/>
                    </a:lnTo>
                    <a:lnTo>
                      <a:pt x="37" y="46"/>
                    </a:lnTo>
                    <a:lnTo>
                      <a:pt x="37" y="43"/>
                    </a:lnTo>
                    <a:lnTo>
                      <a:pt x="34" y="43"/>
                    </a:lnTo>
                    <a:lnTo>
                      <a:pt x="31" y="40"/>
                    </a:lnTo>
                    <a:lnTo>
                      <a:pt x="37" y="43"/>
                    </a:lnTo>
                    <a:lnTo>
                      <a:pt x="40" y="43"/>
                    </a:lnTo>
                    <a:lnTo>
                      <a:pt x="37" y="40"/>
                    </a:lnTo>
                    <a:lnTo>
                      <a:pt x="40" y="40"/>
                    </a:lnTo>
                    <a:lnTo>
                      <a:pt x="37" y="40"/>
                    </a:lnTo>
                    <a:lnTo>
                      <a:pt x="37" y="38"/>
                    </a:lnTo>
                    <a:lnTo>
                      <a:pt x="46" y="40"/>
                    </a:lnTo>
                    <a:lnTo>
                      <a:pt x="43" y="38"/>
                    </a:lnTo>
                    <a:lnTo>
                      <a:pt x="40" y="38"/>
                    </a:lnTo>
                    <a:lnTo>
                      <a:pt x="43" y="38"/>
                    </a:lnTo>
                    <a:lnTo>
                      <a:pt x="46" y="38"/>
                    </a:lnTo>
                    <a:lnTo>
                      <a:pt x="49" y="35"/>
                    </a:lnTo>
                    <a:lnTo>
                      <a:pt x="46" y="35"/>
                    </a:lnTo>
                    <a:lnTo>
                      <a:pt x="43" y="35"/>
                    </a:lnTo>
                    <a:lnTo>
                      <a:pt x="46" y="32"/>
                    </a:lnTo>
                    <a:lnTo>
                      <a:pt x="49" y="32"/>
                    </a:lnTo>
                    <a:lnTo>
                      <a:pt x="52" y="32"/>
                    </a:lnTo>
                    <a:lnTo>
                      <a:pt x="54" y="29"/>
                    </a:lnTo>
                    <a:lnTo>
                      <a:pt x="54" y="26"/>
                    </a:lnTo>
                    <a:lnTo>
                      <a:pt x="57" y="26"/>
                    </a:lnTo>
                    <a:lnTo>
                      <a:pt x="60" y="26"/>
                    </a:lnTo>
                    <a:lnTo>
                      <a:pt x="63" y="23"/>
                    </a:lnTo>
                    <a:lnTo>
                      <a:pt x="63" y="20"/>
                    </a:lnTo>
                    <a:lnTo>
                      <a:pt x="66" y="23"/>
                    </a:lnTo>
                    <a:lnTo>
                      <a:pt x="72" y="20"/>
                    </a:lnTo>
                    <a:lnTo>
                      <a:pt x="72" y="17"/>
                    </a:lnTo>
                    <a:lnTo>
                      <a:pt x="75" y="20"/>
                    </a:lnTo>
                    <a:lnTo>
                      <a:pt x="75" y="17"/>
                    </a:lnTo>
                    <a:lnTo>
                      <a:pt x="77" y="17"/>
                    </a:lnTo>
                    <a:lnTo>
                      <a:pt x="80" y="17"/>
                    </a:lnTo>
                    <a:lnTo>
                      <a:pt x="83" y="17"/>
                    </a:lnTo>
                    <a:lnTo>
                      <a:pt x="86" y="14"/>
                    </a:lnTo>
                    <a:lnTo>
                      <a:pt x="89" y="14"/>
                    </a:lnTo>
                    <a:lnTo>
                      <a:pt x="92" y="12"/>
                    </a:lnTo>
                    <a:lnTo>
                      <a:pt x="95" y="14"/>
                    </a:lnTo>
                    <a:lnTo>
                      <a:pt x="95" y="12"/>
                    </a:lnTo>
                    <a:lnTo>
                      <a:pt x="95" y="9"/>
                    </a:lnTo>
                    <a:lnTo>
                      <a:pt x="98" y="9"/>
                    </a:lnTo>
                    <a:lnTo>
                      <a:pt x="95" y="9"/>
                    </a:lnTo>
                    <a:lnTo>
                      <a:pt x="95" y="6"/>
                    </a:lnTo>
                    <a:lnTo>
                      <a:pt x="92" y="3"/>
                    </a:lnTo>
                    <a:lnTo>
                      <a:pt x="89" y="3"/>
                    </a:lnTo>
                    <a:lnTo>
                      <a:pt x="86" y="0"/>
                    </a:lnTo>
                    <a:lnTo>
                      <a:pt x="83" y="0"/>
                    </a:lnTo>
                    <a:lnTo>
                      <a:pt x="80" y="0"/>
                    </a:lnTo>
                    <a:lnTo>
                      <a:pt x="77" y="3"/>
                    </a:lnTo>
                    <a:lnTo>
                      <a:pt x="75" y="3"/>
                    </a:lnTo>
                    <a:lnTo>
                      <a:pt x="75" y="6"/>
                    </a:lnTo>
                    <a:lnTo>
                      <a:pt x="72" y="6"/>
                    </a:lnTo>
                    <a:lnTo>
                      <a:pt x="69" y="6"/>
                    </a:lnTo>
                    <a:lnTo>
                      <a:pt x="72" y="9"/>
                    </a:lnTo>
                    <a:lnTo>
                      <a:pt x="69" y="9"/>
                    </a:lnTo>
                    <a:lnTo>
                      <a:pt x="66" y="9"/>
                    </a:lnTo>
                    <a:lnTo>
                      <a:pt x="63" y="12"/>
                    </a:lnTo>
                    <a:lnTo>
                      <a:pt x="60" y="12"/>
                    </a:lnTo>
                    <a:lnTo>
                      <a:pt x="60" y="14"/>
                    </a:lnTo>
                    <a:lnTo>
                      <a:pt x="57" y="12"/>
                    </a:lnTo>
                    <a:lnTo>
                      <a:pt x="52" y="14"/>
                    </a:lnTo>
                    <a:lnTo>
                      <a:pt x="49" y="14"/>
                    </a:lnTo>
                    <a:lnTo>
                      <a:pt x="40" y="14"/>
                    </a:lnTo>
                    <a:lnTo>
                      <a:pt x="37" y="14"/>
                    </a:lnTo>
                    <a:lnTo>
                      <a:pt x="40" y="14"/>
                    </a:lnTo>
                    <a:lnTo>
                      <a:pt x="40" y="17"/>
                    </a:lnTo>
                    <a:lnTo>
                      <a:pt x="37" y="17"/>
                    </a:lnTo>
                    <a:lnTo>
                      <a:pt x="34" y="17"/>
                    </a:lnTo>
                    <a:lnTo>
                      <a:pt x="31" y="17"/>
                    </a:lnTo>
                    <a:lnTo>
                      <a:pt x="31" y="20"/>
                    </a:lnTo>
                    <a:lnTo>
                      <a:pt x="28" y="20"/>
                    </a:lnTo>
                    <a:lnTo>
                      <a:pt x="26" y="20"/>
                    </a:lnTo>
                    <a:lnTo>
                      <a:pt x="23" y="23"/>
                    </a:lnTo>
                    <a:lnTo>
                      <a:pt x="26" y="23"/>
                    </a:lnTo>
                    <a:lnTo>
                      <a:pt x="23" y="2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89" name="Freeform 60"/>
              <p:cNvSpPr>
                <a:spLocks noChangeArrowheads="1"/>
              </p:cNvSpPr>
              <p:nvPr/>
            </p:nvSpPr>
            <p:spPr bwMode="auto">
              <a:xfrm>
                <a:off x="2263" y="178"/>
                <a:ext cx="12" cy="9"/>
              </a:xfrm>
              <a:custGeom>
                <a:avLst/>
                <a:gdLst>
                  <a:gd name="T0" fmla="*/ 6 w 12"/>
                  <a:gd name="T1" fmla="*/ 3 h 9"/>
                  <a:gd name="T2" fmla="*/ 3 w 12"/>
                  <a:gd name="T3" fmla="*/ 0 h 9"/>
                  <a:gd name="T4" fmla="*/ 3 w 12"/>
                  <a:gd name="T5" fmla="*/ 0 h 9"/>
                  <a:gd name="T6" fmla="*/ 0 w 12"/>
                  <a:gd name="T7" fmla="*/ 3 h 9"/>
                  <a:gd name="T8" fmla="*/ 0 w 12"/>
                  <a:gd name="T9" fmla="*/ 3 h 9"/>
                  <a:gd name="T10" fmla="*/ 6 w 12"/>
                  <a:gd name="T11" fmla="*/ 3 h 9"/>
                  <a:gd name="T12" fmla="*/ 6 w 12"/>
                  <a:gd name="T13" fmla="*/ 6 h 9"/>
                  <a:gd name="T14" fmla="*/ 9 w 12"/>
                  <a:gd name="T15" fmla="*/ 6 h 9"/>
                  <a:gd name="T16" fmla="*/ 12 w 12"/>
                  <a:gd name="T17" fmla="*/ 9 h 9"/>
                  <a:gd name="T18" fmla="*/ 12 w 12"/>
                  <a:gd name="T19" fmla="*/ 6 h 9"/>
                  <a:gd name="T20" fmla="*/ 12 w 12"/>
                  <a:gd name="T21" fmla="*/ 6 h 9"/>
                  <a:gd name="T22" fmla="*/ 9 w 12"/>
                  <a:gd name="T23" fmla="*/ 6 h 9"/>
                  <a:gd name="T24" fmla="*/ 9 w 12"/>
                  <a:gd name="T25" fmla="*/ 6 h 9"/>
                  <a:gd name="T26" fmla="*/ 9 w 12"/>
                  <a:gd name="T27" fmla="*/ 3 h 9"/>
                  <a:gd name="T28" fmla="*/ 9 w 12"/>
                  <a:gd name="T29" fmla="*/ 3 h 9"/>
                  <a:gd name="T30" fmla="*/ 6 w 12"/>
                  <a:gd name="T31" fmla="*/ 3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9"/>
                  <a:gd name="T50" fmla="*/ 12 w 12"/>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9">
                    <a:moveTo>
                      <a:pt x="6" y="3"/>
                    </a:moveTo>
                    <a:lnTo>
                      <a:pt x="3" y="0"/>
                    </a:lnTo>
                    <a:lnTo>
                      <a:pt x="0" y="3"/>
                    </a:lnTo>
                    <a:lnTo>
                      <a:pt x="6" y="3"/>
                    </a:lnTo>
                    <a:lnTo>
                      <a:pt x="6" y="6"/>
                    </a:lnTo>
                    <a:lnTo>
                      <a:pt x="9" y="6"/>
                    </a:lnTo>
                    <a:lnTo>
                      <a:pt x="12" y="9"/>
                    </a:lnTo>
                    <a:lnTo>
                      <a:pt x="12" y="6"/>
                    </a:lnTo>
                    <a:lnTo>
                      <a:pt x="9" y="6"/>
                    </a:lnTo>
                    <a:lnTo>
                      <a:pt x="9"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0" name="Freeform 61"/>
              <p:cNvSpPr>
                <a:spLocks noChangeArrowheads="1"/>
              </p:cNvSpPr>
              <p:nvPr/>
            </p:nvSpPr>
            <p:spPr bwMode="auto">
              <a:xfrm>
                <a:off x="2603" y="54"/>
                <a:ext cx="9" cy="3"/>
              </a:xfrm>
              <a:custGeom>
                <a:avLst/>
                <a:gdLst>
                  <a:gd name="T0" fmla="*/ 9 w 9"/>
                  <a:gd name="T1" fmla="*/ 3 h 3"/>
                  <a:gd name="T2" fmla="*/ 9 w 9"/>
                  <a:gd name="T3" fmla="*/ 3 h 3"/>
                  <a:gd name="T4" fmla="*/ 9 w 9"/>
                  <a:gd name="T5" fmla="*/ 0 h 3"/>
                  <a:gd name="T6" fmla="*/ 6 w 9"/>
                  <a:gd name="T7" fmla="*/ 0 h 3"/>
                  <a:gd name="T8" fmla="*/ 6 w 9"/>
                  <a:gd name="T9" fmla="*/ 0 h 3"/>
                  <a:gd name="T10" fmla="*/ 6 w 9"/>
                  <a:gd name="T11" fmla="*/ 0 h 3"/>
                  <a:gd name="T12" fmla="*/ 3 w 9"/>
                  <a:gd name="T13" fmla="*/ 3 h 3"/>
                  <a:gd name="T14" fmla="*/ 3 w 9"/>
                  <a:gd name="T15" fmla="*/ 0 h 3"/>
                  <a:gd name="T16" fmla="*/ 0 w 9"/>
                  <a:gd name="T17" fmla="*/ 3 h 3"/>
                  <a:gd name="T18" fmla="*/ 0 w 9"/>
                  <a:gd name="T19" fmla="*/ 3 h 3"/>
                  <a:gd name="T20" fmla="*/ 9 w 9"/>
                  <a:gd name="T21" fmla="*/ 3 h 3"/>
                  <a:gd name="T22" fmla="*/ 9 w 9"/>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
                  <a:gd name="T38" fmla="*/ 9 w 9"/>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
                    <a:moveTo>
                      <a:pt x="9" y="3"/>
                    </a:moveTo>
                    <a:lnTo>
                      <a:pt x="9" y="3"/>
                    </a:lnTo>
                    <a:lnTo>
                      <a:pt x="9" y="0"/>
                    </a:lnTo>
                    <a:lnTo>
                      <a:pt x="6" y="0"/>
                    </a:lnTo>
                    <a:lnTo>
                      <a:pt x="3" y="3"/>
                    </a:lnTo>
                    <a:lnTo>
                      <a:pt x="3" y="0"/>
                    </a:lnTo>
                    <a:lnTo>
                      <a:pt x="0" y="3"/>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1" name="Freeform 62"/>
              <p:cNvSpPr>
                <a:spLocks noChangeArrowheads="1"/>
              </p:cNvSpPr>
              <p:nvPr/>
            </p:nvSpPr>
            <p:spPr bwMode="auto">
              <a:xfrm>
                <a:off x="2491" y="78"/>
                <a:ext cx="6" cy="1"/>
              </a:xfrm>
              <a:custGeom>
                <a:avLst/>
                <a:gdLst>
                  <a:gd name="T0" fmla="*/ 3 w 6"/>
                  <a:gd name="T1" fmla="*/ 0 h 1"/>
                  <a:gd name="T2" fmla="*/ 3 w 6"/>
                  <a:gd name="T3" fmla="*/ 0 h 1"/>
                  <a:gd name="T4" fmla="*/ 0 w 6"/>
                  <a:gd name="T5" fmla="*/ 0 h 1"/>
                  <a:gd name="T6" fmla="*/ 3 w 6"/>
                  <a:gd name="T7" fmla="*/ 0 h 1"/>
                  <a:gd name="T8" fmla="*/ 3 w 6"/>
                  <a:gd name="T9" fmla="*/ 0 h 1"/>
                  <a:gd name="T10" fmla="*/ 6 w 6"/>
                  <a:gd name="T11" fmla="*/ 0 h 1"/>
                  <a:gd name="T12" fmla="*/ 6 w 6"/>
                  <a:gd name="T13" fmla="*/ 0 h 1"/>
                  <a:gd name="T14" fmla="*/ 6 w 6"/>
                  <a:gd name="T15" fmla="*/ 0 h 1"/>
                  <a:gd name="T16" fmla="*/ 3 w 6"/>
                  <a:gd name="T17" fmla="*/ 0 h 1"/>
                  <a:gd name="T18" fmla="*/ 3 w 6"/>
                  <a:gd name="T19" fmla="*/ 0 h 1"/>
                  <a:gd name="T20" fmla="*/ 3 w 6"/>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
                  <a:gd name="T35" fmla="*/ 6 w 6"/>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
                    <a:moveTo>
                      <a:pt x="3" y="0"/>
                    </a:moveTo>
                    <a:lnTo>
                      <a:pt x="3" y="0"/>
                    </a:lnTo>
                    <a:lnTo>
                      <a:pt x="0" y="0"/>
                    </a:lnTo>
                    <a:lnTo>
                      <a:pt x="3" y="0"/>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2" name="Freeform 63"/>
              <p:cNvSpPr>
                <a:spLocks noChangeArrowheads="1"/>
              </p:cNvSpPr>
              <p:nvPr/>
            </p:nvSpPr>
            <p:spPr bwMode="auto">
              <a:xfrm>
                <a:off x="2551" y="86"/>
                <a:ext cx="9" cy="3"/>
              </a:xfrm>
              <a:custGeom>
                <a:avLst/>
                <a:gdLst>
                  <a:gd name="T0" fmla="*/ 9 w 9"/>
                  <a:gd name="T1" fmla="*/ 3 h 3"/>
                  <a:gd name="T2" fmla="*/ 6 w 9"/>
                  <a:gd name="T3" fmla="*/ 3 h 3"/>
                  <a:gd name="T4" fmla="*/ 6 w 9"/>
                  <a:gd name="T5" fmla="*/ 0 h 3"/>
                  <a:gd name="T6" fmla="*/ 6 w 9"/>
                  <a:gd name="T7" fmla="*/ 0 h 3"/>
                  <a:gd name="T8" fmla="*/ 6 w 9"/>
                  <a:gd name="T9" fmla="*/ 3 h 3"/>
                  <a:gd name="T10" fmla="*/ 3 w 9"/>
                  <a:gd name="T11" fmla="*/ 0 h 3"/>
                  <a:gd name="T12" fmla="*/ 3 w 9"/>
                  <a:gd name="T13" fmla="*/ 3 h 3"/>
                  <a:gd name="T14" fmla="*/ 0 w 9"/>
                  <a:gd name="T15" fmla="*/ 3 h 3"/>
                  <a:gd name="T16" fmla="*/ 0 w 9"/>
                  <a:gd name="T17" fmla="*/ 3 h 3"/>
                  <a:gd name="T18" fmla="*/ 3 w 9"/>
                  <a:gd name="T19" fmla="*/ 3 h 3"/>
                  <a:gd name="T20" fmla="*/ 6 w 9"/>
                  <a:gd name="T21" fmla="*/ 3 h 3"/>
                  <a:gd name="T22" fmla="*/ 9 w 9"/>
                  <a:gd name="T23" fmla="*/ 3 h 3"/>
                  <a:gd name="T24" fmla="*/ 9 w 9"/>
                  <a:gd name="T25" fmla="*/ 3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
                  <a:gd name="T41" fmla="*/ 9 w 9"/>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
                    <a:moveTo>
                      <a:pt x="9" y="3"/>
                    </a:moveTo>
                    <a:lnTo>
                      <a:pt x="6" y="3"/>
                    </a:lnTo>
                    <a:lnTo>
                      <a:pt x="6" y="0"/>
                    </a:lnTo>
                    <a:lnTo>
                      <a:pt x="6" y="3"/>
                    </a:lnTo>
                    <a:lnTo>
                      <a:pt x="3" y="0"/>
                    </a:lnTo>
                    <a:lnTo>
                      <a:pt x="3" y="3"/>
                    </a:lnTo>
                    <a:lnTo>
                      <a:pt x="0" y="3"/>
                    </a:lnTo>
                    <a:lnTo>
                      <a:pt x="3" y="3"/>
                    </a:lnTo>
                    <a:lnTo>
                      <a:pt x="6" y="3"/>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3" name="Freeform 64"/>
              <p:cNvSpPr>
                <a:spLocks noChangeArrowheads="1"/>
              </p:cNvSpPr>
              <p:nvPr/>
            </p:nvSpPr>
            <p:spPr bwMode="auto">
              <a:xfrm>
                <a:off x="2557" y="86"/>
                <a:ext cx="3" cy="3"/>
              </a:xfrm>
              <a:custGeom>
                <a:avLst/>
                <a:gdLst>
                  <a:gd name="T0" fmla="*/ 3 w 3"/>
                  <a:gd name="T1" fmla="*/ 3 h 3"/>
                  <a:gd name="T2" fmla="*/ 3 w 3"/>
                  <a:gd name="T3" fmla="*/ 3 h 3"/>
                  <a:gd name="T4" fmla="*/ 3 w 3"/>
                  <a:gd name="T5" fmla="*/ 0 h 3"/>
                  <a:gd name="T6" fmla="*/ 0 w 3"/>
                  <a:gd name="T7" fmla="*/ 0 h 3"/>
                  <a:gd name="T8" fmla="*/ 3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3"/>
                    </a:ln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4" name="Freeform 65"/>
              <p:cNvSpPr>
                <a:spLocks noChangeArrowheads="1"/>
              </p:cNvSpPr>
              <p:nvPr/>
            </p:nvSpPr>
            <p:spPr bwMode="auto">
              <a:xfrm>
                <a:off x="2540" y="75"/>
                <a:ext cx="8" cy="5"/>
              </a:xfrm>
              <a:custGeom>
                <a:avLst/>
                <a:gdLst>
                  <a:gd name="T0" fmla="*/ 3 w 8"/>
                  <a:gd name="T1" fmla="*/ 3 h 5"/>
                  <a:gd name="T2" fmla="*/ 0 w 8"/>
                  <a:gd name="T3" fmla="*/ 5 h 5"/>
                  <a:gd name="T4" fmla="*/ 0 w 8"/>
                  <a:gd name="T5" fmla="*/ 5 h 5"/>
                  <a:gd name="T6" fmla="*/ 3 w 8"/>
                  <a:gd name="T7" fmla="*/ 3 h 5"/>
                  <a:gd name="T8" fmla="*/ 6 w 8"/>
                  <a:gd name="T9" fmla="*/ 3 h 5"/>
                  <a:gd name="T10" fmla="*/ 6 w 8"/>
                  <a:gd name="T11" fmla="*/ 5 h 5"/>
                  <a:gd name="T12" fmla="*/ 6 w 8"/>
                  <a:gd name="T13" fmla="*/ 5 h 5"/>
                  <a:gd name="T14" fmla="*/ 6 w 8"/>
                  <a:gd name="T15" fmla="*/ 3 h 5"/>
                  <a:gd name="T16" fmla="*/ 8 w 8"/>
                  <a:gd name="T17" fmla="*/ 3 h 5"/>
                  <a:gd name="T18" fmla="*/ 8 w 8"/>
                  <a:gd name="T19" fmla="*/ 3 h 5"/>
                  <a:gd name="T20" fmla="*/ 8 w 8"/>
                  <a:gd name="T21" fmla="*/ 3 h 5"/>
                  <a:gd name="T22" fmla="*/ 8 w 8"/>
                  <a:gd name="T23" fmla="*/ 0 h 5"/>
                  <a:gd name="T24" fmla="*/ 6 w 8"/>
                  <a:gd name="T25" fmla="*/ 0 h 5"/>
                  <a:gd name="T26" fmla="*/ 6 w 8"/>
                  <a:gd name="T27" fmla="*/ 3 h 5"/>
                  <a:gd name="T28" fmla="*/ 3 w 8"/>
                  <a:gd name="T29" fmla="*/ 3 h 5"/>
                  <a:gd name="T30" fmla="*/ 3 w 8"/>
                  <a:gd name="T31" fmla="*/ 3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5"/>
                  <a:gd name="T50" fmla="*/ 8 w 8"/>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5">
                    <a:moveTo>
                      <a:pt x="3" y="3"/>
                    </a:moveTo>
                    <a:lnTo>
                      <a:pt x="0" y="5"/>
                    </a:lnTo>
                    <a:lnTo>
                      <a:pt x="3" y="3"/>
                    </a:lnTo>
                    <a:lnTo>
                      <a:pt x="6" y="3"/>
                    </a:lnTo>
                    <a:lnTo>
                      <a:pt x="6" y="5"/>
                    </a:lnTo>
                    <a:lnTo>
                      <a:pt x="6" y="3"/>
                    </a:lnTo>
                    <a:lnTo>
                      <a:pt x="8" y="3"/>
                    </a:lnTo>
                    <a:lnTo>
                      <a:pt x="8" y="0"/>
                    </a:lnTo>
                    <a:lnTo>
                      <a:pt x="6" y="0"/>
                    </a:lnTo>
                    <a:lnTo>
                      <a:pt x="6"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5" name="Freeform 66"/>
              <p:cNvSpPr>
                <a:spLocks noChangeArrowheads="1"/>
              </p:cNvSpPr>
              <p:nvPr/>
            </p:nvSpPr>
            <p:spPr bwMode="auto">
              <a:xfrm>
                <a:off x="2701" y="103"/>
                <a:ext cx="14" cy="6"/>
              </a:xfrm>
              <a:custGeom>
                <a:avLst/>
                <a:gdLst>
                  <a:gd name="T0" fmla="*/ 0 w 14"/>
                  <a:gd name="T1" fmla="*/ 0 h 6"/>
                  <a:gd name="T2" fmla="*/ 0 w 14"/>
                  <a:gd name="T3" fmla="*/ 0 h 6"/>
                  <a:gd name="T4" fmla="*/ 0 w 14"/>
                  <a:gd name="T5" fmla="*/ 0 h 6"/>
                  <a:gd name="T6" fmla="*/ 0 w 14"/>
                  <a:gd name="T7" fmla="*/ 0 h 6"/>
                  <a:gd name="T8" fmla="*/ 0 w 14"/>
                  <a:gd name="T9" fmla="*/ 3 h 6"/>
                  <a:gd name="T10" fmla="*/ 0 w 14"/>
                  <a:gd name="T11" fmla="*/ 3 h 6"/>
                  <a:gd name="T12" fmla="*/ 0 w 14"/>
                  <a:gd name="T13" fmla="*/ 3 h 6"/>
                  <a:gd name="T14" fmla="*/ 0 w 14"/>
                  <a:gd name="T15" fmla="*/ 3 h 6"/>
                  <a:gd name="T16" fmla="*/ 3 w 14"/>
                  <a:gd name="T17" fmla="*/ 3 h 6"/>
                  <a:gd name="T18" fmla="*/ 9 w 14"/>
                  <a:gd name="T19" fmla="*/ 3 h 6"/>
                  <a:gd name="T20" fmla="*/ 9 w 14"/>
                  <a:gd name="T21" fmla="*/ 3 h 6"/>
                  <a:gd name="T22" fmla="*/ 12 w 14"/>
                  <a:gd name="T23" fmla="*/ 6 h 6"/>
                  <a:gd name="T24" fmla="*/ 12 w 14"/>
                  <a:gd name="T25" fmla="*/ 3 h 6"/>
                  <a:gd name="T26" fmla="*/ 14 w 14"/>
                  <a:gd name="T27" fmla="*/ 3 h 6"/>
                  <a:gd name="T28" fmla="*/ 12 w 14"/>
                  <a:gd name="T29" fmla="*/ 0 h 6"/>
                  <a:gd name="T30" fmla="*/ 12 w 14"/>
                  <a:gd name="T31" fmla="*/ 0 h 6"/>
                  <a:gd name="T32" fmla="*/ 9 w 14"/>
                  <a:gd name="T33" fmla="*/ 0 h 6"/>
                  <a:gd name="T34" fmla="*/ 9 w 14"/>
                  <a:gd name="T35" fmla="*/ 0 h 6"/>
                  <a:gd name="T36" fmla="*/ 9 w 14"/>
                  <a:gd name="T37" fmla="*/ 0 h 6"/>
                  <a:gd name="T38" fmla="*/ 6 w 14"/>
                  <a:gd name="T39" fmla="*/ 0 h 6"/>
                  <a:gd name="T40" fmla="*/ 3 w 14"/>
                  <a:gd name="T41" fmla="*/ 0 h 6"/>
                  <a:gd name="T42" fmla="*/ 0 w 14"/>
                  <a:gd name="T43" fmla="*/ 0 h 6"/>
                  <a:gd name="T44" fmla="*/ 0 w 14"/>
                  <a:gd name="T45" fmla="*/ 0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6"/>
                  <a:gd name="T71" fmla="*/ 14 w 14"/>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6">
                    <a:moveTo>
                      <a:pt x="0" y="0"/>
                    </a:moveTo>
                    <a:lnTo>
                      <a:pt x="0" y="0"/>
                    </a:lnTo>
                    <a:lnTo>
                      <a:pt x="0" y="3"/>
                    </a:lnTo>
                    <a:lnTo>
                      <a:pt x="3" y="3"/>
                    </a:lnTo>
                    <a:lnTo>
                      <a:pt x="9" y="3"/>
                    </a:lnTo>
                    <a:lnTo>
                      <a:pt x="12" y="6"/>
                    </a:lnTo>
                    <a:lnTo>
                      <a:pt x="12" y="3"/>
                    </a:lnTo>
                    <a:lnTo>
                      <a:pt x="14" y="3"/>
                    </a:lnTo>
                    <a:lnTo>
                      <a:pt x="12" y="0"/>
                    </a:lnTo>
                    <a:lnTo>
                      <a:pt x="9"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6" name="Freeform 67"/>
              <p:cNvSpPr>
                <a:spLocks noChangeArrowheads="1"/>
              </p:cNvSpPr>
              <p:nvPr/>
            </p:nvSpPr>
            <p:spPr bwMode="auto">
              <a:xfrm>
                <a:off x="2934" y="124"/>
                <a:ext cx="9" cy="1"/>
              </a:xfrm>
              <a:custGeom>
                <a:avLst/>
                <a:gdLst>
                  <a:gd name="T0" fmla="*/ 9 w 9"/>
                  <a:gd name="T1" fmla="*/ 0 h 1"/>
                  <a:gd name="T2" fmla="*/ 3 w 9"/>
                  <a:gd name="T3" fmla="*/ 0 h 1"/>
                  <a:gd name="T4" fmla="*/ 3 w 9"/>
                  <a:gd name="T5" fmla="*/ 0 h 1"/>
                  <a:gd name="T6" fmla="*/ 3 w 9"/>
                  <a:gd name="T7" fmla="*/ 0 h 1"/>
                  <a:gd name="T8" fmla="*/ 0 w 9"/>
                  <a:gd name="T9" fmla="*/ 0 h 1"/>
                  <a:gd name="T10" fmla="*/ 0 w 9"/>
                  <a:gd name="T11" fmla="*/ 0 h 1"/>
                  <a:gd name="T12" fmla="*/ 0 w 9"/>
                  <a:gd name="T13" fmla="*/ 0 h 1"/>
                  <a:gd name="T14" fmla="*/ 0 w 9"/>
                  <a:gd name="T15" fmla="*/ 0 h 1"/>
                  <a:gd name="T16" fmla="*/ 6 w 9"/>
                  <a:gd name="T17" fmla="*/ 0 h 1"/>
                  <a:gd name="T18" fmla="*/ 9 w 9"/>
                  <a:gd name="T19" fmla="*/ 0 h 1"/>
                  <a:gd name="T20" fmla="*/ 9 w 9"/>
                  <a:gd name="T21" fmla="*/ 0 h 1"/>
                  <a:gd name="T22" fmla="*/ 9 w 9"/>
                  <a:gd name="T23" fmla="*/ 0 h 1"/>
                  <a:gd name="T24" fmla="*/ 9 w 9"/>
                  <a:gd name="T25" fmla="*/ 0 h 1"/>
                  <a:gd name="T26" fmla="*/ 9 w 9"/>
                  <a:gd name="T27" fmla="*/ 0 h 1"/>
                  <a:gd name="T28" fmla="*/ 9 w 9"/>
                  <a:gd name="T29" fmla="*/ 0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
                  <a:gd name="T47" fmla="*/ 9 w 9"/>
                  <a:gd name="T48" fmla="*/ 1 h 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
                    <a:moveTo>
                      <a:pt x="9" y="0"/>
                    </a:moveTo>
                    <a:lnTo>
                      <a:pt x="3" y="0"/>
                    </a:lnTo>
                    <a:lnTo>
                      <a:pt x="0" y="0"/>
                    </a:lnTo>
                    <a:lnTo>
                      <a:pt x="6" y="0"/>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7" name="Freeform 68"/>
              <p:cNvSpPr>
                <a:spLocks noChangeArrowheads="1"/>
              </p:cNvSpPr>
              <p:nvPr/>
            </p:nvSpPr>
            <p:spPr bwMode="auto">
              <a:xfrm>
                <a:off x="2937" y="109"/>
                <a:ext cx="9" cy="3"/>
              </a:xfrm>
              <a:custGeom>
                <a:avLst/>
                <a:gdLst>
                  <a:gd name="T0" fmla="*/ 3 w 9"/>
                  <a:gd name="T1" fmla="*/ 0 h 3"/>
                  <a:gd name="T2" fmla="*/ 3 w 9"/>
                  <a:gd name="T3" fmla="*/ 0 h 3"/>
                  <a:gd name="T4" fmla="*/ 0 w 9"/>
                  <a:gd name="T5" fmla="*/ 0 h 3"/>
                  <a:gd name="T6" fmla="*/ 0 w 9"/>
                  <a:gd name="T7" fmla="*/ 0 h 3"/>
                  <a:gd name="T8" fmla="*/ 0 w 9"/>
                  <a:gd name="T9" fmla="*/ 0 h 3"/>
                  <a:gd name="T10" fmla="*/ 0 w 9"/>
                  <a:gd name="T11" fmla="*/ 0 h 3"/>
                  <a:gd name="T12" fmla="*/ 0 w 9"/>
                  <a:gd name="T13" fmla="*/ 0 h 3"/>
                  <a:gd name="T14" fmla="*/ 0 w 9"/>
                  <a:gd name="T15" fmla="*/ 0 h 3"/>
                  <a:gd name="T16" fmla="*/ 0 w 9"/>
                  <a:gd name="T17" fmla="*/ 3 h 3"/>
                  <a:gd name="T18" fmla="*/ 0 w 9"/>
                  <a:gd name="T19" fmla="*/ 3 h 3"/>
                  <a:gd name="T20" fmla="*/ 0 w 9"/>
                  <a:gd name="T21" fmla="*/ 3 h 3"/>
                  <a:gd name="T22" fmla="*/ 3 w 9"/>
                  <a:gd name="T23" fmla="*/ 3 h 3"/>
                  <a:gd name="T24" fmla="*/ 3 w 9"/>
                  <a:gd name="T25" fmla="*/ 3 h 3"/>
                  <a:gd name="T26" fmla="*/ 6 w 9"/>
                  <a:gd name="T27" fmla="*/ 3 h 3"/>
                  <a:gd name="T28" fmla="*/ 6 w 9"/>
                  <a:gd name="T29" fmla="*/ 3 h 3"/>
                  <a:gd name="T30" fmla="*/ 9 w 9"/>
                  <a:gd name="T31" fmla="*/ 3 h 3"/>
                  <a:gd name="T32" fmla="*/ 9 w 9"/>
                  <a:gd name="T33" fmla="*/ 3 h 3"/>
                  <a:gd name="T34" fmla="*/ 6 w 9"/>
                  <a:gd name="T35" fmla="*/ 0 h 3"/>
                  <a:gd name="T36" fmla="*/ 9 w 9"/>
                  <a:gd name="T37" fmla="*/ 0 h 3"/>
                  <a:gd name="T38" fmla="*/ 9 w 9"/>
                  <a:gd name="T39" fmla="*/ 0 h 3"/>
                  <a:gd name="T40" fmla="*/ 9 w 9"/>
                  <a:gd name="T41" fmla="*/ 0 h 3"/>
                  <a:gd name="T42" fmla="*/ 6 w 9"/>
                  <a:gd name="T43" fmla="*/ 0 h 3"/>
                  <a:gd name="T44" fmla="*/ 3 w 9"/>
                  <a:gd name="T45" fmla="*/ 0 h 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3"/>
                  <a:gd name="T71" fmla="*/ 9 w 9"/>
                  <a:gd name="T72" fmla="*/ 3 h 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3">
                    <a:moveTo>
                      <a:pt x="3" y="0"/>
                    </a:moveTo>
                    <a:lnTo>
                      <a:pt x="3" y="0"/>
                    </a:lnTo>
                    <a:lnTo>
                      <a:pt x="0" y="0"/>
                    </a:lnTo>
                    <a:lnTo>
                      <a:pt x="0" y="3"/>
                    </a:lnTo>
                    <a:lnTo>
                      <a:pt x="3" y="3"/>
                    </a:lnTo>
                    <a:lnTo>
                      <a:pt x="6" y="3"/>
                    </a:lnTo>
                    <a:lnTo>
                      <a:pt x="9" y="3"/>
                    </a:lnTo>
                    <a:lnTo>
                      <a:pt x="6" y="0"/>
                    </a:lnTo>
                    <a:lnTo>
                      <a:pt x="9" y="0"/>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8" name="Freeform 69"/>
              <p:cNvSpPr>
                <a:spLocks noChangeArrowheads="1"/>
              </p:cNvSpPr>
              <p:nvPr/>
            </p:nvSpPr>
            <p:spPr bwMode="auto">
              <a:xfrm>
                <a:off x="3185" y="109"/>
                <a:ext cx="17" cy="6"/>
              </a:xfrm>
              <a:custGeom>
                <a:avLst/>
                <a:gdLst>
                  <a:gd name="T0" fmla="*/ 3 w 17"/>
                  <a:gd name="T1" fmla="*/ 6 h 6"/>
                  <a:gd name="T2" fmla="*/ 3 w 17"/>
                  <a:gd name="T3" fmla="*/ 6 h 6"/>
                  <a:gd name="T4" fmla="*/ 6 w 17"/>
                  <a:gd name="T5" fmla="*/ 6 h 6"/>
                  <a:gd name="T6" fmla="*/ 8 w 17"/>
                  <a:gd name="T7" fmla="*/ 6 h 6"/>
                  <a:gd name="T8" fmla="*/ 11 w 17"/>
                  <a:gd name="T9" fmla="*/ 6 h 6"/>
                  <a:gd name="T10" fmla="*/ 14 w 17"/>
                  <a:gd name="T11" fmla="*/ 6 h 6"/>
                  <a:gd name="T12" fmla="*/ 17 w 17"/>
                  <a:gd name="T13" fmla="*/ 6 h 6"/>
                  <a:gd name="T14" fmla="*/ 14 w 17"/>
                  <a:gd name="T15" fmla="*/ 6 h 6"/>
                  <a:gd name="T16" fmla="*/ 14 w 17"/>
                  <a:gd name="T17" fmla="*/ 6 h 6"/>
                  <a:gd name="T18" fmla="*/ 14 w 17"/>
                  <a:gd name="T19" fmla="*/ 3 h 6"/>
                  <a:gd name="T20" fmla="*/ 11 w 17"/>
                  <a:gd name="T21" fmla="*/ 3 h 6"/>
                  <a:gd name="T22" fmla="*/ 11 w 17"/>
                  <a:gd name="T23" fmla="*/ 3 h 6"/>
                  <a:gd name="T24" fmla="*/ 3 w 17"/>
                  <a:gd name="T25" fmla="*/ 3 h 6"/>
                  <a:gd name="T26" fmla="*/ 3 w 17"/>
                  <a:gd name="T27" fmla="*/ 0 h 6"/>
                  <a:gd name="T28" fmla="*/ 0 w 17"/>
                  <a:gd name="T29" fmla="*/ 0 h 6"/>
                  <a:gd name="T30" fmla="*/ 0 w 17"/>
                  <a:gd name="T31" fmla="*/ 3 h 6"/>
                  <a:gd name="T32" fmla="*/ 0 w 17"/>
                  <a:gd name="T33" fmla="*/ 3 h 6"/>
                  <a:gd name="T34" fmla="*/ 0 w 17"/>
                  <a:gd name="T35" fmla="*/ 3 h 6"/>
                  <a:gd name="T36" fmla="*/ 3 w 1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6"/>
                  <a:gd name="T59" fmla="*/ 17 w 17"/>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6">
                    <a:moveTo>
                      <a:pt x="3" y="6"/>
                    </a:moveTo>
                    <a:lnTo>
                      <a:pt x="3" y="6"/>
                    </a:lnTo>
                    <a:lnTo>
                      <a:pt x="6" y="6"/>
                    </a:lnTo>
                    <a:lnTo>
                      <a:pt x="8" y="6"/>
                    </a:lnTo>
                    <a:lnTo>
                      <a:pt x="11" y="6"/>
                    </a:lnTo>
                    <a:lnTo>
                      <a:pt x="14" y="6"/>
                    </a:lnTo>
                    <a:lnTo>
                      <a:pt x="17" y="6"/>
                    </a:lnTo>
                    <a:lnTo>
                      <a:pt x="14" y="6"/>
                    </a:lnTo>
                    <a:lnTo>
                      <a:pt x="14" y="3"/>
                    </a:lnTo>
                    <a:lnTo>
                      <a:pt x="11" y="3"/>
                    </a:lnTo>
                    <a:lnTo>
                      <a:pt x="3" y="3"/>
                    </a:lnTo>
                    <a:lnTo>
                      <a:pt x="3" y="0"/>
                    </a:lnTo>
                    <a:lnTo>
                      <a:pt x="0" y="0"/>
                    </a:lnTo>
                    <a:lnTo>
                      <a:pt x="0"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99" name="Freeform 70"/>
              <p:cNvSpPr>
                <a:spLocks noChangeArrowheads="1"/>
              </p:cNvSpPr>
              <p:nvPr/>
            </p:nvSpPr>
            <p:spPr bwMode="auto">
              <a:xfrm>
                <a:off x="2243" y="207"/>
                <a:ext cx="17" cy="15"/>
              </a:xfrm>
              <a:custGeom>
                <a:avLst/>
                <a:gdLst>
                  <a:gd name="T0" fmla="*/ 6 w 17"/>
                  <a:gd name="T1" fmla="*/ 15 h 15"/>
                  <a:gd name="T2" fmla="*/ 6 w 17"/>
                  <a:gd name="T3" fmla="*/ 15 h 15"/>
                  <a:gd name="T4" fmla="*/ 6 w 17"/>
                  <a:gd name="T5" fmla="*/ 15 h 15"/>
                  <a:gd name="T6" fmla="*/ 9 w 17"/>
                  <a:gd name="T7" fmla="*/ 15 h 15"/>
                  <a:gd name="T8" fmla="*/ 12 w 17"/>
                  <a:gd name="T9" fmla="*/ 15 h 15"/>
                  <a:gd name="T10" fmla="*/ 12 w 17"/>
                  <a:gd name="T11" fmla="*/ 12 h 15"/>
                  <a:gd name="T12" fmla="*/ 12 w 17"/>
                  <a:gd name="T13" fmla="*/ 12 h 15"/>
                  <a:gd name="T14" fmla="*/ 15 w 17"/>
                  <a:gd name="T15" fmla="*/ 12 h 15"/>
                  <a:gd name="T16" fmla="*/ 17 w 17"/>
                  <a:gd name="T17" fmla="*/ 9 h 15"/>
                  <a:gd name="T18" fmla="*/ 17 w 17"/>
                  <a:gd name="T19" fmla="*/ 6 h 15"/>
                  <a:gd name="T20" fmla="*/ 17 w 17"/>
                  <a:gd name="T21" fmla="*/ 9 h 15"/>
                  <a:gd name="T22" fmla="*/ 17 w 17"/>
                  <a:gd name="T23" fmla="*/ 6 h 15"/>
                  <a:gd name="T24" fmla="*/ 17 w 17"/>
                  <a:gd name="T25" fmla="*/ 6 h 15"/>
                  <a:gd name="T26" fmla="*/ 15 w 17"/>
                  <a:gd name="T27" fmla="*/ 3 h 15"/>
                  <a:gd name="T28" fmla="*/ 17 w 17"/>
                  <a:gd name="T29" fmla="*/ 6 h 15"/>
                  <a:gd name="T30" fmla="*/ 15 w 17"/>
                  <a:gd name="T31" fmla="*/ 6 h 15"/>
                  <a:gd name="T32" fmla="*/ 15 w 17"/>
                  <a:gd name="T33" fmla="*/ 6 h 15"/>
                  <a:gd name="T34" fmla="*/ 6 w 17"/>
                  <a:gd name="T35" fmla="*/ 0 h 15"/>
                  <a:gd name="T36" fmla="*/ 6 w 17"/>
                  <a:gd name="T37" fmla="*/ 0 h 15"/>
                  <a:gd name="T38" fmla="*/ 3 w 17"/>
                  <a:gd name="T39" fmla="*/ 3 h 15"/>
                  <a:gd name="T40" fmla="*/ 3 w 17"/>
                  <a:gd name="T41" fmla="*/ 0 h 15"/>
                  <a:gd name="T42" fmla="*/ 3 w 17"/>
                  <a:gd name="T43" fmla="*/ 3 h 15"/>
                  <a:gd name="T44" fmla="*/ 0 w 17"/>
                  <a:gd name="T45" fmla="*/ 3 h 15"/>
                  <a:gd name="T46" fmla="*/ 0 w 17"/>
                  <a:gd name="T47" fmla="*/ 6 h 15"/>
                  <a:gd name="T48" fmla="*/ 0 w 17"/>
                  <a:gd name="T49" fmla="*/ 6 h 15"/>
                  <a:gd name="T50" fmla="*/ 3 w 17"/>
                  <a:gd name="T51" fmla="*/ 12 h 15"/>
                  <a:gd name="T52" fmla="*/ 3 w 17"/>
                  <a:gd name="T53" fmla="*/ 12 h 15"/>
                  <a:gd name="T54" fmla="*/ 3 w 17"/>
                  <a:gd name="T55" fmla="*/ 15 h 15"/>
                  <a:gd name="T56" fmla="*/ 3 w 17"/>
                  <a:gd name="T57" fmla="*/ 15 h 15"/>
                  <a:gd name="T58" fmla="*/ 3 w 17"/>
                  <a:gd name="T59" fmla="*/ 15 h 15"/>
                  <a:gd name="T60" fmla="*/ 3 w 17"/>
                  <a:gd name="T61" fmla="*/ 12 h 15"/>
                  <a:gd name="T62" fmla="*/ 3 w 17"/>
                  <a:gd name="T63" fmla="*/ 12 h 15"/>
                  <a:gd name="T64" fmla="*/ 6 w 17"/>
                  <a:gd name="T65" fmla="*/ 1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6" y="15"/>
                    </a:moveTo>
                    <a:lnTo>
                      <a:pt x="6" y="15"/>
                    </a:lnTo>
                    <a:lnTo>
                      <a:pt x="9" y="15"/>
                    </a:lnTo>
                    <a:lnTo>
                      <a:pt x="12" y="15"/>
                    </a:lnTo>
                    <a:lnTo>
                      <a:pt x="12" y="12"/>
                    </a:lnTo>
                    <a:lnTo>
                      <a:pt x="15" y="12"/>
                    </a:lnTo>
                    <a:lnTo>
                      <a:pt x="17" y="9"/>
                    </a:lnTo>
                    <a:lnTo>
                      <a:pt x="17" y="6"/>
                    </a:lnTo>
                    <a:lnTo>
                      <a:pt x="17" y="9"/>
                    </a:lnTo>
                    <a:lnTo>
                      <a:pt x="17" y="6"/>
                    </a:lnTo>
                    <a:lnTo>
                      <a:pt x="15" y="3"/>
                    </a:lnTo>
                    <a:lnTo>
                      <a:pt x="17" y="6"/>
                    </a:lnTo>
                    <a:lnTo>
                      <a:pt x="15" y="6"/>
                    </a:lnTo>
                    <a:lnTo>
                      <a:pt x="6" y="0"/>
                    </a:lnTo>
                    <a:lnTo>
                      <a:pt x="3" y="3"/>
                    </a:lnTo>
                    <a:lnTo>
                      <a:pt x="3" y="0"/>
                    </a:lnTo>
                    <a:lnTo>
                      <a:pt x="3" y="3"/>
                    </a:lnTo>
                    <a:lnTo>
                      <a:pt x="0" y="3"/>
                    </a:lnTo>
                    <a:lnTo>
                      <a:pt x="0" y="6"/>
                    </a:lnTo>
                    <a:lnTo>
                      <a:pt x="3" y="12"/>
                    </a:lnTo>
                    <a:lnTo>
                      <a:pt x="3" y="15"/>
                    </a:lnTo>
                    <a:lnTo>
                      <a:pt x="3" y="12"/>
                    </a:lnTo>
                    <a:lnTo>
                      <a:pt x="6" y="1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0" name="Freeform 71"/>
              <p:cNvSpPr>
                <a:spLocks noChangeArrowheads="1"/>
              </p:cNvSpPr>
              <p:nvPr/>
            </p:nvSpPr>
            <p:spPr bwMode="auto">
              <a:xfrm>
                <a:off x="2332" y="199"/>
                <a:ext cx="3" cy="3"/>
              </a:xfrm>
              <a:custGeom>
                <a:avLst/>
                <a:gdLst>
                  <a:gd name="T0" fmla="*/ 3 w 3"/>
                  <a:gd name="T1" fmla="*/ 0 h 3"/>
                  <a:gd name="T2" fmla="*/ 0 w 3"/>
                  <a:gd name="T3" fmla="*/ 0 h 3"/>
                  <a:gd name="T4" fmla="*/ 3 w 3"/>
                  <a:gd name="T5" fmla="*/ 3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1" name="Freeform 72"/>
              <p:cNvSpPr>
                <a:spLocks noChangeArrowheads="1"/>
              </p:cNvSpPr>
              <p:nvPr/>
            </p:nvSpPr>
            <p:spPr bwMode="auto">
              <a:xfrm>
                <a:off x="2324" y="190"/>
                <a:ext cx="23" cy="12"/>
              </a:xfrm>
              <a:custGeom>
                <a:avLst/>
                <a:gdLst>
                  <a:gd name="T0" fmla="*/ 17 w 23"/>
                  <a:gd name="T1" fmla="*/ 12 h 12"/>
                  <a:gd name="T2" fmla="*/ 17 w 23"/>
                  <a:gd name="T3" fmla="*/ 12 h 12"/>
                  <a:gd name="T4" fmla="*/ 20 w 23"/>
                  <a:gd name="T5" fmla="*/ 12 h 12"/>
                  <a:gd name="T6" fmla="*/ 23 w 23"/>
                  <a:gd name="T7" fmla="*/ 12 h 12"/>
                  <a:gd name="T8" fmla="*/ 23 w 23"/>
                  <a:gd name="T9" fmla="*/ 9 h 12"/>
                  <a:gd name="T10" fmla="*/ 20 w 23"/>
                  <a:gd name="T11" fmla="*/ 9 h 12"/>
                  <a:gd name="T12" fmla="*/ 14 w 23"/>
                  <a:gd name="T13" fmla="*/ 6 h 12"/>
                  <a:gd name="T14" fmla="*/ 11 w 23"/>
                  <a:gd name="T15" fmla="*/ 6 h 12"/>
                  <a:gd name="T16" fmla="*/ 8 w 23"/>
                  <a:gd name="T17" fmla="*/ 3 h 12"/>
                  <a:gd name="T18" fmla="*/ 8 w 23"/>
                  <a:gd name="T19" fmla="*/ 3 h 12"/>
                  <a:gd name="T20" fmla="*/ 6 w 23"/>
                  <a:gd name="T21" fmla="*/ 3 h 12"/>
                  <a:gd name="T22" fmla="*/ 3 w 23"/>
                  <a:gd name="T23" fmla="*/ 0 h 12"/>
                  <a:gd name="T24" fmla="*/ 3 w 23"/>
                  <a:gd name="T25" fmla="*/ 0 h 12"/>
                  <a:gd name="T26" fmla="*/ 3 w 23"/>
                  <a:gd name="T27" fmla="*/ 3 h 12"/>
                  <a:gd name="T28" fmla="*/ 3 w 23"/>
                  <a:gd name="T29" fmla="*/ 3 h 12"/>
                  <a:gd name="T30" fmla="*/ 3 w 23"/>
                  <a:gd name="T31" fmla="*/ 3 h 12"/>
                  <a:gd name="T32" fmla="*/ 3 w 23"/>
                  <a:gd name="T33" fmla="*/ 6 h 12"/>
                  <a:gd name="T34" fmla="*/ 0 w 23"/>
                  <a:gd name="T35" fmla="*/ 3 h 12"/>
                  <a:gd name="T36" fmla="*/ 3 w 23"/>
                  <a:gd name="T37" fmla="*/ 6 h 12"/>
                  <a:gd name="T38" fmla="*/ 3 w 23"/>
                  <a:gd name="T39" fmla="*/ 6 h 12"/>
                  <a:gd name="T40" fmla="*/ 6 w 23"/>
                  <a:gd name="T41" fmla="*/ 9 h 12"/>
                  <a:gd name="T42" fmla="*/ 6 w 23"/>
                  <a:gd name="T43" fmla="*/ 9 h 12"/>
                  <a:gd name="T44" fmla="*/ 8 w 23"/>
                  <a:gd name="T45" fmla="*/ 9 h 12"/>
                  <a:gd name="T46" fmla="*/ 8 w 23"/>
                  <a:gd name="T47" fmla="*/ 9 h 12"/>
                  <a:gd name="T48" fmla="*/ 11 w 23"/>
                  <a:gd name="T49" fmla="*/ 9 h 12"/>
                  <a:gd name="T50" fmla="*/ 11 w 23"/>
                  <a:gd name="T51" fmla="*/ 9 h 12"/>
                  <a:gd name="T52" fmla="*/ 14 w 23"/>
                  <a:gd name="T53" fmla="*/ 9 h 12"/>
                  <a:gd name="T54" fmla="*/ 14 w 23"/>
                  <a:gd name="T55" fmla="*/ 12 h 12"/>
                  <a:gd name="T56" fmla="*/ 17 w 23"/>
                  <a:gd name="T57" fmla="*/ 12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12"/>
                  <a:gd name="T89" fmla="*/ 23 w 23"/>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12">
                    <a:moveTo>
                      <a:pt x="17" y="12"/>
                    </a:moveTo>
                    <a:lnTo>
                      <a:pt x="17" y="12"/>
                    </a:lnTo>
                    <a:lnTo>
                      <a:pt x="20" y="12"/>
                    </a:lnTo>
                    <a:lnTo>
                      <a:pt x="23" y="12"/>
                    </a:lnTo>
                    <a:lnTo>
                      <a:pt x="23" y="9"/>
                    </a:lnTo>
                    <a:lnTo>
                      <a:pt x="20" y="9"/>
                    </a:lnTo>
                    <a:lnTo>
                      <a:pt x="14" y="6"/>
                    </a:lnTo>
                    <a:lnTo>
                      <a:pt x="11" y="6"/>
                    </a:lnTo>
                    <a:lnTo>
                      <a:pt x="8" y="3"/>
                    </a:lnTo>
                    <a:lnTo>
                      <a:pt x="6" y="3"/>
                    </a:lnTo>
                    <a:lnTo>
                      <a:pt x="3" y="0"/>
                    </a:lnTo>
                    <a:lnTo>
                      <a:pt x="3" y="3"/>
                    </a:lnTo>
                    <a:lnTo>
                      <a:pt x="3" y="6"/>
                    </a:lnTo>
                    <a:lnTo>
                      <a:pt x="0" y="3"/>
                    </a:lnTo>
                    <a:lnTo>
                      <a:pt x="3" y="6"/>
                    </a:lnTo>
                    <a:lnTo>
                      <a:pt x="6" y="9"/>
                    </a:lnTo>
                    <a:lnTo>
                      <a:pt x="8" y="9"/>
                    </a:lnTo>
                    <a:lnTo>
                      <a:pt x="11" y="9"/>
                    </a:lnTo>
                    <a:lnTo>
                      <a:pt x="14" y="9"/>
                    </a:lnTo>
                    <a:lnTo>
                      <a:pt x="14" y="12"/>
                    </a:lnTo>
                    <a:lnTo>
                      <a:pt x="17"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2" name="Freeform 73"/>
              <p:cNvSpPr>
                <a:spLocks noChangeArrowheads="1"/>
              </p:cNvSpPr>
              <p:nvPr/>
            </p:nvSpPr>
            <p:spPr bwMode="auto">
              <a:xfrm>
                <a:off x="2393" y="141"/>
                <a:ext cx="14" cy="6"/>
              </a:xfrm>
              <a:custGeom>
                <a:avLst/>
                <a:gdLst>
                  <a:gd name="T0" fmla="*/ 3 w 14"/>
                  <a:gd name="T1" fmla="*/ 6 h 6"/>
                  <a:gd name="T2" fmla="*/ 3 w 14"/>
                  <a:gd name="T3" fmla="*/ 6 h 6"/>
                  <a:gd name="T4" fmla="*/ 3 w 14"/>
                  <a:gd name="T5" fmla="*/ 6 h 6"/>
                  <a:gd name="T6" fmla="*/ 6 w 14"/>
                  <a:gd name="T7" fmla="*/ 6 h 6"/>
                  <a:gd name="T8" fmla="*/ 6 w 14"/>
                  <a:gd name="T9" fmla="*/ 6 h 6"/>
                  <a:gd name="T10" fmla="*/ 6 w 14"/>
                  <a:gd name="T11" fmla="*/ 6 h 6"/>
                  <a:gd name="T12" fmla="*/ 9 w 14"/>
                  <a:gd name="T13" fmla="*/ 6 h 6"/>
                  <a:gd name="T14" fmla="*/ 11 w 14"/>
                  <a:gd name="T15" fmla="*/ 6 h 6"/>
                  <a:gd name="T16" fmla="*/ 11 w 14"/>
                  <a:gd name="T17" fmla="*/ 3 h 6"/>
                  <a:gd name="T18" fmla="*/ 14 w 14"/>
                  <a:gd name="T19" fmla="*/ 3 h 6"/>
                  <a:gd name="T20" fmla="*/ 11 w 14"/>
                  <a:gd name="T21" fmla="*/ 3 h 6"/>
                  <a:gd name="T22" fmla="*/ 9 w 14"/>
                  <a:gd name="T23" fmla="*/ 3 h 6"/>
                  <a:gd name="T24" fmla="*/ 9 w 14"/>
                  <a:gd name="T25" fmla="*/ 0 h 6"/>
                  <a:gd name="T26" fmla="*/ 6 w 14"/>
                  <a:gd name="T27" fmla="*/ 0 h 6"/>
                  <a:gd name="T28" fmla="*/ 3 w 14"/>
                  <a:gd name="T29" fmla="*/ 0 h 6"/>
                  <a:gd name="T30" fmla="*/ 0 w 14"/>
                  <a:gd name="T31" fmla="*/ 0 h 6"/>
                  <a:gd name="T32" fmla="*/ 0 w 14"/>
                  <a:gd name="T33" fmla="*/ 3 h 6"/>
                  <a:gd name="T34" fmla="*/ 3 w 14"/>
                  <a:gd name="T35" fmla="*/ 3 h 6"/>
                  <a:gd name="T36" fmla="*/ 3 w 14"/>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6"/>
                  <a:gd name="T59" fmla="*/ 14 w 14"/>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6">
                    <a:moveTo>
                      <a:pt x="3" y="6"/>
                    </a:moveTo>
                    <a:lnTo>
                      <a:pt x="3" y="6"/>
                    </a:lnTo>
                    <a:lnTo>
                      <a:pt x="6" y="6"/>
                    </a:lnTo>
                    <a:lnTo>
                      <a:pt x="9" y="6"/>
                    </a:lnTo>
                    <a:lnTo>
                      <a:pt x="11" y="6"/>
                    </a:lnTo>
                    <a:lnTo>
                      <a:pt x="11" y="3"/>
                    </a:lnTo>
                    <a:lnTo>
                      <a:pt x="14" y="3"/>
                    </a:lnTo>
                    <a:lnTo>
                      <a:pt x="11" y="3"/>
                    </a:lnTo>
                    <a:lnTo>
                      <a:pt x="9" y="3"/>
                    </a:lnTo>
                    <a:lnTo>
                      <a:pt x="9" y="0"/>
                    </a:lnTo>
                    <a:lnTo>
                      <a:pt x="6" y="0"/>
                    </a:lnTo>
                    <a:lnTo>
                      <a:pt x="3" y="0"/>
                    </a:lnTo>
                    <a:lnTo>
                      <a:pt x="0" y="0"/>
                    </a:lnTo>
                    <a:lnTo>
                      <a:pt x="0" y="3"/>
                    </a:lnTo>
                    <a:lnTo>
                      <a:pt x="3"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3" name="Freeform 74"/>
              <p:cNvSpPr>
                <a:spLocks noChangeArrowheads="1"/>
              </p:cNvSpPr>
              <p:nvPr/>
            </p:nvSpPr>
            <p:spPr bwMode="auto">
              <a:xfrm>
                <a:off x="2430" y="144"/>
                <a:ext cx="3" cy="3"/>
              </a:xfrm>
              <a:custGeom>
                <a:avLst/>
                <a:gdLst>
                  <a:gd name="T0" fmla="*/ 3 w 3"/>
                  <a:gd name="T1" fmla="*/ 3 h 3"/>
                  <a:gd name="T2" fmla="*/ 3 w 3"/>
                  <a:gd name="T3" fmla="*/ 3 h 3"/>
                  <a:gd name="T4" fmla="*/ 3 w 3"/>
                  <a:gd name="T5" fmla="*/ 3 h 3"/>
                  <a:gd name="T6" fmla="*/ 3 w 3"/>
                  <a:gd name="T7" fmla="*/ 0 h 3"/>
                  <a:gd name="T8" fmla="*/ 0 w 3"/>
                  <a:gd name="T9" fmla="*/ 0 h 3"/>
                  <a:gd name="T10" fmla="*/ 0 w 3"/>
                  <a:gd name="T11" fmla="*/ 0 h 3"/>
                  <a:gd name="T12" fmla="*/ 0 w 3"/>
                  <a:gd name="T13" fmla="*/ 3 h 3"/>
                  <a:gd name="T14" fmla="*/ 0 w 3"/>
                  <a:gd name="T15" fmla="*/ 3 h 3"/>
                  <a:gd name="T16" fmla="*/ 3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3"/>
                    </a:ln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4" name="Freeform 75"/>
              <p:cNvSpPr>
                <a:spLocks noChangeArrowheads="1"/>
              </p:cNvSpPr>
              <p:nvPr/>
            </p:nvSpPr>
            <p:spPr bwMode="auto">
              <a:xfrm>
                <a:off x="2468" y="144"/>
                <a:ext cx="6" cy="3"/>
              </a:xfrm>
              <a:custGeom>
                <a:avLst/>
                <a:gdLst>
                  <a:gd name="T0" fmla="*/ 0 w 6"/>
                  <a:gd name="T1" fmla="*/ 0 h 3"/>
                  <a:gd name="T2" fmla="*/ 0 w 6"/>
                  <a:gd name="T3" fmla="*/ 3 h 3"/>
                  <a:gd name="T4" fmla="*/ 0 w 6"/>
                  <a:gd name="T5" fmla="*/ 3 h 3"/>
                  <a:gd name="T6" fmla="*/ 0 w 6"/>
                  <a:gd name="T7" fmla="*/ 3 h 3"/>
                  <a:gd name="T8" fmla="*/ 3 w 6"/>
                  <a:gd name="T9" fmla="*/ 3 h 3"/>
                  <a:gd name="T10" fmla="*/ 6 w 6"/>
                  <a:gd name="T11" fmla="*/ 3 h 3"/>
                  <a:gd name="T12" fmla="*/ 6 w 6"/>
                  <a:gd name="T13" fmla="*/ 3 h 3"/>
                  <a:gd name="T14" fmla="*/ 6 w 6"/>
                  <a:gd name="T15" fmla="*/ 3 h 3"/>
                  <a:gd name="T16" fmla="*/ 6 w 6"/>
                  <a:gd name="T17" fmla="*/ 0 h 3"/>
                  <a:gd name="T18" fmla="*/ 3 w 6"/>
                  <a:gd name="T19" fmla="*/ 0 h 3"/>
                  <a:gd name="T20" fmla="*/ 3 w 6"/>
                  <a:gd name="T21" fmla="*/ 0 h 3"/>
                  <a:gd name="T22" fmla="*/ 0 w 6"/>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0" y="0"/>
                    </a:moveTo>
                    <a:lnTo>
                      <a:pt x="0" y="3"/>
                    </a:lnTo>
                    <a:lnTo>
                      <a:pt x="3" y="3"/>
                    </a:lnTo>
                    <a:lnTo>
                      <a:pt x="6" y="3"/>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5" name="Freeform 76"/>
              <p:cNvSpPr>
                <a:spLocks noChangeArrowheads="1"/>
              </p:cNvSpPr>
              <p:nvPr/>
            </p:nvSpPr>
            <p:spPr bwMode="auto">
              <a:xfrm>
                <a:off x="2459" y="150"/>
                <a:ext cx="9" cy="5"/>
              </a:xfrm>
              <a:custGeom>
                <a:avLst/>
                <a:gdLst>
                  <a:gd name="T0" fmla="*/ 9 w 9"/>
                  <a:gd name="T1" fmla="*/ 5 h 5"/>
                  <a:gd name="T2" fmla="*/ 9 w 9"/>
                  <a:gd name="T3" fmla="*/ 3 h 5"/>
                  <a:gd name="T4" fmla="*/ 9 w 9"/>
                  <a:gd name="T5" fmla="*/ 3 h 5"/>
                  <a:gd name="T6" fmla="*/ 9 w 9"/>
                  <a:gd name="T7" fmla="*/ 3 h 5"/>
                  <a:gd name="T8" fmla="*/ 9 w 9"/>
                  <a:gd name="T9" fmla="*/ 0 h 5"/>
                  <a:gd name="T10" fmla="*/ 3 w 9"/>
                  <a:gd name="T11" fmla="*/ 0 h 5"/>
                  <a:gd name="T12" fmla="*/ 0 w 9"/>
                  <a:gd name="T13" fmla="*/ 3 h 5"/>
                  <a:gd name="T14" fmla="*/ 0 w 9"/>
                  <a:gd name="T15" fmla="*/ 3 h 5"/>
                  <a:gd name="T16" fmla="*/ 0 w 9"/>
                  <a:gd name="T17" fmla="*/ 3 h 5"/>
                  <a:gd name="T18" fmla="*/ 0 w 9"/>
                  <a:gd name="T19" fmla="*/ 5 h 5"/>
                  <a:gd name="T20" fmla="*/ 0 w 9"/>
                  <a:gd name="T21" fmla="*/ 5 h 5"/>
                  <a:gd name="T22" fmla="*/ 9 w 9"/>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
                  <a:gd name="T38" fmla="*/ 9 w 9"/>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
                    <a:moveTo>
                      <a:pt x="9" y="5"/>
                    </a:moveTo>
                    <a:lnTo>
                      <a:pt x="9" y="3"/>
                    </a:lnTo>
                    <a:lnTo>
                      <a:pt x="9" y="0"/>
                    </a:lnTo>
                    <a:lnTo>
                      <a:pt x="3" y="0"/>
                    </a:lnTo>
                    <a:lnTo>
                      <a:pt x="0" y="3"/>
                    </a:lnTo>
                    <a:lnTo>
                      <a:pt x="0" y="5"/>
                    </a:lnTo>
                    <a:lnTo>
                      <a:pt x="9"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6" name="Freeform 77"/>
              <p:cNvSpPr>
                <a:spLocks noChangeArrowheads="1"/>
              </p:cNvSpPr>
              <p:nvPr/>
            </p:nvSpPr>
            <p:spPr bwMode="auto">
              <a:xfrm>
                <a:off x="2459" y="106"/>
                <a:ext cx="3" cy="3"/>
              </a:xfrm>
              <a:custGeom>
                <a:avLst/>
                <a:gdLst>
                  <a:gd name="T0" fmla="*/ 0 w 3"/>
                  <a:gd name="T1" fmla="*/ 3 h 3"/>
                  <a:gd name="T2" fmla="*/ 0 w 3"/>
                  <a:gd name="T3" fmla="*/ 0 h 3"/>
                  <a:gd name="T4" fmla="*/ 3 w 3"/>
                  <a:gd name="T5" fmla="*/ 0 h 3"/>
                  <a:gd name="T6" fmla="*/ 0 w 3"/>
                  <a:gd name="T7" fmla="*/ 0 h 3"/>
                  <a:gd name="T8" fmla="*/ 0 w 3"/>
                  <a:gd name="T9" fmla="*/ 0 h 3"/>
                  <a:gd name="T10" fmla="*/ 0 w 3"/>
                  <a:gd name="T11" fmla="*/ 0 h 3"/>
                  <a:gd name="T12" fmla="*/ 3 w 3"/>
                  <a:gd name="T13" fmla="*/ 3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0" y="0"/>
                    </a:lnTo>
                    <a:lnTo>
                      <a:pt x="3" y="0"/>
                    </a:lnTo>
                    <a:lnTo>
                      <a:pt x="0"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7" name="Freeform 78"/>
              <p:cNvSpPr>
                <a:spLocks noChangeArrowheads="1"/>
              </p:cNvSpPr>
              <p:nvPr/>
            </p:nvSpPr>
            <p:spPr bwMode="auto">
              <a:xfrm>
                <a:off x="2462" y="106"/>
                <a:ext cx="3" cy="3"/>
              </a:xfrm>
              <a:custGeom>
                <a:avLst/>
                <a:gdLst>
                  <a:gd name="T0" fmla="*/ 0 w 3"/>
                  <a:gd name="T1" fmla="*/ 0 h 3"/>
                  <a:gd name="T2" fmla="*/ 3 w 3"/>
                  <a:gd name="T3" fmla="*/ 3 h 3"/>
                  <a:gd name="T4" fmla="*/ 3 w 3"/>
                  <a:gd name="T5" fmla="*/ 3 h 3"/>
                  <a:gd name="T6" fmla="*/ 3 w 3"/>
                  <a:gd name="T7" fmla="*/ 3 h 3"/>
                  <a:gd name="T8" fmla="*/ 3 w 3"/>
                  <a:gd name="T9" fmla="*/ 0 h 3"/>
                  <a:gd name="T10" fmla="*/ 3 w 3"/>
                  <a:gd name="T11" fmla="*/ 0 h 3"/>
                  <a:gd name="T12" fmla="*/ 3 w 3"/>
                  <a:gd name="T13" fmla="*/ 0 h 3"/>
                  <a:gd name="T14" fmla="*/ 3 w 3"/>
                  <a:gd name="T15" fmla="*/ 0 h 3"/>
                  <a:gd name="T16" fmla="*/ 0 w 3"/>
                  <a:gd name="T17" fmla="*/ 0 h 3"/>
                  <a:gd name="T18" fmla="*/ 0 w 3"/>
                  <a:gd name="T19" fmla="*/ 0 h 3"/>
                  <a:gd name="T20" fmla="*/ 0 w 3"/>
                  <a:gd name="T21" fmla="*/ 0 h 3"/>
                  <a:gd name="T22" fmla="*/ 0 w 3"/>
                  <a:gd name="T23" fmla="*/ 0 h 3"/>
                  <a:gd name="T24" fmla="*/ 0 w 3"/>
                  <a:gd name="T25" fmla="*/ 0 h 3"/>
                  <a:gd name="T26" fmla="*/ 0 w 3"/>
                  <a:gd name="T27" fmla="*/ 0 h 3"/>
                  <a:gd name="T28" fmla="*/ 0 w 3"/>
                  <a:gd name="T29" fmla="*/ 3 h 3"/>
                  <a:gd name="T30" fmla="*/ 0 w 3"/>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3"/>
                  <a:gd name="T50" fmla="*/ 3 w 3"/>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3">
                    <a:moveTo>
                      <a:pt x="0" y="0"/>
                    </a:moveTo>
                    <a:lnTo>
                      <a:pt x="3" y="3"/>
                    </a:lnTo>
                    <a:lnTo>
                      <a:pt x="3" y="0"/>
                    </a:lnTo>
                    <a:lnTo>
                      <a:pt x="0" y="0"/>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8" name="Freeform 79"/>
              <p:cNvSpPr>
                <a:spLocks noChangeArrowheads="1"/>
              </p:cNvSpPr>
              <p:nvPr/>
            </p:nvSpPr>
            <p:spPr bwMode="auto">
              <a:xfrm>
                <a:off x="2459" y="239"/>
                <a:ext cx="12" cy="6"/>
              </a:xfrm>
              <a:custGeom>
                <a:avLst/>
                <a:gdLst>
                  <a:gd name="T0" fmla="*/ 9 w 12"/>
                  <a:gd name="T1" fmla="*/ 0 h 6"/>
                  <a:gd name="T2" fmla="*/ 3 w 12"/>
                  <a:gd name="T3" fmla="*/ 0 h 6"/>
                  <a:gd name="T4" fmla="*/ 3 w 12"/>
                  <a:gd name="T5" fmla="*/ 3 h 6"/>
                  <a:gd name="T6" fmla="*/ 0 w 12"/>
                  <a:gd name="T7" fmla="*/ 3 h 6"/>
                  <a:gd name="T8" fmla="*/ 0 w 12"/>
                  <a:gd name="T9" fmla="*/ 6 h 6"/>
                  <a:gd name="T10" fmla="*/ 3 w 12"/>
                  <a:gd name="T11" fmla="*/ 6 h 6"/>
                  <a:gd name="T12" fmla="*/ 6 w 12"/>
                  <a:gd name="T13" fmla="*/ 6 h 6"/>
                  <a:gd name="T14" fmla="*/ 9 w 12"/>
                  <a:gd name="T15" fmla="*/ 3 h 6"/>
                  <a:gd name="T16" fmla="*/ 9 w 12"/>
                  <a:gd name="T17" fmla="*/ 3 h 6"/>
                  <a:gd name="T18" fmla="*/ 12 w 12"/>
                  <a:gd name="T19" fmla="*/ 3 h 6"/>
                  <a:gd name="T20" fmla="*/ 9 w 12"/>
                  <a:gd name="T21" fmla="*/ 0 h 6"/>
                  <a:gd name="T22" fmla="*/ 9 w 12"/>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6"/>
                  <a:gd name="T38" fmla="*/ 12 w 1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6">
                    <a:moveTo>
                      <a:pt x="9" y="0"/>
                    </a:moveTo>
                    <a:lnTo>
                      <a:pt x="3" y="0"/>
                    </a:lnTo>
                    <a:lnTo>
                      <a:pt x="3" y="3"/>
                    </a:lnTo>
                    <a:lnTo>
                      <a:pt x="0" y="3"/>
                    </a:lnTo>
                    <a:lnTo>
                      <a:pt x="0" y="6"/>
                    </a:lnTo>
                    <a:lnTo>
                      <a:pt x="3" y="6"/>
                    </a:lnTo>
                    <a:lnTo>
                      <a:pt x="6" y="6"/>
                    </a:lnTo>
                    <a:lnTo>
                      <a:pt x="9" y="3"/>
                    </a:lnTo>
                    <a:lnTo>
                      <a:pt x="12"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09" name="Freeform 80"/>
              <p:cNvSpPr>
                <a:spLocks noChangeArrowheads="1"/>
              </p:cNvSpPr>
              <p:nvPr/>
            </p:nvSpPr>
            <p:spPr bwMode="auto">
              <a:xfrm>
                <a:off x="2522" y="178"/>
                <a:ext cx="9" cy="6"/>
              </a:xfrm>
              <a:custGeom>
                <a:avLst/>
                <a:gdLst>
                  <a:gd name="T0" fmla="*/ 3 w 9"/>
                  <a:gd name="T1" fmla="*/ 3 h 6"/>
                  <a:gd name="T2" fmla="*/ 6 w 9"/>
                  <a:gd name="T3" fmla="*/ 6 h 6"/>
                  <a:gd name="T4" fmla="*/ 6 w 9"/>
                  <a:gd name="T5" fmla="*/ 6 h 6"/>
                  <a:gd name="T6" fmla="*/ 9 w 9"/>
                  <a:gd name="T7" fmla="*/ 3 h 6"/>
                  <a:gd name="T8" fmla="*/ 6 w 9"/>
                  <a:gd name="T9" fmla="*/ 3 h 6"/>
                  <a:gd name="T10" fmla="*/ 3 w 9"/>
                  <a:gd name="T11" fmla="*/ 0 h 6"/>
                  <a:gd name="T12" fmla="*/ 3 w 9"/>
                  <a:gd name="T13" fmla="*/ 0 h 6"/>
                  <a:gd name="T14" fmla="*/ 0 w 9"/>
                  <a:gd name="T15" fmla="*/ 0 h 6"/>
                  <a:gd name="T16" fmla="*/ 3 w 9"/>
                  <a:gd name="T17" fmla="*/ 3 h 6"/>
                  <a:gd name="T18" fmla="*/ 3 w 9"/>
                  <a:gd name="T19" fmla="*/ 3 h 6"/>
                  <a:gd name="T20" fmla="*/ 3 w 9"/>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
                  <a:gd name="T35" fmla="*/ 9 w 9"/>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
                    <a:moveTo>
                      <a:pt x="3" y="3"/>
                    </a:moveTo>
                    <a:lnTo>
                      <a:pt x="6" y="6"/>
                    </a:lnTo>
                    <a:lnTo>
                      <a:pt x="9" y="3"/>
                    </a:lnTo>
                    <a:lnTo>
                      <a:pt x="6" y="3"/>
                    </a:ln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0" name="Freeform 81"/>
              <p:cNvSpPr>
                <a:spLocks noChangeArrowheads="1"/>
              </p:cNvSpPr>
              <p:nvPr/>
            </p:nvSpPr>
            <p:spPr bwMode="auto">
              <a:xfrm>
                <a:off x="2033" y="432"/>
                <a:ext cx="3" cy="3"/>
              </a:xfrm>
              <a:custGeom>
                <a:avLst/>
                <a:gdLst>
                  <a:gd name="T0" fmla="*/ 0 w 3"/>
                  <a:gd name="T1" fmla="*/ 3 h 3"/>
                  <a:gd name="T2" fmla="*/ 3 w 3"/>
                  <a:gd name="T3" fmla="*/ 0 h 3"/>
                  <a:gd name="T4" fmla="*/ 0 w 3"/>
                  <a:gd name="T5" fmla="*/ 3 h 3"/>
                  <a:gd name="T6" fmla="*/ 0 w 3"/>
                  <a:gd name="T7" fmla="*/ 3 h 3"/>
                  <a:gd name="T8" fmla="*/ 0 w 3"/>
                  <a:gd name="T9" fmla="*/ 3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1" name="Freeform 82"/>
              <p:cNvSpPr>
                <a:spLocks noChangeArrowheads="1"/>
              </p:cNvSpPr>
              <p:nvPr/>
            </p:nvSpPr>
            <p:spPr bwMode="auto">
              <a:xfrm>
                <a:off x="2036" y="426"/>
                <a:ext cx="1" cy="6"/>
              </a:xfrm>
              <a:custGeom>
                <a:avLst/>
                <a:gdLst>
                  <a:gd name="T0" fmla="*/ 0 w 1"/>
                  <a:gd name="T1" fmla="*/ 3 h 6"/>
                  <a:gd name="T2" fmla="*/ 0 w 1"/>
                  <a:gd name="T3" fmla="*/ 0 h 6"/>
                  <a:gd name="T4" fmla="*/ 0 w 1"/>
                  <a:gd name="T5" fmla="*/ 3 h 6"/>
                  <a:gd name="T6" fmla="*/ 0 w 1"/>
                  <a:gd name="T7" fmla="*/ 6 h 6"/>
                  <a:gd name="T8" fmla="*/ 0 w 1"/>
                  <a:gd name="T9" fmla="*/ 6 h 6"/>
                  <a:gd name="T10" fmla="*/ 0 w 1"/>
                  <a:gd name="T11" fmla="*/ 3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3"/>
                    </a:moveTo>
                    <a:lnTo>
                      <a:pt x="0" y="0"/>
                    </a:lnTo>
                    <a:lnTo>
                      <a:pt x="0" y="3"/>
                    </a:lnTo>
                    <a:lnTo>
                      <a:pt x="0" y="6"/>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2" name="Freeform 83"/>
              <p:cNvSpPr>
                <a:spLocks noChangeArrowheads="1"/>
              </p:cNvSpPr>
              <p:nvPr/>
            </p:nvSpPr>
            <p:spPr bwMode="auto">
              <a:xfrm>
                <a:off x="803" y="879"/>
                <a:ext cx="3" cy="6"/>
              </a:xfrm>
              <a:custGeom>
                <a:avLst/>
                <a:gdLst>
                  <a:gd name="T0" fmla="*/ 3 w 3"/>
                  <a:gd name="T1" fmla="*/ 0 h 6"/>
                  <a:gd name="T2" fmla="*/ 0 w 3"/>
                  <a:gd name="T3" fmla="*/ 3 h 6"/>
                  <a:gd name="T4" fmla="*/ 0 w 3"/>
                  <a:gd name="T5" fmla="*/ 6 h 6"/>
                  <a:gd name="T6" fmla="*/ 3 w 3"/>
                  <a:gd name="T7" fmla="*/ 0 h 6"/>
                  <a:gd name="T8" fmla="*/ 3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lnTo>
                      <a:pt x="0" y="3"/>
                    </a:lnTo>
                    <a:lnTo>
                      <a:pt x="0" y="6"/>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3" name="Freeform 84"/>
              <p:cNvSpPr>
                <a:spLocks noChangeArrowheads="1"/>
              </p:cNvSpPr>
              <p:nvPr/>
            </p:nvSpPr>
            <p:spPr bwMode="auto">
              <a:xfrm>
                <a:off x="798" y="885"/>
                <a:ext cx="3" cy="3"/>
              </a:xfrm>
              <a:custGeom>
                <a:avLst/>
                <a:gdLst>
                  <a:gd name="T0" fmla="*/ 0 w 3"/>
                  <a:gd name="T1" fmla="*/ 0 h 3"/>
                  <a:gd name="T2" fmla="*/ 0 w 3"/>
                  <a:gd name="T3" fmla="*/ 3 h 3"/>
                  <a:gd name="T4" fmla="*/ 3 w 3"/>
                  <a:gd name="T5" fmla="*/ 0 h 3"/>
                  <a:gd name="T6" fmla="*/ 3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0"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4" name="Freeform 85"/>
              <p:cNvSpPr>
                <a:spLocks noChangeArrowheads="1"/>
              </p:cNvSpPr>
              <p:nvPr/>
            </p:nvSpPr>
            <p:spPr bwMode="auto">
              <a:xfrm>
                <a:off x="786" y="888"/>
                <a:ext cx="6" cy="2"/>
              </a:xfrm>
              <a:custGeom>
                <a:avLst/>
                <a:gdLst>
                  <a:gd name="T0" fmla="*/ 6 w 6"/>
                  <a:gd name="T1" fmla="*/ 0 h 2"/>
                  <a:gd name="T2" fmla="*/ 6 w 6"/>
                  <a:gd name="T3" fmla="*/ 0 h 2"/>
                  <a:gd name="T4" fmla="*/ 6 w 6"/>
                  <a:gd name="T5" fmla="*/ 0 h 2"/>
                  <a:gd name="T6" fmla="*/ 6 w 6"/>
                  <a:gd name="T7" fmla="*/ 0 h 2"/>
                  <a:gd name="T8" fmla="*/ 3 w 6"/>
                  <a:gd name="T9" fmla="*/ 0 h 2"/>
                  <a:gd name="T10" fmla="*/ 0 w 6"/>
                  <a:gd name="T11" fmla="*/ 0 h 2"/>
                  <a:gd name="T12" fmla="*/ 0 w 6"/>
                  <a:gd name="T13" fmla="*/ 2 h 2"/>
                  <a:gd name="T14" fmla="*/ 3 w 6"/>
                  <a:gd name="T15" fmla="*/ 2 h 2"/>
                  <a:gd name="T16" fmla="*/ 6 w 6"/>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6" y="0"/>
                    </a:moveTo>
                    <a:lnTo>
                      <a:pt x="6" y="0"/>
                    </a:lnTo>
                    <a:lnTo>
                      <a:pt x="3" y="0"/>
                    </a:lnTo>
                    <a:lnTo>
                      <a:pt x="0" y="0"/>
                    </a:lnTo>
                    <a:lnTo>
                      <a:pt x="0" y="2"/>
                    </a:lnTo>
                    <a:lnTo>
                      <a:pt x="3" y="2"/>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5" name="Freeform 86"/>
              <p:cNvSpPr>
                <a:spLocks noChangeArrowheads="1"/>
              </p:cNvSpPr>
              <p:nvPr/>
            </p:nvSpPr>
            <p:spPr bwMode="auto">
              <a:xfrm>
                <a:off x="953" y="991"/>
                <a:ext cx="20" cy="9"/>
              </a:xfrm>
              <a:custGeom>
                <a:avLst/>
                <a:gdLst>
                  <a:gd name="T0" fmla="*/ 3 w 20"/>
                  <a:gd name="T1" fmla="*/ 9 h 9"/>
                  <a:gd name="T2" fmla="*/ 6 w 20"/>
                  <a:gd name="T3" fmla="*/ 9 h 9"/>
                  <a:gd name="T4" fmla="*/ 9 w 20"/>
                  <a:gd name="T5" fmla="*/ 9 h 9"/>
                  <a:gd name="T6" fmla="*/ 12 w 20"/>
                  <a:gd name="T7" fmla="*/ 9 h 9"/>
                  <a:gd name="T8" fmla="*/ 17 w 20"/>
                  <a:gd name="T9" fmla="*/ 6 h 9"/>
                  <a:gd name="T10" fmla="*/ 17 w 20"/>
                  <a:gd name="T11" fmla="*/ 6 h 9"/>
                  <a:gd name="T12" fmla="*/ 20 w 20"/>
                  <a:gd name="T13" fmla="*/ 3 h 9"/>
                  <a:gd name="T14" fmla="*/ 20 w 20"/>
                  <a:gd name="T15" fmla="*/ 0 h 9"/>
                  <a:gd name="T16" fmla="*/ 17 w 20"/>
                  <a:gd name="T17" fmla="*/ 0 h 9"/>
                  <a:gd name="T18" fmla="*/ 17 w 20"/>
                  <a:gd name="T19" fmla="*/ 0 h 9"/>
                  <a:gd name="T20" fmla="*/ 17 w 20"/>
                  <a:gd name="T21" fmla="*/ 0 h 9"/>
                  <a:gd name="T22" fmla="*/ 3 w 20"/>
                  <a:gd name="T23" fmla="*/ 0 h 9"/>
                  <a:gd name="T24" fmla="*/ 0 w 20"/>
                  <a:gd name="T25" fmla="*/ 0 h 9"/>
                  <a:gd name="T26" fmla="*/ 0 w 20"/>
                  <a:gd name="T27" fmla="*/ 3 h 9"/>
                  <a:gd name="T28" fmla="*/ 3 w 20"/>
                  <a:gd name="T29" fmla="*/ 3 h 9"/>
                  <a:gd name="T30" fmla="*/ 3 w 20"/>
                  <a:gd name="T31" fmla="*/ 9 h 9"/>
                  <a:gd name="T32" fmla="*/ 3 w 20"/>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9"/>
                  <a:gd name="T53" fmla="*/ 20 w 2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9">
                    <a:moveTo>
                      <a:pt x="3" y="9"/>
                    </a:moveTo>
                    <a:lnTo>
                      <a:pt x="6" y="9"/>
                    </a:lnTo>
                    <a:lnTo>
                      <a:pt x="9" y="9"/>
                    </a:lnTo>
                    <a:lnTo>
                      <a:pt x="12" y="9"/>
                    </a:lnTo>
                    <a:lnTo>
                      <a:pt x="17" y="6"/>
                    </a:lnTo>
                    <a:lnTo>
                      <a:pt x="20" y="3"/>
                    </a:lnTo>
                    <a:lnTo>
                      <a:pt x="20" y="0"/>
                    </a:lnTo>
                    <a:lnTo>
                      <a:pt x="17" y="0"/>
                    </a:lnTo>
                    <a:lnTo>
                      <a:pt x="3" y="0"/>
                    </a:lnTo>
                    <a:lnTo>
                      <a:pt x="0" y="0"/>
                    </a:lnTo>
                    <a:lnTo>
                      <a:pt x="0" y="3"/>
                    </a:lnTo>
                    <a:lnTo>
                      <a:pt x="3" y="3"/>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6" name="Freeform 87"/>
              <p:cNvSpPr>
                <a:spLocks noChangeArrowheads="1"/>
              </p:cNvSpPr>
              <p:nvPr/>
            </p:nvSpPr>
            <p:spPr bwMode="auto">
              <a:xfrm>
                <a:off x="418" y="158"/>
                <a:ext cx="2" cy="3"/>
              </a:xfrm>
              <a:custGeom>
                <a:avLst/>
                <a:gdLst>
                  <a:gd name="T0" fmla="*/ 0 w 2"/>
                  <a:gd name="T1" fmla="*/ 0 h 3"/>
                  <a:gd name="T2" fmla="*/ 0 w 2"/>
                  <a:gd name="T3" fmla="*/ 0 h 3"/>
                  <a:gd name="T4" fmla="*/ 0 w 2"/>
                  <a:gd name="T5" fmla="*/ 3 h 3"/>
                  <a:gd name="T6" fmla="*/ 0 w 2"/>
                  <a:gd name="T7" fmla="*/ 3 h 3"/>
                  <a:gd name="T8" fmla="*/ 2 w 2"/>
                  <a:gd name="T9" fmla="*/ 3 h 3"/>
                  <a:gd name="T10" fmla="*/ 2 w 2"/>
                  <a:gd name="T11" fmla="*/ 0 h 3"/>
                  <a:gd name="T12" fmla="*/ 2 w 2"/>
                  <a:gd name="T13" fmla="*/ 0 h 3"/>
                  <a:gd name="T14" fmla="*/ 2 w 2"/>
                  <a:gd name="T15" fmla="*/ 0 h 3"/>
                  <a:gd name="T16" fmla="*/ 2 w 2"/>
                  <a:gd name="T17" fmla="*/ 0 h 3"/>
                  <a:gd name="T18" fmla="*/ 0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0" y="0"/>
                    </a:moveTo>
                    <a:lnTo>
                      <a:pt x="0" y="0"/>
                    </a:lnTo>
                    <a:lnTo>
                      <a:pt x="0" y="3"/>
                    </a:lnTo>
                    <a:lnTo>
                      <a:pt x="2" y="3"/>
                    </a:lnTo>
                    <a:lnTo>
                      <a:pt x="2"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7" name="Freeform 88"/>
              <p:cNvSpPr>
                <a:spLocks noChangeArrowheads="1"/>
              </p:cNvSpPr>
              <p:nvPr/>
            </p:nvSpPr>
            <p:spPr bwMode="auto">
              <a:xfrm>
                <a:off x="279" y="187"/>
                <a:ext cx="20" cy="12"/>
              </a:xfrm>
              <a:custGeom>
                <a:avLst/>
                <a:gdLst>
                  <a:gd name="T0" fmla="*/ 9 w 20"/>
                  <a:gd name="T1" fmla="*/ 12 h 12"/>
                  <a:gd name="T2" fmla="*/ 9 w 20"/>
                  <a:gd name="T3" fmla="*/ 12 h 12"/>
                  <a:gd name="T4" fmla="*/ 12 w 20"/>
                  <a:gd name="T5" fmla="*/ 12 h 12"/>
                  <a:gd name="T6" fmla="*/ 15 w 20"/>
                  <a:gd name="T7" fmla="*/ 12 h 12"/>
                  <a:gd name="T8" fmla="*/ 15 w 20"/>
                  <a:gd name="T9" fmla="*/ 12 h 12"/>
                  <a:gd name="T10" fmla="*/ 18 w 20"/>
                  <a:gd name="T11" fmla="*/ 12 h 12"/>
                  <a:gd name="T12" fmla="*/ 18 w 20"/>
                  <a:gd name="T13" fmla="*/ 12 h 12"/>
                  <a:gd name="T14" fmla="*/ 20 w 20"/>
                  <a:gd name="T15" fmla="*/ 12 h 12"/>
                  <a:gd name="T16" fmla="*/ 20 w 20"/>
                  <a:gd name="T17" fmla="*/ 12 h 12"/>
                  <a:gd name="T18" fmla="*/ 20 w 20"/>
                  <a:gd name="T19" fmla="*/ 12 h 12"/>
                  <a:gd name="T20" fmla="*/ 20 w 20"/>
                  <a:gd name="T21" fmla="*/ 9 h 12"/>
                  <a:gd name="T22" fmla="*/ 20 w 20"/>
                  <a:gd name="T23" fmla="*/ 9 h 12"/>
                  <a:gd name="T24" fmla="*/ 18 w 20"/>
                  <a:gd name="T25" fmla="*/ 9 h 12"/>
                  <a:gd name="T26" fmla="*/ 18 w 20"/>
                  <a:gd name="T27" fmla="*/ 9 h 12"/>
                  <a:gd name="T28" fmla="*/ 18 w 20"/>
                  <a:gd name="T29" fmla="*/ 9 h 12"/>
                  <a:gd name="T30" fmla="*/ 15 w 20"/>
                  <a:gd name="T31" fmla="*/ 6 h 12"/>
                  <a:gd name="T32" fmla="*/ 18 w 20"/>
                  <a:gd name="T33" fmla="*/ 3 h 12"/>
                  <a:gd name="T34" fmla="*/ 18 w 20"/>
                  <a:gd name="T35" fmla="*/ 3 h 12"/>
                  <a:gd name="T36" fmla="*/ 18 w 20"/>
                  <a:gd name="T37" fmla="*/ 3 h 12"/>
                  <a:gd name="T38" fmla="*/ 15 w 20"/>
                  <a:gd name="T39" fmla="*/ 3 h 12"/>
                  <a:gd name="T40" fmla="*/ 15 w 20"/>
                  <a:gd name="T41" fmla="*/ 3 h 12"/>
                  <a:gd name="T42" fmla="*/ 15 w 20"/>
                  <a:gd name="T43" fmla="*/ 3 h 12"/>
                  <a:gd name="T44" fmla="*/ 12 w 20"/>
                  <a:gd name="T45" fmla="*/ 3 h 12"/>
                  <a:gd name="T46" fmla="*/ 12 w 20"/>
                  <a:gd name="T47" fmla="*/ 3 h 12"/>
                  <a:gd name="T48" fmla="*/ 12 w 20"/>
                  <a:gd name="T49" fmla="*/ 3 h 12"/>
                  <a:gd name="T50" fmla="*/ 9 w 20"/>
                  <a:gd name="T51" fmla="*/ 3 h 12"/>
                  <a:gd name="T52" fmla="*/ 9 w 20"/>
                  <a:gd name="T53" fmla="*/ 0 h 12"/>
                  <a:gd name="T54" fmla="*/ 9 w 20"/>
                  <a:gd name="T55" fmla="*/ 0 h 12"/>
                  <a:gd name="T56" fmla="*/ 9 w 20"/>
                  <a:gd name="T57" fmla="*/ 0 h 12"/>
                  <a:gd name="T58" fmla="*/ 6 w 20"/>
                  <a:gd name="T59" fmla="*/ 3 h 12"/>
                  <a:gd name="T60" fmla="*/ 3 w 20"/>
                  <a:gd name="T61" fmla="*/ 3 h 12"/>
                  <a:gd name="T62" fmla="*/ 0 w 20"/>
                  <a:gd name="T63" fmla="*/ 3 h 12"/>
                  <a:gd name="T64" fmla="*/ 0 w 20"/>
                  <a:gd name="T65" fmla="*/ 3 h 12"/>
                  <a:gd name="T66" fmla="*/ 0 w 20"/>
                  <a:gd name="T67" fmla="*/ 6 h 12"/>
                  <a:gd name="T68" fmla="*/ 0 w 20"/>
                  <a:gd name="T69" fmla="*/ 6 h 12"/>
                  <a:gd name="T70" fmla="*/ 3 w 20"/>
                  <a:gd name="T71" fmla="*/ 6 h 12"/>
                  <a:gd name="T72" fmla="*/ 6 w 20"/>
                  <a:gd name="T73" fmla="*/ 6 h 12"/>
                  <a:gd name="T74" fmla="*/ 9 w 20"/>
                  <a:gd name="T75" fmla="*/ 6 h 12"/>
                  <a:gd name="T76" fmla="*/ 9 w 20"/>
                  <a:gd name="T77" fmla="*/ 6 h 12"/>
                  <a:gd name="T78" fmla="*/ 9 w 20"/>
                  <a:gd name="T79" fmla="*/ 6 h 12"/>
                  <a:gd name="T80" fmla="*/ 9 w 20"/>
                  <a:gd name="T81" fmla="*/ 9 h 12"/>
                  <a:gd name="T82" fmla="*/ 9 w 20"/>
                  <a:gd name="T83" fmla="*/ 12 h 12"/>
                  <a:gd name="T84" fmla="*/ 9 w 20"/>
                  <a:gd name="T85" fmla="*/ 12 h 12"/>
                  <a:gd name="T86" fmla="*/ 9 w 20"/>
                  <a:gd name="T87" fmla="*/ 12 h 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
                  <a:gd name="T133" fmla="*/ 0 h 12"/>
                  <a:gd name="T134" fmla="*/ 20 w 20"/>
                  <a:gd name="T135" fmla="*/ 12 h 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 h="12">
                    <a:moveTo>
                      <a:pt x="9" y="12"/>
                    </a:moveTo>
                    <a:lnTo>
                      <a:pt x="9" y="12"/>
                    </a:lnTo>
                    <a:lnTo>
                      <a:pt x="12" y="12"/>
                    </a:lnTo>
                    <a:lnTo>
                      <a:pt x="15" y="12"/>
                    </a:lnTo>
                    <a:lnTo>
                      <a:pt x="18" y="12"/>
                    </a:lnTo>
                    <a:lnTo>
                      <a:pt x="20" y="12"/>
                    </a:lnTo>
                    <a:lnTo>
                      <a:pt x="20" y="9"/>
                    </a:lnTo>
                    <a:lnTo>
                      <a:pt x="18" y="9"/>
                    </a:lnTo>
                    <a:lnTo>
                      <a:pt x="15" y="6"/>
                    </a:lnTo>
                    <a:lnTo>
                      <a:pt x="18" y="3"/>
                    </a:lnTo>
                    <a:lnTo>
                      <a:pt x="15" y="3"/>
                    </a:lnTo>
                    <a:lnTo>
                      <a:pt x="12" y="3"/>
                    </a:lnTo>
                    <a:lnTo>
                      <a:pt x="9" y="3"/>
                    </a:lnTo>
                    <a:lnTo>
                      <a:pt x="9" y="0"/>
                    </a:lnTo>
                    <a:lnTo>
                      <a:pt x="6" y="3"/>
                    </a:lnTo>
                    <a:lnTo>
                      <a:pt x="3" y="3"/>
                    </a:lnTo>
                    <a:lnTo>
                      <a:pt x="0" y="3"/>
                    </a:lnTo>
                    <a:lnTo>
                      <a:pt x="0" y="6"/>
                    </a:lnTo>
                    <a:lnTo>
                      <a:pt x="3" y="6"/>
                    </a:lnTo>
                    <a:lnTo>
                      <a:pt x="6" y="6"/>
                    </a:lnTo>
                    <a:lnTo>
                      <a:pt x="9" y="6"/>
                    </a:lnTo>
                    <a:lnTo>
                      <a:pt x="9" y="9"/>
                    </a:lnTo>
                    <a:lnTo>
                      <a:pt x="9"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8" name="Freeform 89"/>
              <p:cNvSpPr>
                <a:spLocks noChangeArrowheads="1"/>
              </p:cNvSpPr>
              <p:nvPr/>
            </p:nvSpPr>
            <p:spPr bwMode="auto">
              <a:xfrm>
                <a:off x="458" y="323"/>
                <a:ext cx="17" cy="23"/>
              </a:xfrm>
              <a:custGeom>
                <a:avLst/>
                <a:gdLst>
                  <a:gd name="T0" fmla="*/ 6 w 17"/>
                  <a:gd name="T1" fmla="*/ 17 h 23"/>
                  <a:gd name="T2" fmla="*/ 3 w 17"/>
                  <a:gd name="T3" fmla="*/ 17 h 23"/>
                  <a:gd name="T4" fmla="*/ 3 w 17"/>
                  <a:gd name="T5" fmla="*/ 20 h 23"/>
                  <a:gd name="T6" fmla="*/ 0 w 17"/>
                  <a:gd name="T7" fmla="*/ 23 h 23"/>
                  <a:gd name="T8" fmla="*/ 3 w 17"/>
                  <a:gd name="T9" fmla="*/ 23 h 23"/>
                  <a:gd name="T10" fmla="*/ 3 w 17"/>
                  <a:gd name="T11" fmla="*/ 20 h 23"/>
                  <a:gd name="T12" fmla="*/ 6 w 17"/>
                  <a:gd name="T13" fmla="*/ 17 h 23"/>
                  <a:gd name="T14" fmla="*/ 9 w 17"/>
                  <a:gd name="T15" fmla="*/ 17 h 23"/>
                  <a:gd name="T16" fmla="*/ 9 w 17"/>
                  <a:gd name="T17" fmla="*/ 14 h 23"/>
                  <a:gd name="T18" fmla="*/ 9 w 17"/>
                  <a:gd name="T19" fmla="*/ 14 h 23"/>
                  <a:gd name="T20" fmla="*/ 11 w 17"/>
                  <a:gd name="T21" fmla="*/ 11 h 23"/>
                  <a:gd name="T22" fmla="*/ 11 w 17"/>
                  <a:gd name="T23" fmla="*/ 11 h 23"/>
                  <a:gd name="T24" fmla="*/ 11 w 17"/>
                  <a:gd name="T25" fmla="*/ 11 h 23"/>
                  <a:gd name="T26" fmla="*/ 11 w 17"/>
                  <a:gd name="T27" fmla="*/ 8 h 23"/>
                  <a:gd name="T28" fmla="*/ 14 w 17"/>
                  <a:gd name="T29" fmla="*/ 8 h 23"/>
                  <a:gd name="T30" fmla="*/ 11 w 17"/>
                  <a:gd name="T31" fmla="*/ 8 h 23"/>
                  <a:gd name="T32" fmla="*/ 14 w 17"/>
                  <a:gd name="T33" fmla="*/ 8 h 23"/>
                  <a:gd name="T34" fmla="*/ 17 w 17"/>
                  <a:gd name="T35" fmla="*/ 5 h 23"/>
                  <a:gd name="T36" fmla="*/ 14 w 17"/>
                  <a:gd name="T37" fmla="*/ 5 h 23"/>
                  <a:gd name="T38" fmla="*/ 14 w 17"/>
                  <a:gd name="T39" fmla="*/ 5 h 23"/>
                  <a:gd name="T40" fmla="*/ 14 w 17"/>
                  <a:gd name="T41" fmla="*/ 2 h 23"/>
                  <a:gd name="T42" fmla="*/ 14 w 17"/>
                  <a:gd name="T43" fmla="*/ 2 h 23"/>
                  <a:gd name="T44" fmla="*/ 14 w 17"/>
                  <a:gd name="T45" fmla="*/ 2 h 23"/>
                  <a:gd name="T46" fmla="*/ 14 w 17"/>
                  <a:gd name="T47" fmla="*/ 0 h 23"/>
                  <a:gd name="T48" fmla="*/ 11 w 17"/>
                  <a:gd name="T49" fmla="*/ 0 h 23"/>
                  <a:gd name="T50" fmla="*/ 11 w 17"/>
                  <a:gd name="T51" fmla="*/ 2 h 23"/>
                  <a:gd name="T52" fmla="*/ 11 w 17"/>
                  <a:gd name="T53" fmla="*/ 2 h 23"/>
                  <a:gd name="T54" fmla="*/ 11 w 17"/>
                  <a:gd name="T55" fmla="*/ 2 h 23"/>
                  <a:gd name="T56" fmla="*/ 11 w 17"/>
                  <a:gd name="T57" fmla="*/ 5 h 23"/>
                  <a:gd name="T58" fmla="*/ 11 w 17"/>
                  <a:gd name="T59" fmla="*/ 5 h 23"/>
                  <a:gd name="T60" fmla="*/ 9 w 17"/>
                  <a:gd name="T61" fmla="*/ 8 h 23"/>
                  <a:gd name="T62" fmla="*/ 9 w 17"/>
                  <a:gd name="T63" fmla="*/ 8 h 23"/>
                  <a:gd name="T64" fmla="*/ 9 w 17"/>
                  <a:gd name="T65" fmla="*/ 8 h 23"/>
                  <a:gd name="T66" fmla="*/ 9 w 17"/>
                  <a:gd name="T67" fmla="*/ 11 h 23"/>
                  <a:gd name="T68" fmla="*/ 6 w 17"/>
                  <a:gd name="T69" fmla="*/ 11 h 23"/>
                  <a:gd name="T70" fmla="*/ 6 w 17"/>
                  <a:gd name="T71" fmla="*/ 11 h 23"/>
                  <a:gd name="T72" fmla="*/ 6 w 17"/>
                  <a:gd name="T73" fmla="*/ 14 h 23"/>
                  <a:gd name="T74" fmla="*/ 6 w 17"/>
                  <a:gd name="T75" fmla="*/ 14 h 23"/>
                  <a:gd name="T76" fmla="*/ 6 w 17"/>
                  <a:gd name="T77" fmla="*/ 14 h 23"/>
                  <a:gd name="T78" fmla="*/ 6 w 17"/>
                  <a:gd name="T79" fmla="*/ 14 h 23"/>
                  <a:gd name="T80" fmla="*/ 6 w 17"/>
                  <a:gd name="T81" fmla="*/ 1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23"/>
                  <a:gd name="T125" fmla="*/ 17 w 1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23">
                    <a:moveTo>
                      <a:pt x="6" y="17"/>
                    </a:moveTo>
                    <a:lnTo>
                      <a:pt x="3" y="17"/>
                    </a:lnTo>
                    <a:lnTo>
                      <a:pt x="3" y="20"/>
                    </a:lnTo>
                    <a:lnTo>
                      <a:pt x="0" y="23"/>
                    </a:lnTo>
                    <a:lnTo>
                      <a:pt x="3" y="23"/>
                    </a:lnTo>
                    <a:lnTo>
                      <a:pt x="3" y="20"/>
                    </a:lnTo>
                    <a:lnTo>
                      <a:pt x="6" y="17"/>
                    </a:lnTo>
                    <a:lnTo>
                      <a:pt x="9" y="17"/>
                    </a:lnTo>
                    <a:lnTo>
                      <a:pt x="9" y="14"/>
                    </a:lnTo>
                    <a:lnTo>
                      <a:pt x="11" y="11"/>
                    </a:lnTo>
                    <a:lnTo>
                      <a:pt x="11" y="8"/>
                    </a:lnTo>
                    <a:lnTo>
                      <a:pt x="14" y="8"/>
                    </a:lnTo>
                    <a:lnTo>
                      <a:pt x="11" y="8"/>
                    </a:lnTo>
                    <a:lnTo>
                      <a:pt x="14" y="8"/>
                    </a:lnTo>
                    <a:lnTo>
                      <a:pt x="17" y="5"/>
                    </a:lnTo>
                    <a:lnTo>
                      <a:pt x="14" y="5"/>
                    </a:lnTo>
                    <a:lnTo>
                      <a:pt x="14" y="2"/>
                    </a:lnTo>
                    <a:lnTo>
                      <a:pt x="14" y="0"/>
                    </a:lnTo>
                    <a:lnTo>
                      <a:pt x="11" y="0"/>
                    </a:lnTo>
                    <a:lnTo>
                      <a:pt x="11" y="2"/>
                    </a:lnTo>
                    <a:lnTo>
                      <a:pt x="11" y="5"/>
                    </a:lnTo>
                    <a:lnTo>
                      <a:pt x="9" y="8"/>
                    </a:lnTo>
                    <a:lnTo>
                      <a:pt x="9" y="11"/>
                    </a:lnTo>
                    <a:lnTo>
                      <a:pt x="6" y="11"/>
                    </a:lnTo>
                    <a:lnTo>
                      <a:pt x="6" y="14"/>
                    </a:lnTo>
                    <a:lnTo>
                      <a:pt x="6" y="1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19" name="Freeform 90"/>
              <p:cNvSpPr>
                <a:spLocks noChangeArrowheads="1"/>
              </p:cNvSpPr>
              <p:nvPr/>
            </p:nvSpPr>
            <p:spPr bwMode="auto">
              <a:xfrm>
                <a:off x="475" y="317"/>
                <a:ext cx="17" cy="14"/>
              </a:xfrm>
              <a:custGeom>
                <a:avLst/>
                <a:gdLst>
                  <a:gd name="T0" fmla="*/ 12 w 17"/>
                  <a:gd name="T1" fmla="*/ 8 h 14"/>
                  <a:gd name="T2" fmla="*/ 15 w 17"/>
                  <a:gd name="T3" fmla="*/ 6 h 14"/>
                  <a:gd name="T4" fmla="*/ 15 w 17"/>
                  <a:gd name="T5" fmla="*/ 6 h 14"/>
                  <a:gd name="T6" fmla="*/ 17 w 17"/>
                  <a:gd name="T7" fmla="*/ 3 h 14"/>
                  <a:gd name="T8" fmla="*/ 17 w 17"/>
                  <a:gd name="T9" fmla="*/ 0 h 14"/>
                  <a:gd name="T10" fmla="*/ 17 w 17"/>
                  <a:gd name="T11" fmla="*/ 0 h 14"/>
                  <a:gd name="T12" fmla="*/ 17 w 17"/>
                  <a:gd name="T13" fmla="*/ 0 h 14"/>
                  <a:gd name="T14" fmla="*/ 15 w 17"/>
                  <a:gd name="T15" fmla="*/ 0 h 14"/>
                  <a:gd name="T16" fmla="*/ 12 w 17"/>
                  <a:gd name="T17" fmla="*/ 0 h 14"/>
                  <a:gd name="T18" fmla="*/ 12 w 17"/>
                  <a:gd name="T19" fmla="*/ 0 h 14"/>
                  <a:gd name="T20" fmla="*/ 9 w 17"/>
                  <a:gd name="T21" fmla="*/ 3 h 14"/>
                  <a:gd name="T22" fmla="*/ 9 w 17"/>
                  <a:gd name="T23" fmla="*/ 3 h 14"/>
                  <a:gd name="T24" fmla="*/ 9 w 17"/>
                  <a:gd name="T25" fmla="*/ 6 h 14"/>
                  <a:gd name="T26" fmla="*/ 6 w 17"/>
                  <a:gd name="T27" fmla="*/ 6 h 14"/>
                  <a:gd name="T28" fmla="*/ 6 w 17"/>
                  <a:gd name="T29" fmla="*/ 8 h 14"/>
                  <a:gd name="T30" fmla="*/ 6 w 17"/>
                  <a:gd name="T31" fmla="*/ 8 h 14"/>
                  <a:gd name="T32" fmla="*/ 6 w 17"/>
                  <a:gd name="T33" fmla="*/ 8 h 14"/>
                  <a:gd name="T34" fmla="*/ 6 w 17"/>
                  <a:gd name="T35" fmla="*/ 8 h 14"/>
                  <a:gd name="T36" fmla="*/ 6 w 17"/>
                  <a:gd name="T37" fmla="*/ 11 h 14"/>
                  <a:gd name="T38" fmla="*/ 3 w 17"/>
                  <a:gd name="T39" fmla="*/ 11 h 14"/>
                  <a:gd name="T40" fmla="*/ 3 w 17"/>
                  <a:gd name="T41" fmla="*/ 11 h 14"/>
                  <a:gd name="T42" fmla="*/ 0 w 17"/>
                  <a:gd name="T43" fmla="*/ 14 h 14"/>
                  <a:gd name="T44" fmla="*/ 0 w 17"/>
                  <a:gd name="T45" fmla="*/ 14 h 14"/>
                  <a:gd name="T46" fmla="*/ 0 w 17"/>
                  <a:gd name="T47" fmla="*/ 14 h 14"/>
                  <a:gd name="T48" fmla="*/ 0 w 17"/>
                  <a:gd name="T49" fmla="*/ 14 h 14"/>
                  <a:gd name="T50" fmla="*/ 3 w 17"/>
                  <a:gd name="T51" fmla="*/ 11 h 14"/>
                  <a:gd name="T52" fmla="*/ 3 w 17"/>
                  <a:gd name="T53" fmla="*/ 14 h 14"/>
                  <a:gd name="T54" fmla="*/ 6 w 17"/>
                  <a:gd name="T55" fmla="*/ 14 h 14"/>
                  <a:gd name="T56" fmla="*/ 6 w 17"/>
                  <a:gd name="T57" fmla="*/ 11 h 14"/>
                  <a:gd name="T58" fmla="*/ 9 w 17"/>
                  <a:gd name="T59" fmla="*/ 11 h 14"/>
                  <a:gd name="T60" fmla="*/ 9 w 17"/>
                  <a:gd name="T61" fmla="*/ 11 h 14"/>
                  <a:gd name="T62" fmla="*/ 9 w 17"/>
                  <a:gd name="T63" fmla="*/ 11 h 14"/>
                  <a:gd name="T64" fmla="*/ 9 w 17"/>
                  <a:gd name="T65" fmla="*/ 8 h 14"/>
                  <a:gd name="T66" fmla="*/ 9 w 17"/>
                  <a:gd name="T67" fmla="*/ 8 h 14"/>
                  <a:gd name="T68" fmla="*/ 12 w 17"/>
                  <a:gd name="T69" fmla="*/ 8 h 14"/>
                  <a:gd name="T70" fmla="*/ 12 w 17"/>
                  <a:gd name="T71" fmla="*/ 6 h 14"/>
                  <a:gd name="T72" fmla="*/ 12 w 17"/>
                  <a:gd name="T73" fmla="*/ 6 h 14"/>
                  <a:gd name="T74" fmla="*/ 12 w 17"/>
                  <a:gd name="T75" fmla="*/ 6 h 14"/>
                  <a:gd name="T76" fmla="*/ 12 w 17"/>
                  <a:gd name="T77" fmla="*/ 6 h 14"/>
                  <a:gd name="T78" fmla="*/ 12 w 17"/>
                  <a:gd name="T79" fmla="*/ 3 h 14"/>
                  <a:gd name="T80" fmla="*/ 15 w 17"/>
                  <a:gd name="T81" fmla="*/ 3 h 14"/>
                  <a:gd name="T82" fmla="*/ 15 w 17"/>
                  <a:gd name="T83" fmla="*/ 0 h 14"/>
                  <a:gd name="T84" fmla="*/ 17 w 17"/>
                  <a:gd name="T85" fmla="*/ 0 h 14"/>
                  <a:gd name="T86" fmla="*/ 15 w 17"/>
                  <a:gd name="T87" fmla="*/ 3 h 14"/>
                  <a:gd name="T88" fmla="*/ 12 w 17"/>
                  <a:gd name="T89" fmla="*/ 8 h 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
                  <a:gd name="T136" fmla="*/ 0 h 14"/>
                  <a:gd name="T137" fmla="*/ 17 w 17"/>
                  <a:gd name="T138" fmla="*/ 14 h 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 h="14">
                    <a:moveTo>
                      <a:pt x="12" y="8"/>
                    </a:moveTo>
                    <a:lnTo>
                      <a:pt x="15" y="6"/>
                    </a:lnTo>
                    <a:lnTo>
                      <a:pt x="17" y="3"/>
                    </a:lnTo>
                    <a:lnTo>
                      <a:pt x="17" y="0"/>
                    </a:lnTo>
                    <a:lnTo>
                      <a:pt x="15" y="0"/>
                    </a:lnTo>
                    <a:lnTo>
                      <a:pt x="12" y="0"/>
                    </a:lnTo>
                    <a:lnTo>
                      <a:pt x="9" y="3"/>
                    </a:lnTo>
                    <a:lnTo>
                      <a:pt x="9" y="6"/>
                    </a:lnTo>
                    <a:lnTo>
                      <a:pt x="6" y="6"/>
                    </a:lnTo>
                    <a:lnTo>
                      <a:pt x="6" y="8"/>
                    </a:lnTo>
                    <a:lnTo>
                      <a:pt x="6" y="11"/>
                    </a:lnTo>
                    <a:lnTo>
                      <a:pt x="3" y="11"/>
                    </a:lnTo>
                    <a:lnTo>
                      <a:pt x="0" y="14"/>
                    </a:lnTo>
                    <a:lnTo>
                      <a:pt x="3" y="11"/>
                    </a:lnTo>
                    <a:lnTo>
                      <a:pt x="3" y="14"/>
                    </a:lnTo>
                    <a:lnTo>
                      <a:pt x="6" y="14"/>
                    </a:lnTo>
                    <a:lnTo>
                      <a:pt x="6" y="11"/>
                    </a:lnTo>
                    <a:lnTo>
                      <a:pt x="9" y="11"/>
                    </a:lnTo>
                    <a:lnTo>
                      <a:pt x="9" y="8"/>
                    </a:lnTo>
                    <a:lnTo>
                      <a:pt x="12" y="8"/>
                    </a:lnTo>
                    <a:lnTo>
                      <a:pt x="12" y="6"/>
                    </a:lnTo>
                    <a:lnTo>
                      <a:pt x="12" y="3"/>
                    </a:lnTo>
                    <a:lnTo>
                      <a:pt x="15" y="3"/>
                    </a:lnTo>
                    <a:lnTo>
                      <a:pt x="15" y="0"/>
                    </a:lnTo>
                    <a:lnTo>
                      <a:pt x="17" y="0"/>
                    </a:lnTo>
                    <a:lnTo>
                      <a:pt x="15" y="3"/>
                    </a:lnTo>
                    <a:lnTo>
                      <a:pt x="12"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0" name="Freeform 91"/>
              <p:cNvSpPr>
                <a:spLocks noChangeArrowheads="1"/>
              </p:cNvSpPr>
              <p:nvPr/>
            </p:nvSpPr>
            <p:spPr bwMode="auto">
              <a:xfrm>
                <a:off x="467" y="334"/>
                <a:ext cx="11" cy="12"/>
              </a:xfrm>
              <a:custGeom>
                <a:avLst/>
                <a:gdLst>
                  <a:gd name="T0" fmla="*/ 0 w 11"/>
                  <a:gd name="T1" fmla="*/ 12 h 12"/>
                  <a:gd name="T2" fmla="*/ 2 w 11"/>
                  <a:gd name="T3" fmla="*/ 9 h 12"/>
                  <a:gd name="T4" fmla="*/ 5 w 11"/>
                  <a:gd name="T5" fmla="*/ 6 h 12"/>
                  <a:gd name="T6" fmla="*/ 5 w 11"/>
                  <a:gd name="T7" fmla="*/ 6 h 12"/>
                  <a:gd name="T8" fmla="*/ 8 w 11"/>
                  <a:gd name="T9" fmla="*/ 6 h 12"/>
                  <a:gd name="T10" fmla="*/ 11 w 11"/>
                  <a:gd name="T11" fmla="*/ 3 h 12"/>
                  <a:gd name="T12" fmla="*/ 8 w 11"/>
                  <a:gd name="T13" fmla="*/ 3 h 12"/>
                  <a:gd name="T14" fmla="*/ 8 w 11"/>
                  <a:gd name="T15" fmla="*/ 3 h 12"/>
                  <a:gd name="T16" fmla="*/ 8 w 11"/>
                  <a:gd name="T17" fmla="*/ 0 h 12"/>
                  <a:gd name="T18" fmla="*/ 8 w 11"/>
                  <a:gd name="T19" fmla="*/ 0 h 12"/>
                  <a:gd name="T20" fmla="*/ 5 w 11"/>
                  <a:gd name="T21" fmla="*/ 0 h 12"/>
                  <a:gd name="T22" fmla="*/ 5 w 11"/>
                  <a:gd name="T23" fmla="*/ 3 h 12"/>
                  <a:gd name="T24" fmla="*/ 2 w 11"/>
                  <a:gd name="T25" fmla="*/ 3 h 12"/>
                  <a:gd name="T26" fmla="*/ 2 w 11"/>
                  <a:gd name="T27" fmla="*/ 3 h 12"/>
                  <a:gd name="T28" fmla="*/ 2 w 11"/>
                  <a:gd name="T29" fmla="*/ 3 h 12"/>
                  <a:gd name="T30" fmla="*/ 2 w 11"/>
                  <a:gd name="T31" fmla="*/ 6 h 12"/>
                  <a:gd name="T32" fmla="*/ 2 w 11"/>
                  <a:gd name="T33" fmla="*/ 6 h 12"/>
                  <a:gd name="T34" fmla="*/ 2 w 11"/>
                  <a:gd name="T35" fmla="*/ 6 h 12"/>
                  <a:gd name="T36" fmla="*/ 2 w 11"/>
                  <a:gd name="T37" fmla="*/ 6 h 12"/>
                  <a:gd name="T38" fmla="*/ 2 w 11"/>
                  <a:gd name="T39" fmla="*/ 9 h 12"/>
                  <a:gd name="T40" fmla="*/ 0 w 11"/>
                  <a:gd name="T41" fmla="*/ 9 h 12"/>
                  <a:gd name="T42" fmla="*/ 0 w 11"/>
                  <a:gd name="T43" fmla="*/ 12 h 12"/>
                  <a:gd name="T44" fmla="*/ 0 w 11"/>
                  <a:gd name="T45" fmla="*/ 12 h 12"/>
                  <a:gd name="T46" fmla="*/ 0 w 11"/>
                  <a:gd name="T47" fmla="*/ 12 h 12"/>
                  <a:gd name="T48" fmla="*/ 0 w 11"/>
                  <a:gd name="T49" fmla="*/ 12 h 12"/>
                  <a:gd name="T50" fmla="*/ 0 w 11"/>
                  <a:gd name="T51" fmla="*/ 12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12"/>
                  <a:gd name="T80" fmla="*/ 11 w 11"/>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12">
                    <a:moveTo>
                      <a:pt x="0" y="12"/>
                    </a:moveTo>
                    <a:lnTo>
                      <a:pt x="2" y="9"/>
                    </a:lnTo>
                    <a:lnTo>
                      <a:pt x="5" y="6"/>
                    </a:lnTo>
                    <a:lnTo>
                      <a:pt x="8" y="6"/>
                    </a:lnTo>
                    <a:lnTo>
                      <a:pt x="11" y="3"/>
                    </a:lnTo>
                    <a:lnTo>
                      <a:pt x="8" y="3"/>
                    </a:lnTo>
                    <a:lnTo>
                      <a:pt x="8" y="0"/>
                    </a:lnTo>
                    <a:lnTo>
                      <a:pt x="5" y="0"/>
                    </a:lnTo>
                    <a:lnTo>
                      <a:pt x="5" y="3"/>
                    </a:lnTo>
                    <a:lnTo>
                      <a:pt x="2" y="3"/>
                    </a:lnTo>
                    <a:lnTo>
                      <a:pt x="2" y="6"/>
                    </a:lnTo>
                    <a:lnTo>
                      <a:pt x="2" y="9"/>
                    </a:lnTo>
                    <a:lnTo>
                      <a:pt x="0" y="9"/>
                    </a:lnTo>
                    <a:lnTo>
                      <a:pt x="0"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1" name="Freeform 92"/>
              <p:cNvSpPr>
                <a:spLocks noChangeArrowheads="1"/>
              </p:cNvSpPr>
              <p:nvPr/>
            </p:nvSpPr>
            <p:spPr bwMode="auto">
              <a:xfrm>
                <a:off x="475" y="331"/>
                <a:ext cx="9" cy="12"/>
              </a:xfrm>
              <a:custGeom>
                <a:avLst/>
                <a:gdLst>
                  <a:gd name="T0" fmla="*/ 9 w 9"/>
                  <a:gd name="T1" fmla="*/ 6 h 12"/>
                  <a:gd name="T2" fmla="*/ 9 w 9"/>
                  <a:gd name="T3" fmla="*/ 3 h 12"/>
                  <a:gd name="T4" fmla="*/ 9 w 9"/>
                  <a:gd name="T5" fmla="*/ 3 h 12"/>
                  <a:gd name="T6" fmla="*/ 9 w 9"/>
                  <a:gd name="T7" fmla="*/ 3 h 12"/>
                  <a:gd name="T8" fmla="*/ 6 w 9"/>
                  <a:gd name="T9" fmla="*/ 0 h 12"/>
                  <a:gd name="T10" fmla="*/ 3 w 9"/>
                  <a:gd name="T11" fmla="*/ 0 h 12"/>
                  <a:gd name="T12" fmla="*/ 3 w 9"/>
                  <a:gd name="T13" fmla="*/ 0 h 12"/>
                  <a:gd name="T14" fmla="*/ 3 w 9"/>
                  <a:gd name="T15" fmla="*/ 3 h 12"/>
                  <a:gd name="T16" fmla="*/ 3 w 9"/>
                  <a:gd name="T17" fmla="*/ 3 h 12"/>
                  <a:gd name="T18" fmla="*/ 3 w 9"/>
                  <a:gd name="T19" fmla="*/ 3 h 12"/>
                  <a:gd name="T20" fmla="*/ 3 w 9"/>
                  <a:gd name="T21" fmla="*/ 6 h 12"/>
                  <a:gd name="T22" fmla="*/ 3 w 9"/>
                  <a:gd name="T23" fmla="*/ 6 h 12"/>
                  <a:gd name="T24" fmla="*/ 3 w 9"/>
                  <a:gd name="T25" fmla="*/ 6 h 12"/>
                  <a:gd name="T26" fmla="*/ 3 w 9"/>
                  <a:gd name="T27" fmla="*/ 9 h 12"/>
                  <a:gd name="T28" fmla="*/ 0 w 9"/>
                  <a:gd name="T29" fmla="*/ 12 h 12"/>
                  <a:gd name="T30" fmla="*/ 0 w 9"/>
                  <a:gd name="T31" fmla="*/ 12 h 12"/>
                  <a:gd name="T32" fmla="*/ 3 w 9"/>
                  <a:gd name="T33" fmla="*/ 12 h 12"/>
                  <a:gd name="T34" fmla="*/ 3 w 9"/>
                  <a:gd name="T35" fmla="*/ 12 h 12"/>
                  <a:gd name="T36" fmla="*/ 3 w 9"/>
                  <a:gd name="T37" fmla="*/ 12 h 12"/>
                  <a:gd name="T38" fmla="*/ 6 w 9"/>
                  <a:gd name="T39" fmla="*/ 9 h 12"/>
                  <a:gd name="T40" fmla="*/ 6 w 9"/>
                  <a:gd name="T41" fmla="*/ 9 h 12"/>
                  <a:gd name="T42" fmla="*/ 6 w 9"/>
                  <a:gd name="T43" fmla="*/ 6 h 12"/>
                  <a:gd name="T44" fmla="*/ 6 w 9"/>
                  <a:gd name="T45" fmla="*/ 6 h 12"/>
                  <a:gd name="T46" fmla="*/ 6 w 9"/>
                  <a:gd name="T47" fmla="*/ 6 h 12"/>
                  <a:gd name="T48" fmla="*/ 6 w 9"/>
                  <a:gd name="T49" fmla="*/ 6 h 12"/>
                  <a:gd name="T50" fmla="*/ 6 w 9"/>
                  <a:gd name="T51" fmla="*/ 9 h 12"/>
                  <a:gd name="T52" fmla="*/ 6 w 9"/>
                  <a:gd name="T53" fmla="*/ 9 h 12"/>
                  <a:gd name="T54" fmla="*/ 9 w 9"/>
                  <a:gd name="T55" fmla="*/ 6 h 12"/>
                  <a:gd name="T56" fmla="*/ 9 w 9"/>
                  <a:gd name="T57" fmla="*/ 6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12"/>
                  <a:gd name="T89" fmla="*/ 9 w 9"/>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12">
                    <a:moveTo>
                      <a:pt x="9" y="6"/>
                    </a:moveTo>
                    <a:lnTo>
                      <a:pt x="9" y="3"/>
                    </a:lnTo>
                    <a:lnTo>
                      <a:pt x="6" y="0"/>
                    </a:lnTo>
                    <a:lnTo>
                      <a:pt x="3" y="0"/>
                    </a:lnTo>
                    <a:lnTo>
                      <a:pt x="3" y="3"/>
                    </a:lnTo>
                    <a:lnTo>
                      <a:pt x="3" y="6"/>
                    </a:lnTo>
                    <a:lnTo>
                      <a:pt x="3" y="9"/>
                    </a:lnTo>
                    <a:lnTo>
                      <a:pt x="0" y="12"/>
                    </a:lnTo>
                    <a:lnTo>
                      <a:pt x="3" y="12"/>
                    </a:lnTo>
                    <a:lnTo>
                      <a:pt x="6" y="9"/>
                    </a:lnTo>
                    <a:lnTo>
                      <a:pt x="6" y="6"/>
                    </a:lnTo>
                    <a:lnTo>
                      <a:pt x="6" y="9"/>
                    </a:lnTo>
                    <a:lnTo>
                      <a:pt x="9"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2" name="Freeform 93"/>
              <p:cNvSpPr>
                <a:spLocks noChangeArrowheads="1"/>
              </p:cNvSpPr>
              <p:nvPr/>
            </p:nvSpPr>
            <p:spPr bwMode="auto">
              <a:xfrm>
                <a:off x="481" y="337"/>
                <a:ext cx="3" cy="6"/>
              </a:xfrm>
              <a:custGeom>
                <a:avLst/>
                <a:gdLst>
                  <a:gd name="T0" fmla="*/ 3 w 3"/>
                  <a:gd name="T1" fmla="*/ 3 h 6"/>
                  <a:gd name="T2" fmla="*/ 3 w 3"/>
                  <a:gd name="T3" fmla="*/ 3 h 6"/>
                  <a:gd name="T4" fmla="*/ 0 w 3"/>
                  <a:gd name="T5" fmla="*/ 6 h 6"/>
                  <a:gd name="T6" fmla="*/ 3 w 3"/>
                  <a:gd name="T7" fmla="*/ 6 h 6"/>
                  <a:gd name="T8" fmla="*/ 3 w 3"/>
                  <a:gd name="T9" fmla="*/ 3 h 6"/>
                  <a:gd name="T10" fmla="*/ 3 w 3"/>
                  <a:gd name="T11" fmla="*/ 6 h 6"/>
                  <a:gd name="T12" fmla="*/ 3 w 3"/>
                  <a:gd name="T13" fmla="*/ 6 h 6"/>
                  <a:gd name="T14" fmla="*/ 3 w 3"/>
                  <a:gd name="T15" fmla="*/ 3 h 6"/>
                  <a:gd name="T16" fmla="*/ 3 w 3"/>
                  <a:gd name="T17" fmla="*/ 0 h 6"/>
                  <a:gd name="T18" fmla="*/ 3 w 3"/>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3"/>
                    </a:moveTo>
                    <a:lnTo>
                      <a:pt x="3" y="3"/>
                    </a:lnTo>
                    <a:lnTo>
                      <a:pt x="0" y="6"/>
                    </a:lnTo>
                    <a:lnTo>
                      <a:pt x="3" y="6"/>
                    </a:lnTo>
                    <a:lnTo>
                      <a:pt x="3" y="3"/>
                    </a:lnTo>
                    <a:lnTo>
                      <a:pt x="3" y="6"/>
                    </a:lnTo>
                    <a:lnTo>
                      <a:pt x="3" y="3"/>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3" name="Freeform 94"/>
              <p:cNvSpPr>
                <a:spLocks noChangeArrowheads="1"/>
              </p:cNvSpPr>
              <p:nvPr/>
            </p:nvSpPr>
            <p:spPr bwMode="auto">
              <a:xfrm>
                <a:off x="478" y="343"/>
                <a:ext cx="3" cy="3"/>
              </a:xfrm>
              <a:custGeom>
                <a:avLst/>
                <a:gdLst>
                  <a:gd name="T0" fmla="*/ 3 w 3"/>
                  <a:gd name="T1" fmla="*/ 0 h 3"/>
                  <a:gd name="T2" fmla="*/ 0 w 3"/>
                  <a:gd name="T3" fmla="*/ 0 h 3"/>
                  <a:gd name="T4" fmla="*/ 0 w 3"/>
                  <a:gd name="T5" fmla="*/ 3 h 3"/>
                  <a:gd name="T6" fmla="*/ 0 w 3"/>
                  <a:gd name="T7" fmla="*/ 3 h 3"/>
                  <a:gd name="T8" fmla="*/ 0 w 3"/>
                  <a:gd name="T9" fmla="*/ 3 h 3"/>
                  <a:gd name="T10" fmla="*/ 0 w 3"/>
                  <a:gd name="T11" fmla="*/ 3 h 3"/>
                  <a:gd name="T12" fmla="*/ 3 w 3"/>
                  <a:gd name="T13" fmla="*/ 3 h 3"/>
                  <a:gd name="T14" fmla="*/ 3 w 3"/>
                  <a:gd name="T15" fmla="*/ 3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0" y="0"/>
                    </a:ln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4" name="Freeform 95"/>
              <p:cNvSpPr>
                <a:spLocks noChangeArrowheads="1"/>
              </p:cNvSpPr>
              <p:nvPr/>
            </p:nvSpPr>
            <p:spPr bwMode="auto">
              <a:xfrm>
                <a:off x="484" y="346"/>
                <a:ext cx="1" cy="3"/>
              </a:xfrm>
              <a:custGeom>
                <a:avLst/>
                <a:gdLst>
                  <a:gd name="T0" fmla="*/ 0 w 1"/>
                  <a:gd name="T1" fmla="*/ 0 h 3"/>
                  <a:gd name="T2" fmla="*/ 0 w 1"/>
                  <a:gd name="T3" fmla="*/ 3 h 3"/>
                  <a:gd name="T4" fmla="*/ 0 w 1"/>
                  <a:gd name="T5" fmla="*/ 3 h 3"/>
                  <a:gd name="T6" fmla="*/ 0 w 1"/>
                  <a:gd name="T7" fmla="*/ 0 h 3"/>
                  <a:gd name="T8" fmla="*/ 0 w 1"/>
                  <a:gd name="T9" fmla="*/ 0 h 3"/>
                  <a:gd name="T10" fmla="*/ 0 w 1"/>
                  <a:gd name="T11" fmla="*/ 0 h 3"/>
                  <a:gd name="T12" fmla="*/ 0 w 1"/>
                  <a:gd name="T13" fmla="*/ 0 h 3"/>
                  <a:gd name="T14" fmla="*/ 0 w 1"/>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
                  <a:gd name="T26" fmla="*/ 1 w 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
                    <a:moveTo>
                      <a:pt x="0" y="0"/>
                    </a:move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5" name="Freeform 96"/>
              <p:cNvSpPr>
                <a:spLocks noChangeArrowheads="1"/>
              </p:cNvSpPr>
              <p:nvPr/>
            </p:nvSpPr>
            <p:spPr bwMode="auto">
              <a:xfrm>
                <a:off x="467" y="311"/>
                <a:ext cx="17" cy="14"/>
              </a:xfrm>
              <a:custGeom>
                <a:avLst/>
                <a:gdLst>
                  <a:gd name="T0" fmla="*/ 2 w 17"/>
                  <a:gd name="T1" fmla="*/ 12 h 14"/>
                  <a:gd name="T2" fmla="*/ 2 w 17"/>
                  <a:gd name="T3" fmla="*/ 12 h 14"/>
                  <a:gd name="T4" fmla="*/ 0 w 17"/>
                  <a:gd name="T5" fmla="*/ 12 h 14"/>
                  <a:gd name="T6" fmla="*/ 0 w 17"/>
                  <a:gd name="T7" fmla="*/ 12 h 14"/>
                  <a:gd name="T8" fmla="*/ 0 w 17"/>
                  <a:gd name="T9" fmla="*/ 14 h 14"/>
                  <a:gd name="T10" fmla="*/ 0 w 17"/>
                  <a:gd name="T11" fmla="*/ 14 h 14"/>
                  <a:gd name="T12" fmla="*/ 2 w 17"/>
                  <a:gd name="T13" fmla="*/ 14 h 14"/>
                  <a:gd name="T14" fmla="*/ 2 w 17"/>
                  <a:gd name="T15" fmla="*/ 12 h 14"/>
                  <a:gd name="T16" fmla="*/ 5 w 17"/>
                  <a:gd name="T17" fmla="*/ 12 h 14"/>
                  <a:gd name="T18" fmla="*/ 5 w 17"/>
                  <a:gd name="T19" fmla="*/ 12 h 14"/>
                  <a:gd name="T20" fmla="*/ 5 w 17"/>
                  <a:gd name="T21" fmla="*/ 9 h 14"/>
                  <a:gd name="T22" fmla="*/ 8 w 17"/>
                  <a:gd name="T23" fmla="*/ 9 h 14"/>
                  <a:gd name="T24" fmla="*/ 5 w 17"/>
                  <a:gd name="T25" fmla="*/ 12 h 14"/>
                  <a:gd name="T26" fmla="*/ 8 w 17"/>
                  <a:gd name="T27" fmla="*/ 12 h 14"/>
                  <a:gd name="T28" fmla="*/ 8 w 17"/>
                  <a:gd name="T29" fmla="*/ 14 h 14"/>
                  <a:gd name="T30" fmla="*/ 11 w 17"/>
                  <a:gd name="T31" fmla="*/ 14 h 14"/>
                  <a:gd name="T32" fmla="*/ 11 w 17"/>
                  <a:gd name="T33" fmla="*/ 12 h 14"/>
                  <a:gd name="T34" fmla="*/ 11 w 17"/>
                  <a:gd name="T35" fmla="*/ 12 h 14"/>
                  <a:gd name="T36" fmla="*/ 11 w 17"/>
                  <a:gd name="T37" fmla="*/ 9 h 14"/>
                  <a:gd name="T38" fmla="*/ 11 w 17"/>
                  <a:gd name="T39" fmla="*/ 9 h 14"/>
                  <a:gd name="T40" fmla="*/ 11 w 17"/>
                  <a:gd name="T41" fmla="*/ 9 h 14"/>
                  <a:gd name="T42" fmla="*/ 8 w 17"/>
                  <a:gd name="T43" fmla="*/ 9 h 14"/>
                  <a:gd name="T44" fmla="*/ 11 w 17"/>
                  <a:gd name="T45" fmla="*/ 6 h 14"/>
                  <a:gd name="T46" fmla="*/ 11 w 17"/>
                  <a:gd name="T47" fmla="*/ 9 h 14"/>
                  <a:gd name="T48" fmla="*/ 11 w 17"/>
                  <a:gd name="T49" fmla="*/ 9 h 14"/>
                  <a:gd name="T50" fmla="*/ 14 w 17"/>
                  <a:gd name="T51" fmla="*/ 9 h 14"/>
                  <a:gd name="T52" fmla="*/ 14 w 17"/>
                  <a:gd name="T53" fmla="*/ 9 h 14"/>
                  <a:gd name="T54" fmla="*/ 14 w 17"/>
                  <a:gd name="T55" fmla="*/ 6 h 14"/>
                  <a:gd name="T56" fmla="*/ 17 w 17"/>
                  <a:gd name="T57" fmla="*/ 9 h 14"/>
                  <a:gd name="T58" fmla="*/ 17 w 17"/>
                  <a:gd name="T59" fmla="*/ 6 h 14"/>
                  <a:gd name="T60" fmla="*/ 17 w 17"/>
                  <a:gd name="T61" fmla="*/ 6 h 14"/>
                  <a:gd name="T62" fmla="*/ 17 w 17"/>
                  <a:gd name="T63" fmla="*/ 6 h 14"/>
                  <a:gd name="T64" fmla="*/ 17 w 17"/>
                  <a:gd name="T65" fmla="*/ 6 h 14"/>
                  <a:gd name="T66" fmla="*/ 14 w 17"/>
                  <a:gd name="T67" fmla="*/ 6 h 14"/>
                  <a:gd name="T68" fmla="*/ 14 w 17"/>
                  <a:gd name="T69" fmla="*/ 3 h 14"/>
                  <a:gd name="T70" fmla="*/ 14 w 17"/>
                  <a:gd name="T71" fmla="*/ 3 h 14"/>
                  <a:gd name="T72" fmla="*/ 14 w 17"/>
                  <a:gd name="T73" fmla="*/ 0 h 14"/>
                  <a:gd name="T74" fmla="*/ 11 w 17"/>
                  <a:gd name="T75" fmla="*/ 3 h 14"/>
                  <a:gd name="T76" fmla="*/ 8 w 17"/>
                  <a:gd name="T77" fmla="*/ 3 h 14"/>
                  <a:gd name="T78" fmla="*/ 8 w 17"/>
                  <a:gd name="T79" fmla="*/ 3 h 14"/>
                  <a:gd name="T80" fmla="*/ 8 w 17"/>
                  <a:gd name="T81" fmla="*/ 3 h 14"/>
                  <a:gd name="T82" fmla="*/ 8 w 17"/>
                  <a:gd name="T83" fmla="*/ 3 h 14"/>
                  <a:gd name="T84" fmla="*/ 5 w 17"/>
                  <a:gd name="T85" fmla="*/ 3 h 14"/>
                  <a:gd name="T86" fmla="*/ 5 w 17"/>
                  <a:gd name="T87" fmla="*/ 3 h 14"/>
                  <a:gd name="T88" fmla="*/ 5 w 17"/>
                  <a:gd name="T89" fmla="*/ 6 h 14"/>
                  <a:gd name="T90" fmla="*/ 2 w 17"/>
                  <a:gd name="T91" fmla="*/ 6 h 14"/>
                  <a:gd name="T92" fmla="*/ 2 w 17"/>
                  <a:gd name="T93" fmla="*/ 6 h 14"/>
                  <a:gd name="T94" fmla="*/ 2 w 17"/>
                  <a:gd name="T95" fmla="*/ 6 h 14"/>
                  <a:gd name="T96" fmla="*/ 2 w 17"/>
                  <a:gd name="T97" fmla="*/ 9 h 14"/>
                  <a:gd name="T98" fmla="*/ 2 w 17"/>
                  <a:gd name="T99" fmla="*/ 9 h 14"/>
                  <a:gd name="T100" fmla="*/ 2 w 17"/>
                  <a:gd name="T101" fmla="*/ 9 h 14"/>
                  <a:gd name="T102" fmla="*/ 2 w 17"/>
                  <a:gd name="T103" fmla="*/ 9 h 14"/>
                  <a:gd name="T104" fmla="*/ 2 w 17"/>
                  <a:gd name="T105" fmla="*/ 12 h 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
                  <a:gd name="T160" fmla="*/ 0 h 14"/>
                  <a:gd name="T161" fmla="*/ 17 w 17"/>
                  <a:gd name="T162" fmla="*/ 14 h 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 h="14">
                    <a:moveTo>
                      <a:pt x="2" y="12"/>
                    </a:moveTo>
                    <a:lnTo>
                      <a:pt x="2" y="12"/>
                    </a:lnTo>
                    <a:lnTo>
                      <a:pt x="0" y="12"/>
                    </a:lnTo>
                    <a:lnTo>
                      <a:pt x="0" y="14"/>
                    </a:lnTo>
                    <a:lnTo>
                      <a:pt x="2" y="14"/>
                    </a:lnTo>
                    <a:lnTo>
                      <a:pt x="2" y="12"/>
                    </a:lnTo>
                    <a:lnTo>
                      <a:pt x="5" y="12"/>
                    </a:lnTo>
                    <a:lnTo>
                      <a:pt x="5" y="9"/>
                    </a:lnTo>
                    <a:lnTo>
                      <a:pt x="8" y="9"/>
                    </a:lnTo>
                    <a:lnTo>
                      <a:pt x="5" y="12"/>
                    </a:lnTo>
                    <a:lnTo>
                      <a:pt x="8" y="12"/>
                    </a:lnTo>
                    <a:lnTo>
                      <a:pt x="8" y="14"/>
                    </a:lnTo>
                    <a:lnTo>
                      <a:pt x="11" y="14"/>
                    </a:lnTo>
                    <a:lnTo>
                      <a:pt x="11" y="12"/>
                    </a:lnTo>
                    <a:lnTo>
                      <a:pt x="11" y="9"/>
                    </a:lnTo>
                    <a:lnTo>
                      <a:pt x="8" y="9"/>
                    </a:lnTo>
                    <a:lnTo>
                      <a:pt x="11" y="6"/>
                    </a:lnTo>
                    <a:lnTo>
                      <a:pt x="11" y="9"/>
                    </a:lnTo>
                    <a:lnTo>
                      <a:pt x="14" y="9"/>
                    </a:lnTo>
                    <a:lnTo>
                      <a:pt x="14" y="6"/>
                    </a:lnTo>
                    <a:lnTo>
                      <a:pt x="17" y="9"/>
                    </a:lnTo>
                    <a:lnTo>
                      <a:pt x="17" y="6"/>
                    </a:lnTo>
                    <a:lnTo>
                      <a:pt x="14" y="6"/>
                    </a:lnTo>
                    <a:lnTo>
                      <a:pt x="14" y="3"/>
                    </a:lnTo>
                    <a:lnTo>
                      <a:pt x="14" y="0"/>
                    </a:lnTo>
                    <a:lnTo>
                      <a:pt x="11" y="3"/>
                    </a:lnTo>
                    <a:lnTo>
                      <a:pt x="8" y="3"/>
                    </a:lnTo>
                    <a:lnTo>
                      <a:pt x="5" y="3"/>
                    </a:lnTo>
                    <a:lnTo>
                      <a:pt x="5" y="6"/>
                    </a:lnTo>
                    <a:lnTo>
                      <a:pt x="2" y="6"/>
                    </a:lnTo>
                    <a:lnTo>
                      <a:pt x="2" y="9"/>
                    </a:lnTo>
                    <a:lnTo>
                      <a:pt x="2"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6" name="Freeform 97"/>
              <p:cNvSpPr>
                <a:spLocks noChangeArrowheads="1"/>
              </p:cNvSpPr>
              <p:nvPr/>
            </p:nvSpPr>
            <p:spPr bwMode="auto">
              <a:xfrm>
                <a:off x="461" y="343"/>
                <a:ext cx="14" cy="26"/>
              </a:xfrm>
              <a:custGeom>
                <a:avLst/>
                <a:gdLst>
                  <a:gd name="T0" fmla="*/ 14 w 14"/>
                  <a:gd name="T1" fmla="*/ 3 h 26"/>
                  <a:gd name="T2" fmla="*/ 11 w 14"/>
                  <a:gd name="T3" fmla="*/ 3 h 26"/>
                  <a:gd name="T4" fmla="*/ 11 w 14"/>
                  <a:gd name="T5" fmla="*/ 0 h 26"/>
                  <a:gd name="T6" fmla="*/ 8 w 14"/>
                  <a:gd name="T7" fmla="*/ 3 h 26"/>
                  <a:gd name="T8" fmla="*/ 8 w 14"/>
                  <a:gd name="T9" fmla="*/ 6 h 26"/>
                  <a:gd name="T10" fmla="*/ 3 w 14"/>
                  <a:gd name="T11" fmla="*/ 6 h 26"/>
                  <a:gd name="T12" fmla="*/ 8 w 14"/>
                  <a:gd name="T13" fmla="*/ 6 h 26"/>
                  <a:gd name="T14" fmla="*/ 11 w 14"/>
                  <a:gd name="T15" fmla="*/ 3 h 26"/>
                  <a:gd name="T16" fmla="*/ 8 w 14"/>
                  <a:gd name="T17" fmla="*/ 6 h 26"/>
                  <a:gd name="T18" fmla="*/ 8 w 14"/>
                  <a:gd name="T19" fmla="*/ 8 h 26"/>
                  <a:gd name="T20" fmla="*/ 3 w 14"/>
                  <a:gd name="T21" fmla="*/ 11 h 26"/>
                  <a:gd name="T22" fmla="*/ 6 w 14"/>
                  <a:gd name="T23" fmla="*/ 11 h 26"/>
                  <a:gd name="T24" fmla="*/ 6 w 14"/>
                  <a:gd name="T25" fmla="*/ 14 h 26"/>
                  <a:gd name="T26" fmla="*/ 3 w 14"/>
                  <a:gd name="T27" fmla="*/ 17 h 26"/>
                  <a:gd name="T28" fmla="*/ 3 w 14"/>
                  <a:gd name="T29" fmla="*/ 17 h 26"/>
                  <a:gd name="T30" fmla="*/ 3 w 14"/>
                  <a:gd name="T31" fmla="*/ 17 h 26"/>
                  <a:gd name="T32" fmla="*/ 3 w 14"/>
                  <a:gd name="T33" fmla="*/ 20 h 26"/>
                  <a:gd name="T34" fmla="*/ 3 w 14"/>
                  <a:gd name="T35" fmla="*/ 23 h 26"/>
                  <a:gd name="T36" fmla="*/ 3 w 14"/>
                  <a:gd name="T37" fmla="*/ 23 h 26"/>
                  <a:gd name="T38" fmla="*/ 3 w 14"/>
                  <a:gd name="T39" fmla="*/ 26 h 26"/>
                  <a:gd name="T40" fmla="*/ 6 w 14"/>
                  <a:gd name="T41" fmla="*/ 26 h 26"/>
                  <a:gd name="T42" fmla="*/ 6 w 14"/>
                  <a:gd name="T43" fmla="*/ 26 h 26"/>
                  <a:gd name="T44" fmla="*/ 6 w 14"/>
                  <a:gd name="T45" fmla="*/ 23 h 26"/>
                  <a:gd name="T46" fmla="*/ 8 w 14"/>
                  <a:gd name="T47" fmla="*/ 23 h 26"/>
                  <a:gd name="T48" fmla="*/ 8 w 14"/>
                  <a:gd name="T49" fmla="*/ 20 h 26"/>
                  <a:gd name="T50" fmla="*/ 8 w 14"/>
                  <a:gd name="T51" fmla="*/ 20 h 26"/>
                  <a:gd name="T52" fmla="*/ 8 w 14"/>
                  <a:gd name="T53" fmla="*/ 17 h 26"/>
                  <a:gd name="T54" fmla="*/ 8 w 14"/>
                  <a:gd name="T55" fmla="*/ 17 h 26"/>
                  <a:gd name="T56" fmla="*/ 8 w 14"/>
                  <a:gd name="T57" fmla="*/ 17 h 26"/>
                  <a:gd name="T58" fmla="*/ 8 w 14"/>
                  <a:gd name="T59" fmla="*/ 14 h 26"/>
                  <a:gd name="T60" fmla="*/ 11 w 14"/>
                  <a:gd name="T61" fmla="*/ 17 h 26"/>
                  <a:gd name="T62" fmla="*/ 11 w 14"/>
                  <a:gd name="T63" fmla="*/ 11 h 26"/>
                  <a:gd name="T64" fmla="*/ 14 w 14"/>
                  <a:gd name="T65" fmla="*/ 8 h 26"/>
                  <a:gd name="T66" fmla="*/ 14 w 14"/>
                  <a:gd name="T67" fmla="*/ 6 h 26"/>
                  <a:gd name="T68" fmla="*/ 11 w 14"/>
                  <a:gd name="T69" fmla="*/ 6 h 26"/>
                  <a:gd name="T70" fmla="*/ 14 w 14"/>
                  <a:gd name="T71" fmla="*/ 3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
                  <a:gd name="T109" fmla="*/ 0 h 26"/>
                  <a:gd name="T110" fmla="*/ 14 w 14"/>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 h="26">
                    <a:moveTo>
                      <a:pt x="14" y="3"/>
                    </a:moveTo>
                    <a:lnTo>
                      <a:pt x="14" y="3"/>
                    </a:lnTo>
                    <a:lnTo>
                      <a:pt x="11" y="3"/>
                    </a:lnTo>
                    <a:lnTo>
                      <a:pt x="14" y="3"/>
                    </a:lnTo>
                    <a:lnTo>
                      <a:pt x="11" y="0"/>
                    </a:lnTo>
                    <a:lnTo>
                      <a:pt x="8" y="3"/>
                    </a:lnTo>
                    <a:lnTo>
                      <a:pt x="8" y="6"/>
                    </a:lnTo>
                    <a:lnTo>
                      <a:pt x="6" y="6"/>
                    </a:lnTo>
                    <a:lnTo>
                      <a:pt x="3" y="6"/>
                    </a:lnTo>
                    <a:lnTo>
                      <a:pt x="6" y="8"/>
                    </a:lnTo>
                    <a:lnTo>
                      <a:pt x="8" y="6"/>
                    </a:lnTo>
                    <a:lnTo>
                      <a:pt x="11" y="3"/>
                    </a:lnTo>
                    <a:lnTo>
                      <a:pt x="11" y="6"/>
                    </a:lnTo>
                    <a:lnTo>
                      <a:pt x="8" y="6"/>
                    </a:lnTo>
                    <a:lnTo>
                      <a:pt x="8" y="8"/>
                    </a:lnTo>
                    <a:lnTo>
                      <a:pt x="6" y="8"/>
                    </a:lnTo>
                    <a:lnTo>
                      <a:pt x="3" y="11"/>
                    </a:lnTo>
                    <a:lnTo>
                      <a:pt x="6" y="11"/>
                    </a:lnTo>
                    <a:lnTo>
                      <a:pt x="6" y="14"/>
                    </a:lnTo>
                    <a:lnTo>
                      <a:pt x="3" y="17"/>
                    </a:lnTo>
                    <a:lnTo>
                      <a:pt x="0" y="17"/>
                    </a:lnTo>
                    <a:lnTo>
                      <a:pt x="3" y="17"/>
                    </a:lnTo>
                    <a:lnTo>
                      <a:pt x="3" y="20"/>
                    </a:lnTo>
                    <a:lnTo>
                      <a:pt x="3" y="23"/>
                    </a:lnTo>
                    <a:lnTo>
                      <a:pt x="3" y="26"/>
                    </a:lnTo>
                    <a:lnTo>
                      <a:pt x="6" y="26"/>
                    </a:lnTo>
                    <a:lnTo>
                      <a:pt x="6" y="23"/>
                    </a:lnTo>
                    <a:lnTo>
                      <a:pt x="8" y="23"/>
                    </a:lnTo>
                    <a:lnTo>
                      <a:pt x="8" y="20"/>
                    </a:lnTo>
                    <a:lnTo>
                      <a:pt x="8" y="17"/>
                    </a:lnTo>
                    <a:lnTo>
                      <a:pt x="11" y="17"/>
                    </a:lnTo>
                    <a:lnTo>
                      <a:pt x="8" y="17"/>
                    </a:lnTo>
                    <a:lnTo>
                      <a:pt x="8" y="14"/>
                    </a:lnTo>
                    <a:lnTo>
                      <a:pt x="11" y="14"/>
                    </a:lnTo>
                    <a:lnTo>
                      <a:pt x="11" y="17"/>
                    </a:lnTo>
                    <a:lnTo>
                      <a:pt x="11" y="14"/>
                    </a:lnTo>
                    <a:lnTo>
                      <a:pt x="11" y="11"/>
                    </a:lnTo>
                    <a:lnTo>
                      <a:pt x="14" y="11"/>
                    </a:lnTo>
                    <a:lnTo>
                      <a:pt x="14" y="8"/>
                    </a:lnTo>
                    <a:lnTo>
                      <a:pt x="14" y="6"/>
                    </a:lnTo>
                    <a:lnTo>
                      <a:pt x="11" y="6"/>
                    </a:lnTo>
                    <a:lnTo>
                      <a:pt x="14"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7" name="Freeform 98"/>
              <p:cNvSpPr>
                <a:spLocks noChangeArrowheads="1"/>
              </p:cNvSpPr>
              <p:nvPr/>
            </p:nvSpPr>
            <p:spPr bwMode="auto">
              <a:xfrm>
                <a:off x="478" y="360"/>
                <a:ext cx="3" cy="3"/>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8" name="Freeform 99"/>
              <p:cNvSpPr>
                <a:spLocks noChangeArrowheads="1"/>
              </p:cNvSpPr>
              <p:nvPr/>
            </p:nvSpPr>
            <p:spPr bwMode="auto">
              <a:xfrm>
                <a:off x="475" y="351"/>
                <a:ext cx="15" cy="15"/>
              </a:xfrm>
              <a:custGeom>
                <a:avLst/>
                <a:gdLst>
                  <a:gd name="T0" fmla="*/ 12 w 15"/>
                  <a:gd name="T1" fmla="*/ 0 h 15"/>
                  <a:gd name="T2" fmla="*/ 12 w 15"/>
                  <a:gd name="T3" fmla="*/ 0 h 15"/>
                  <a:gd name="T4" fmla="*/ 9 w 15"/>
                  <a:gd name="T5" fmla="*/ 0 h 15"/>
                  <a:gd name="T6" fmla="*/ 9 w 15"/>
                  <a:gd name="T7" fmla="*/ 3 h 15"/>
                  <a:gd name="T8" fmla="*/ 9 w 15"/>
                  <a:gd name="T9" fmla="*/ 3 h 15"/>
                  <a:gd name="T10" fmla="*/ 9 w 15"/>
                  <a:gd name="T11" fmla="*/ 3 h 15"/>
                  <a:gd name="T12" fmla="*/ 6 w 15"/>
                  <a:gd name="T13" fmla="*/ 3 h 15"/>
                  <a:gd name="T14" fmla="*/ 6 w 15"/>
                  <a:gd name="T15" fmla="*/ 6 h 15"/>
                  <a:gd name="T16" fmla="*/ 3 w 15"/>
                  <a:gd name="T17" fmla="*/ 6 h 15"/>
                  <a:gd name="T18" fmla="*/ 3 w 15"/>
                  <a:gd name="T19" fmla="*/ 9 h 15"/>
                  <a:gd name="T20" fmla="*/ 0 w 15"/>
                  <a:gd name="T21" fmla="*/ 9 h 15"/>
                  <a:gd name="T22" fmla="*/ 0 w 15"/>
                  <a:gd name="T23" fmla="*/ 9 h 15"/>
                  <a:gd name="T24" fmla="*/ 3 w 15"/>
                  <a:gd name="T25" fmla="*/ 9 h 15"/>
                  <a:gd name="T26" fmla="*/ 3 w 15"/>
                  <a:gd name="T27" fmla="*/ 9 h 15"/>
                  <a:gd name="T28" fmla="*/ 3 w 15"/>
                  <a:gd name="T29" fmla="*/ 9 h 15"/>
                  <a:gd name="T30" fmla="*/ 3 w 15"/>
                  <a:gd name="T31" fmla="*/ 9 h 15"/>
                  <a:gd name="T32" fmla="*/ 6 w 15"/>
                  <a:gd name="T33" fmla="*/ 9 h 15"/>
                  <a:gd name="T34" fmla="*/ 6 w 15"/>
                  <a:gd name="T35" fmla="*/ 9 h 15"/>
                  <a:gd name="T36" fmla="*/ 9 w 15"/>
                  <a:gd name="T37" fmla="*/ 6 h 15"/>
                  <a:gd name="T38" fmla="*/ 6 w 15"/>
                  <a:gd name="T39" fmla="*/ 9 h 15"/>
                  <a:gd name="T40" fmla="*/ 6 w 15"/>
                  <a:gd name="T41" fmla="*/ 9 h 15"/>
                  <a:gd name="T42" fmla="*/ 6 w 15"/>
                  <a:gd name="T43" fmla="*/ 9 h 15"/>
                  <a:gd name="T44" fmla="*/ 6 w 15"/>
                  <a:gd name="T45" fmla="*/ 12 h 15"/>
                  <a:gd name="T46" fmla="*/ 3 w 15"/>
                  <a:gd name="T47" fmla="*/ 12 h 15"/>
                  <a:gd name="T48" fmla="*/ 3 w 15"/>
                  <a:gd name="T49" fmla="*/ 12 h 15"/>
                  <a:gd name="T50" fmla="*/ 3 w 15"/>
                  <a:gd name="T51" fmla="*/ 15 h 15"/>
                  <a:gd name="T52" fmla="*/ 6 w 15"/>
                  <a:gd name="T53" fmla="*/ 15 h 15"/>
                  <a:gd name="T54" fmla="*/ 6 w 15"/>
                  <a:gd name="T55" fmla="*/ 15 h 15"/>
                  <a:gd name="T56" fmla="*/ 6 w 15"/>
                  <a:gd name="T57" fmla="*/ 12 h 15"/>
                  <a:gd name="T58" fmla="*/ 6 w 15"/>
                  <a:gd name="T59" fmla="*/ 12 h 15"/>
                  <a:gd name="T60" fmla="*/ 9 w 15"/>
                  <a:gd name="T61" fmla="*/ 9 h 15"/>
                  <a:gd name="T62" fmla="*/ 12 w 15"/>
                  <a:gd name="T63" fmla="*/ 6 h 15"/>
                  <a:gd name="T64" fmla="*/ 12 w 15"/>
                  <a:gd name="T65" fmla="*/ 3 h 15"/>
                  <a:gd name="T66" fmla="*/ 15 w 15"/>
                  <a:gd name="T67" fmla="*/ 0 h 15"/>
                  <a:gd name="T68" fmla="*/ 12 w 15"/>
                  <a:gd name="T69" fmla="*/ 0 h 15"/>
                  <a:gd name="T70" fmla="*/ 12 w 15"/>
                  <a:gd name="T71" fmla="*/ 0 h 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
                  <a:gd name="T109" fmla="*/ 0 h 15"/>
                  <a:gd name="T110" fmla="*/ 15 w 15"/>
                  <a:gd name="T111" fmla="*/ 15 h 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 h="15">
                    <a:moveTo>
                      <a:pt x="12" y="0"/>
                    </a:moveTo>
                    <a:lnTo>
                      <a:pt x="12" y="0"/>
                    </a:lnTo>
                    <a:lnTo>
                      <a:pt x="9" y="0"/>
                    </a:lnTo>
                    <a:lnTo>
                      <a:pt x="9" y="3"/>
                    </a:lnTo>
                    <a:lnTo>
                      <a:pt x="6" y="3"/>
                    </a:lnTo>
                    <a:lnTo>
                      <a:pt x="6" y="6"/>
                    </a:lnTo>
                    <a:lnTo>
                      <a:pt x="3" y="6"/>
                    </a:lnTo>
                    <a:lnTo>
                      <a:pt x="3" y="9"/>
                    </a:lnTo>
                    <a:lnTo>
                      <a:pt x="0" y="9"/>
                    </a:lnTo>
                    <a:lnTo>
                      <a:pt x="3" y="9"/>
                    </a:lnTo>
                    <a:lnTo>
                      <a:pt x="6" y="9"/>
                    </a:lnTo>
                    <a:lnTo>
                      <a:pt x="9" y="6"/>
                    </a:lnTo>
                    <a:lnTo>
                      <a:pt x="6" y="9"/>
                    </a:lnTo>
                    <a:lnTo>
                      <a:pt x="6" y="12"/>
                    </a:lnTo>
                    <a:lnTo>
                      <a:pt x="3" y="12"/>
                    </a:lnTo>
                    <a:lnTo>
                      <a:pt x="3" y="15"/>
                    </a:lnTo>
                    <a:lnTo>
                      <a:pt x="6" y="15"/>
                    </a:lnTo>
                    <a:lnTo>
                      <a:pt x="6" y="12"/>
                    </a:lnTo>
                    <a:lnTo>
                      <a:pt x="9" y="9"/>
                    </a:lnTo>
                    <a:lnTo>
                      <a:pt x="12" y="6"/>
                    </a:lnTo>
                    <a:lnTo>
                      <a:pt x="12" y="3"/>
                    </a:lnTo>
                    <a:lnTo>
                      <a:pt x="15" y="0"/>
                    </a:lnTo>
                    <a:lnTo>
                      <a:pt x="1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29" name="Freeform 100"/>
              <p:cNvSpPr>
                <a:spLocks noChangeArrowheads="1"/>
              </p:cNvSpPr>
              <p:nvPr/>
            </p:nvSpPr>
            <p:spPr bwMode="auto">
              <a:xfrm>
                <a:off x="455" y="360"/>
                <a:ext cx="6" cy="9"/>
              </a:xfrm>
              <a:custGeom>
                <a:avLst/>
                <a:gdLst>
                  <a:gd name="T0" fmla="*/ 3 w 6"/>
                  <a:gd name="T1" fmla="*/ 3 h 9"/>
                  <a:gd name="T2" fmla="*/ 3 w 6"/>
                  <a:gd name="T3" fmla="*/ 3 h 9"/>
                  <a:gd name="T4" fmla="*/ 3 w 6"/>
                  <a:gd name="T5" fmla="*/ 6 h 9"/>
                  <a:gd name="T6" fmla="*/ 3 w 6"/>
                  <a:gd name="T7" fmla="*/ 6 h 9"/>
                  <a:gd name="T8" fmla="*/ 0 w 6"/>
                  <a:gd name="T9" fmla="*/ 9 h 9"/>
                  <a:gd name="T10" fmla="*/ 0 w 6"/>
                  <a:gd name="T11" fmla="*/ 9 h 9"/>
                  <a:gd name="T12" fmla="*/ 3 w 6"/>
                  <a:gd name="T13" fmla="*/ 9 h 9"/>
                  <a:gd name="T14" fmla="*/ 3 w 6"/>
                  <a:gd name="T15" fmla="*/ 6 h 9"/>
                  <a:gd name="T16" fmla="*/ 6 w 6"/>
                  <a:gd name="T17" fmla="*/ 3 h 9"/>
                  <a:gd name="T18" fmla="*/ 6 w 6"/>
                  <a:gd name="T19" fmla="*/ 3 h 9"/>
                  <a:gd name="T20" fmla="*/ 6 w 6"/>
                  <a:gd name="T21" fmla="*/ 0 h 9"/>
                  <a:gd name="T22" fmla="*/ 3 w 6"/>
                  <a:gd name="T23" fmla="*/ 0 h 9"/>
                  <a:gd name="T24" fmla="*/ 3 w 6"/>
                  <a:gd name="T25" fmla="*/ 3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9"/>
                  <a:gd name="T41" fmla="*/ 6 w 6"/>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9">
                    <a:moveTo>
                      <a:pt x="3" y="3"/>
                    </a:moveTo>
                    <a:lnTo>
                      <a:pt x="3" y="3"/>
                    </a:lnTo>
                    <a:lnTo>
                      <a:pt x="3" y="6"/>
                    </a:lnTo>
                    <a:lnTo>
                      <a:pt x="0" y="9"/>
                    </a:lnTo>
                    <a:lnTo>
                      <a:pt x="3" y="9"/>
                    </a:lnTo>
                    <a:lnTo>
                      <a:pt x="3" y="6"/>
                    </a:lnTo>
                    <a:lnTo>
                      <a:pt x="6" y="3"/>
                    </a:lnTo>
                    <a:lnTo>
                      <a:pt x="6" y="0"/>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0" name="Freeform 101"/>
              <p:cNvSpPr>
                <a:spLocks noChangeArrowheads="1"/>
              </p:cNvSpPr>
              <p:nvPr/>
            </p:nvSpPr>
            <p:spPr bwMode="auto">
              <a:xfrm>
                <a:off x="472" y="363"/>
                <a:ext cx="3" cy="3"/>
              </a:xfrm>
              <a:custGeom>
                <a:avLst/>
                <a:gdLst>
                  <a:gd name="T0" fmla="*/ 0 w 3"/>
                  <a:gd name="T1" fmla="*/ 3 h 3"/>
                  <a:gd name="T2" fmla="*/ 3 w 3"/>
                  <a:gd name="T3" fmla="*/ 3 h 3"/>
                  <a:gd name="T4" fmla="*/ 3 w 3"/>
                  <a:gd name="T5" fmla="*/ 0 h 3"/>
                  <a:gd name="T6" fmla="*/ 3 w 3"/>
                  <a:gd name="T7" fmla="*/ 0 h 3"/>
                  <a:gd name="T8" fmla="*/ 3 w 3"/>
                  <a:gd name="T9" fmla="*/ 0 h 3"/>
                  <a:gd name="T10" fmla="*/ 3 w 3"/>
                  <a:gd name="T11" fmla="*/ 3 h 3"/>
                  <a:gd name="T12" fmla="*/ 3 w 3"/>
                  <a:gd name="T13" fmla="*/ 3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3" y="3"/>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1" name="Freeform 102"/>
              <p:cNvSpPr>
                <a:spLocks noChangeArrowheads="1"/>
              </p:cNvSpPr>
              <p:nvPr/>
            </p:nvSpPr>
            <p:spPr bwMode="auto">
              <a:xfrm>
                <a:off x="0" y="343"/>
                <a:ext cx="6" cy="6"/>
              </a:xfrm>
              <a:custGeom>
                <a:avLst/>
                <a:gdLst>
                  <a:gd name="T0" fmla="*/ 6 w 6"/>
                  <a:gd name="T1" fmla="*/ 3 h 6"/>
                  <a:gd name="T2" fmla="*/ 6 w 6"/>
                  <a:gd name="T3" fmla="*/ 3 h 6"/>
                  <a:gd name="T4" fmla="*/ 6 w 6"/>
                  <a:gd name="T5" fmla="*/ 3 h 6"/>
                  <a:gd name="T6" fmla="*/ 6 w 6"/>
                  <a:gd name="T7" fmla="*/ 3 h 6"/>
                  <a:gd name="T8" fmla="*/ 3 w 6"/>
                  <a:gd name="T9" fmla="*/ 0 h 6"/>
                  <a:gd name="T10" fmla="*/ 3 w 6"/>
                  <a:gd name="T11" fmla="*/ 3 h 6"/>
                  <a:gd name="T12" fmla="*/ 0 w 6"/>
                  <a:gd name="T13" fmla="*/ 3 h 6"/>
                  <a:gd name="T14" fmla="*/ 3 w 6"/>
                  <a:gd name="T15" fmla="*/ 3 h 6"/>
                  <a:gd name="T16" fmla="*/ 0 w 6"/>
                  <a:gd name="T17" fmla="*/ 3 h 6"/>
                  <a:gd name="T18" fmla="*/ 0 w 6"/>
                  <a:gd name="T19" fmla="*/ 6 h 6"/>
                  <a:gd name="T20" fmla="*/ 0 w 6"/>
                  <a:gd name="T21" fmla="*/ 6 h 6"/>
                  <a:gd name="T22" fmla="*/ 0 w 6"/>
                  <a:gd name="T23" fmla="*/ 6 h 6"/>
                  <a:gd name="T24" fmla="*/ 3 w 6"/>
                  <a:gd name="T25" fmla="*/ 3 h 6"/>
                  <a:gd name="T26" fmla="*/ 6 w 6"/>
                  <a:gd name="T27" fmla="*/ 3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6"/>
                  <a:gd name="T44" fmla="*/ 6 w 6"/>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6">
                    <a:moveTo>
                      <a:pt x="6" y="3"/>
                    </a:moveTo>
                    <a:lnTo>
                      <a:pt x="6" y="3"/>
                    </a:lnTo>
                    <a:lnTo>
                      <a:pt x="3" y="0"/>
                    </a:lnTo>
                    <a:lnTo>
                      <a:pt x="3" y="3"/>
                    </a:lnTo>
                    <a:lnTo>
                      <a:pt x="0" y="3"/>
                    </a:lnTo>
                    <a:lnTo>
                      <a:pt x="3" y="3"/>
                    </a:lnTo>
                    <a:lnTo>
                      <a:pt x="0" y="3"/>
                    </a:lnTo>
                    <a:lnTo>
                      <a:pt x="0" y="6"/>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2" name="Freeform 103"/>
              <p:cNvSpPr>
                <a:spLocks noChangeArrowheads="1"/>
              </p:cNvSpPr>
              <p:nvPr/>
            </p:nvSpPr>
            <p:spPr bwMode="auto">
              <a:xfrm>
                <a:off x="3" y="346"/>
                <a:ext cx="9" cy="3"/>
              </a:xfrm>
              <a:custGeom>
                <a:avLst/>
                <a:gdLst>
                  <a:gd name="T0" fmla="*/ 9 w 9"/>
                  <a:gd name="T1" fmla="*/ 0 h 3"/>
                  <a:gd name="T2" fmla="*/ 9 w 9"/>
                  <a:gd name="T3" fmla="*/ 0 h 3"/>
                  <a:gd name="T4" fmla="*/ 6 w 9"/>
                  <a:gd name="T5" fmla="*/ 3 h 3"/>
                  <a:gd name="T6" fmla="*/ 3 w 9"/>
                  <a:gd name="T7" fmla="*/ 3 h 3"/>
                  <a:gd name="T8" fmla="*/ 0 w 9"/>
                  <a:gd name="T9" fmla="*/ 3 h 3"/>
                  <a:gd name="T10" fmla="*/ 6 w 9"/>
                  <a:gd name="T11" fmla="*/ 3 h 3"/>
                  <a:gd name="T12" fmla="*/ 9 w 9"/>
                  <a:gd name="T13" fmla="*/ 0 h 3"/>
                  <a:gd name="T14" fmla="*/ 9 w 9"/>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
                  <a:gd name="T26" fmla="*/ 9 w 9"/>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
                    <a:moveTo>
                      <a:pt x="9" y="0"/>
                    </a:moveTo>
                    <a:lnTo>
                      <a:pt x="9" y="0"/>
                    </a:lnTo>
                    <a:lnTo>
                      <a:pt x="6" y="3"/>
                    </a:lnTo>
                    <a:lnTo>
                      <a:pt x="3" y="3"/>
                    </a:lnTo>
                    <a:lnTo>
                      <a:pt x="0" y="3"/>
                    </a:lnTo>
                    <a:lnTo>
                      <a:pt x="6"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3" name="Freeform 104"/>
              <p:cNvSpPr>
                <a:spLocks noChangeArrowheads="1"/>
              </p:cNvSpPr>
              <p:nvPr/>
            </p:nvSpPr>
            <p:spPr bwMode="auto">
              <a:xfrm>
                <a:off x="9" y="346"/>
                <a:ext cx="8" cy="5"/>
              </a:xfrm>
              <a:custGeom>
                <a:avLst/>
                <a:gdLst>
                  <a:gd name="T0" fmla="*/ 5 w 8"/>
                  <a:gd name="T1" fmla="*/ 3 h 5"/>
                  <a:gd name="T2" fmla="*/ 5 w 8"/>
                  <a:gd name="T3" fmla="*/ 3 h 5"/>
                  <a:gd name="T4" fmla="*/ 3 w 8"/>
                  <a:gd name="T5" fmla="*/ 3 h 5"/>
                  <a:gd name="T6" fmla="*/ 0 w 8"/>
                  <a:gd name="T7" fmla="*/ 3 h 5"/>
                  <a:gd name="T8" fmla="*/ 3 w 8"/>
                  <a:gd name="T9" fmla="*/ 3 h 5"/>
                  <a:gd name="T10" fmla="*/ 0 w 8"/>
                  <a:gd name="T11" fmla="*/ 5 h 5"/>
                  <a:gd name="T12" fmla="*/ 3 w 8"/>
                  <a:gd name="T13" fmla="*/ 5 h 5"/>
                  <a:gd name="T14" fmla="*/ 3 w 8"/>
                  <a:gd name="T15" fmla="*/ 5 h 5"/>
                  <a:gd name="T16" fmla="*/ 5 w 8"/>
                  <a:gd name="T17" fmla="*/ 5 h 5"/>
                  <a:gd name="T18" fmla="*/ 5 w 8"/>
                  <a:gd name="T19" fmla="*/ 3 h 5"/>
                  <a:gd name="T20" fmla="*/ 8 w 8"/>
                  <a:gd name="T21" fmla="*/ 3 h 5"/>
                  <a:gd name="T22" fmla="*/ 5 w 8"/>
                  <a:gd name="T23" fmla="*/ 3 h 5"/>
                  <a:gd name="T24" fmla="*/ 5 w 8"/>
                  <a:gd name="T25" fmla="*/ 3 h 5"/>
                  <a:gd name="T26" fmla="*/ 8 w 8"/>
                  <a:gd name="T27" fmla="*/ 3 h 5"/>
                  <a:gd name="T28" fmla="*/ 8 w 8"/>
                  <a:gd name="T29" fmla="*/ 0 h 5"/>
                  <a:gd name="T30" fmla="*/ 8 w 8"/>
                  <a:gd name="T31" fmla="*/ 0 h 5"/>
                  <a:gd name="T32" fmla="*/ 5 w 8"/>
                  <a:gd name="T33" fmla="*/ 0 h 5"/>
                  <a:gd name="T34" fmla="*/ 5 w 8"/>
                  <a:gd name="T35" fmla="*/ 3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5"/>
                  <a:gd name="T56" fmla="*/ 8 w 8"/>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5">
                    <a:moveTo>
                      <a:pt x="5" y="3"/>
                    </a:moveTo>
                    <a:lnTo>
                      <a:pt x="5" y="3"/>
                    </a:lnTo>
                    <a:lnTo>
                      <a:pt x="3" y="3"/>
                    </a:lnTo>
                    <a:lnTo>
                      <a:pt x="0" y="3"/>
                    </a:lnTo>
                    <a:lnTo>
                      <a:pt x="3" y="3"/>
                    </a:lnTo>
                    <a:lnTo>
                      <a:pt x="0" y="5"/>
                    </a:lnTo>
                    <a:lnTo>
                      <a:pt x="3" y="5"/>
                    </a:lnTo>
                    <a:lnTo>
                      <a:pt x="5" y="5"/>
                    </a:lnTo>
                    <a:lnTo>
                      <a:pt x="5" y="3"/>
                    </a:lnTo>
                    <a:lnTo>
                      <a:pt x="8" y="3"/>
                    </a:lnTo>
                    <a:lnTo>
                      <a:pt x="5" y="3"/>
                    </a:lnTo>
                    <a:lnTo>
                      <a:pt x="8" y="3"/>
                    </a:lnTo>
                    <a:lnTo>
                      <a:pt x="8" y="0"/>
                    </a:lnTo>
                    <a:lnTo>
                      <a:pt x="5" y="0"/>
                    </a:lnTo>
                    <a:lnTo>
                      <a:pt x="5"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4" name="Freeform 105"/>
              <p:cNvSpPr>
                <a:spLocks noChangeArrowheads="1"/>
              </p:cNvSpPr>
              <p:nvPr/>
            </p:nvSpPr>
            <p:spPr bwMode="auto">
              <a:xfrm>
                <a:off x="37" y="343"/>
                <a:ext cx="9" cy="6"/>
              </a:xfrm>
              <a:custGeom>
                <a:avLst/>
                <a:gdLst>
                  <a:gd name="T0" fmla="*/ 6 w 9"/>
                  <a:gd name="T1" fmla="*/ 3 h 6"/>
                  <a:gd name="T2" fmla="*/ 9 w 9"/>
                  <a:gd name="T3" fmla="*/ 3 h 6"/>
                  <a:gd name="T4" fmla="*/ 9 w 9"/>
                  <a:gd name="T5" fmla="*/ 3 h 6"/>
                  <a:gd name="T6" fmla="*/ 9 w 9"/>
                  <a:gd name="T7" fmla="*/ 0 h 6"/>
                  <a:gd name="T8" fmla="*/ 6 w 9"/>
                  <a:gd name="T9" fmla="*/ 3 h 6"/>
                  <a:gd name="T10" fmla="*/ 6 w 9"/>
                  <a:gd name="T11" fmla="*/ 3 h 6"/>
                  <a:gd name="T12" fmla="*/ 6 w 9"/>
                  <a:gd name="T13" fmla="*/ 3 h 6"/>
                  <a:gd name="T14" fmla="*/ 0 w 9"/>
                  <a:gd name="T15" fmla="*/ 3 h 6"/>
                  <a:gd name="T16" fmla="*/ 0 w 9"/>
                  <a:gd name="T17" fmla="*/ 6 h 6"/>
                  <a:gd name="T18" fmla="*/ 0 w 9"/>
                  <a:gd name="T19" fmla="*/ 6 h 6"/>
                  <a:gd name="T20" fmla="*/ 0 w 9"/>
                  <a:gd name="T21" fmla="*/ 6 h 6"/>
                  <a:gd name="T22" fmla="*/ 0 w 9"/>
                  <a:gd name="T23" fmla="*/ 6 h 6"/>
                  <a:gd name="T24" fmla="*/ 0 w 9"/>
                  <a:gd name="T25" fmla="*/ 6 h 6"/>
                  <a:gd name="T26" fmla="*/ 3 w 9"/>
                  <a:gd name="T27" fmla="*/ 6 h 6"/>
                  <a:gd name="T28" fmla="*/ 3 w 9"/>
                  <a:gd name="T29" fmla="*/ 6 h 6"/>
                  <a:gd name="T30" fmla="*/ 6 w 9"/>
                  <a:gd name="T31" fmla="*/ 3 h 6"/>
                  <a:gd name="T32" fmla="*/ 6 w 9"/>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6"/>
                  <a:gd name="T53" fmla="*/ 9 w 9"/>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6">
                    <a:moveTo>
                      <a:pt x="6" y="3"/>
                    </a:moveTo>
                    <a:lnTo>
                      <a:pt x="9" y="3"/>
                    </a:lnTo>
                    <a:lnTo>
                      <a:pt x="9" y="0"/>
                    </a:lnTo>
                    <a:lnTo>
                      <a:pt x="6" y="3"/>
                    </a:lnTo>
                    <a:lnTo>
                      <a:pt x="0" y="3"/>
                    </a:lnTo>
                    <a:lnTo>
                      <a:pt x="0" y="6"/>
                    </a:lnTo>
                    <a:lnTo>
                      <a:pt x="3" y="6"/>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5" name="Freeform 106"/>
              <p:cNvSpPr>
                <a:spLocks noChangeArrowheads="1"/>
              </p:cNvSpPr>
              <p:nvPr/>
            </p:nvSpPr>
            <p:spPr bwMode="auto">
              <a:xfrm>
                <a:off x="43" y="349"/>
                <a:ext cx="6" cy="2"/>
              </a:xfrm>
              <a:custGeom>
                <a:avLst/>
                <a:gdLst>
                  <a:gd name="T0" fmla="*/ 3 w 6"/>
                  <a:gd name="T1" fmla="*/ 0 h 2"/>
                  <a:gd name="T2" fmla="*/ 0 w 6"/>
                  <a:gd name="T3" fmla="*/ 0 h 2"/>
                  <a:gd name="T4" fmla="*/ 0 w 6"/>
                  <a:gd name="T5" fmla="*/ 0 h 2"/>
                  <a:gd name="T6" fmla="*/ 0 w 6"/>
                  <a:gd name="T7" fmla="*/ 2 h 2"/>
                  <a:gd name="T8" fmla="*/ 6 w 6"/>
                  <a:gd name="T9" fmla="*/ 2 h 2"/>
                  <a:gd name="T10" fmla="*/ 6 w 6"/>
                  <a:gd name="T11" fmla="*/ 2 h 2"/>
                  <a:gd name="T12" fmla="*/ 6 w 6"/>
                  <a:gd name="T13" fmla="*/ 2 h 2"/>
                  <a:gd name="T14" fmla="*/ 6 w 6"/>
                  <a:gd name="T15" fmla="*/ 0 h 2"/>
                  <a:gd name="T16" fmla="*/ 3 w 6"/>
                  <a:gd name="T17" fmla="*/ 0 h 2"/>
                  <a:gd name="T18" fmla="*/ 3 w 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3" y="0"/>
                    </a:moveTo>
                    <a:lnTo>
                      <a:pt x="0" y="0"/>
                    </a:lnTo>
                    <a:lnTo>
                      <a:pt x="0" y="2"/>
                    </a:lnTo>
                    <a:lnTo>
                      <a:pt x="6" y="2"/>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6" name="Freeform 107"/>
              <p:cNvSpPr>
                <a:spLocks noChangeArrowheads="1"/>
              </p:cNvSpPr>
              <p:nvPr/>
            </p:nvSpPr>
            <p:spPr bwMode="auto">
              <a:xfrm>
                <a:off x="58" y="346"/>
                <a:ext cx="2" cy="3"/>
              </a:xfrm>
              <a:custGeom>
                <a:avLst/>
                <a:gdLst>
                  <a:gd name="T0" fmla="*/ 2 w 2"/>
                  <a:gd name="T1" fmla="*/ 0 h 3"/>
                  <a:gd name="T2" fmla="*/ 2 w 2"/>
                  <a:gd name="T3" fmla="*/ 3 h 3"/>
                  <a:gd name="T4" fmla="*/ 0 w 2"/>
                  <a:gd name="T5" fmla="*/ 3 h 3"/>
                  <a:gd name="T6" fmla="*/ 0 w 2"/>
                  <a:gd name="T7" fmla="*/ 3 h 3"/>
                  <a:gd name="T8" fmla="*/ 2 w 2"/>
                  <a:gd name="T9" fmla="*/ 3 h 3"/>
                  <a:gd name="T10" fmla="*/ 2 w 2"/>
                  <a:gd name="T11" fmla="*/ 3 h 3"/>
                  <a:gd name="T12" fmla="*/ 2 w 2"/>
                  <a:gd name="T13" fmla="*/ 3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3"/>
                    </a:lnTo>
                    <a:lnTo>
                      <a:pt x="0" y="3"/>
                    </a:lnTo>
                    <a:lnTo>
                      <a:pt x="2" y="3"/>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7" name="Freeform 108"/>
              <p:cNvSpPr>
                <a:spLocks noChangeArrowheads="1"/>
              </p:cNvSpPr>
              <p:nvPr/>
            </p:nvSpPr>
            <p:spPr bwMode="auto">
              <a:xfrm>
                <a:off x="95" y="337"/>
                <a:ext cx="23" cy="9"/>
              </a:xfrm>
              <a:custGeom>
                <a:avLst/>
                <a:gdLst>
                  <a:gd name="T0" fmla="*/ 23 w 23"/>
                  <a:gd name="T1" fmla="*/ 0 h 9"/>
                  <a:gd name="T2" fmla="*/ 23 w 23"/>
                  <a:gd name="T3" fmla="*/ 0 h 9"/>
                  <a:gd name="T4" fmla="*/ 20 w 23"/>
                  <a:gd name="T5" fmla="*/ 0 h 9"/>
                  <a:gd name="T6" fmla="*/ 17 w 23"/>
                  <a:gd name="T7" fmla="*/ 3 h 9"/>
                  <a:gd name="T8" fmla="*/ 14 w 23"/>
                  <a:gd name="T9" fmla="*/ 3 h 9"/>
                  <a:gd name="T10" fmla="*/ 14 w 23"/>
                  <a:gd name="T11" fmla="*/ 3 h 9"/>
                  <a:gd name="T12" fmla="*/ 9 w 23"/>
                  <a:gd name="T13" fmla="*/ 6 h 9"/>
                  <a:gd name="T14" fmla="*/ 6 w 23"/>
                  <a:gd name="T15" fmla="*/ 9 h 9"/>
                  <a:gd name="T16" fmla="*/ 3 w 23"/>
                  <a:gd name="T17" fmla="*/ 9 h 9"/>
                  <a:gd name="T18" fmla="*/ 0 w 23"/>
                  <a:gd name="T19" fmla="*/ 9 h 9"/>
                  <a:gd name="T20" fmla="*/ 3 w 23"/>
                  <a:gd name="T21" fmla="*/ 9 h 9"/>
                  <a:gd name="T22" fmla="*/ 3 w 23"/>
                  <a:gd name="T23" fmla="*/ 9 h 9"/>
                  <a:gd name="T24" fmla="*/ 17 w 23"/>
                  <a:gd name="T25" fmla="*/ 3 h 9"/>
                  <a:gd name="T26" fmla="*/ 23 w 23"/>
                  <a:gd name="T27" fmla="*/ 3 h 9"/>
                  <a:gd name="T28" fmla="*/ 23 w 23"/>
                  <a:gd name="T29" fmla="*/ 3 h 9"/>
                  <a:gd name="T30" fmla="*/ 23 w 23"/>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9"/>
                  <a:gd name="T50" fmla="*/ 23 w 23"/>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9">
                    <a:moveTo>
                      <a:pt x="23" y="0"/>
                    </a:moveTo>
                    <a:lnTo>
                      <a:pt x="23" y="0"/>
                    </a:lnTo>
                    <a:lnTo>
                      <a:pt x="20" y="0"/>
                    </a:lnTo>
                    <a:lnTo>
                      <a:pt x="17" y="3"/>
                    </a:lnTo>
                    <a:lnTo>
                      <a:pt x="14" y="3"/>
                    </a:lnTo>
                    <a:lnTo>
                      <a:pt x="9" y="6"/>
                    </a:lnTo>
                    <a:lnTo>
                      <a:pt x="6" y="9"/>
                    </a:lnTo>
                    <a:lnTo>
                      <a:pt x="3" y="9"/>
                    </a:lnTo>
                    <a:lnTo>
                      <a:pt x="0" y="9"/>
                    </a:lnTo>
                    <a:lnTo>
                      <a:pt x="3" y="9"/>
                    </a:lnTo>
                    <a:lnTo>
                      <a:pt x="17" y="3"/>
                    </a:lnTo>
                    <a:lnTo>
                      <a:pt x="23" y="3"/>
                    </a:lnTo>
                    <a:lnTo>
                      <a:pt x="2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8" name="Freeform 109"/>
              <p:cNvSpPr>
                <a:spLocks noChangeArrowheads="1"/>
              </p:cNvSpPr>
              <p:nvPr/>
            </p:nvSpPr>
            <p:spPr bwMode="auto">
              <a:xfrm>
                <a:off x="118" y="331"/>
                <a:ext cx="23" cy="12"/>
              </a:xfrm>
              <a:custGeom>
                <a:avLst/>
                <a:gdLst>
                  <a:gd name="T0" fmla="*/ 20 w 23"/>
                  <a:gd name="T1" fmla="*/ 3 h 12"/>
                  <a:gd name="T2" fmla="*/ 20 w 23"/>
                  <a:gd name="T3" fmla="*/ 0 h 12"/>
                  <a:gd name="T4" fmla="*/ 17 w 23"/>
                  <a:gd name="T5" fmla="*/ 0 h 12"/>
                  <a:gd name="T6" fmla="*/ 14 w 23"/>
                  <a:gd name="T7" fmla="*/ 0 h 12"/>
                  <a:gd name="T8" fmla="*/ 14 w 23"/>
                  <a:gd name="T9" fmla="*/ 3 h 12"/>
                  <a:gd name="T10" fmla="*/ 14 w 23"/>
                  <a:gd name="T11" fmla="*/ 6 h 12"/>
                  <a:gd name="T12" fmla="*/ 14 w 23"/>
                  <a:gd name="T13" fmla="*/ 6 h 12"/>
                  <a:gd name="T14" fmla="*/ 14 w 23"/>
                  <a:gd name="T15" fmla="*/ 6 h 12"/>
                  <a:gd name="T16" fmla="*/ 12 w 23"/>
                  <a:gd name="T17" fmla="*/ 6 h 12"/>
                  <a:gd name="T18" fmla="*/ 12 w 23"/>
                  <a:gd name="T19" fmla="*/ 6 h 12"/>
                  <a:gd name="T20" fmla="*/ 9 w 23"/>
                  <a:gd name="T21" fmla="*/ 6 h 12"/>
                  <a:gd name="T22" fmla="*/ 9 w 23"/>
                  <a:gd name="T23" fmla="*/ 9 h 12"/>
                  <a:gd name="T24" fmla="*/ 6 w 23"/>
                  <a:gd name="T25" fmla="*/ 9 h 12"/>
                  <a:gd name="T26" fmla="*/ 0 w 23"/>
                  <a:gd name="T27" fmla="*/ 9 h 12"/>
                  <a:gd name="T28" fmla="*/ 0 w 23"/>
                  <a:gd name="T29" fmla="*/ 9 h 12"/>
                  <a:gd name="T30" fmla="*/ 3 w 23"/>
                  <a:gd name="T31" fmla="*/ 12 h 12"/>
                  <a:gd name="T32" fmla="*/ 6 w 23"/>
                  <a:gd name="T33" fmla="*/ 9 h 12"/>
                  <a:gd name="T34" fmla="*/ 9 w 23"/>
                  <a:gd name="T35" fmla="*/ 9 h 12"/>
                  <a:gd name="T36" fmla="*/ 12 w 23"/>
                  <a:gd name="T37" fmla="*/ 9 h 12"/>
                  <a:gd name="T38" fmla="*/ 12 w 23"/>
                  <a:gd name="T39" fmla="*/ 9 h 12"/>
                  <a:gd name="T40" fmla="*/ 14 w 23"/>
                  <a:gd name="T41" fmla="*/ 6 h 12"/>
                  <a:gd name="T42" fmla="*/ 17 w 23"/>
                  <a:gd name="T43" fmla="*/ 6 h 12"/>
                  <a:gd name="T44" fmla="*/ 17 w 23"/>
                  <a:gd name="T45" fmla="*/ 6 h 12"/>
                  <a:gd name="T46" fmla="*/ 17 w 23"/>
                  <a:gd name="T47" fmla="*/ 6 h 12"/>
                  <a:gd name="T48" fmla="*/ 17 w 23"/>
                  <a:gd name="T49" fmla="*/ 6 h 12"/>
                  <a:gd name="T50" fmla="*/ 20 w 23"/>
                  <a:gd name="T51" fmla="*/ 3 h 12"/>
                  <a:gd name="T52" fmla="*/ 23 w 23"/>
                  <a:gd name="T53" fmla="*/ 3 h 12"/>
                  <a:gd name="T54" fmla="*/ 23 w 23"/>
                  <a:gd name="T55" fmla="*/ 3 h 12"/>
                  <a:gd name="T56" fmla="*/ 23 w 23"/>
                  <a:gd name="T57" fmla="*/ 0 h 12"/>
                  <a:gd name="T58" fmla="*/ 20 w 23"/>
                  <a:gd name="T59" fmla="*/ 3 h 12"/>
                  <a:gd name="T60" fmla="*/ 20 w 23"/>
                  <a:gd name="T61" fmla="*/ 3 h 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
                  <a:gd name="T94" fmla="*/ 0 h 12"/>
                  <a:gd name="T95" fmla="*/ 23 w 23"/>
                  <a:gd name="T96" fmla="*/ 12 h 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 h="12">
                    <a:moveTo>
                      <a:pt x="20" y="3"/>
                    </a:moveTo>
                    <a:lnTo>
                      <a:pt x="20" y="0"/>
                    </a:lnTo>
                    <a:lnTo>
                      <a:pt x="17" y="0"/>
                    </a:lnTo>
                    <a:lnTo>
                      <a:pt x="14" y="0"/>
                    </a:lnTo>
                    <a:lnTo>
                      <a:pt x="14" y="3"/>
                    </a:lnTo>
                    <a:lnTo>
                      <a:pt x="14" y="6"/>
                    </a:lnTo>
                    <a:lnTo>
                      <a:pt x="12" y="6"/>
                    </a:lnTo>
                    <a:lnTo>
                      <a:pt x="9" y="6"/>
                    </a:lnTo>
                    <a:lnTo>
                      <a:pt x="9" y="9"/>
                    </a:lnTo>
                    <a:lnTo>
                      <a:pt x="6" y="9"/>
                    </a:lnTo>
                    <a:lnTo>
                      <a:pt x="0" y="9"/>
                    </a:lnTo>
                    <a:lnTo>
                      <a:pt x="3" y="12"/>
                    </a:lnTo>
                    <a:lnTo>
                      <a:pt x="6" y="9"/>
                    </a:lnTo>
                    <a:lnTo>
                      <a:pt x="9" y="9"/>
                    </a:lnTo>
                    <a:lnTo>
                      <a:pt x="12" y="9"/>
                    </a:lnTo>
                    <a:lnTo>
                      <a:pt x="14" y="6"/>
                    </a:lnTo>
                    <a:lnTo>
                      <a:pt x="17" y="6"/>
                    </a:lnTo>
                    <a:lnTo>
                      <a:pt x="20" y="3"/>
                    </a:lnTo>
                    <a:lnTo>
                      <a:pt x="23" y="3"/>
                    </a:lnTo>
                    <a:lnTo>
                      <a:pt x="23" y="0"/>
                    </a:lnTo>
                    <a:lnTo>
                      <a:pt x="2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39" name="Freeform 110"/>
              <p:cNvSpPr>
                <a:spLocks noChangeArrowheads="1"/>
              </p:cNvSpPr>
              <p:nvPr/>
            </p:nvSpPr>
            <p:spPr bwMode="auto">
              <a:xfrm>
                <a:off x="147" y="331"/>
                <a:ext cx="3" cy="3"/>
              </a:xfrm>
              <a:custGeom>
                <a:avLst/>
                <a:gdLst>
                  <a:gd name="T0" fmla="*/ 0 w 3"/>
                  <a:gd name="T1" fmla="*/ 0 h 3"/>
                  <a:gd name="T2" fmla="*/ 0 w 3"/>
                  <a:gd name="T3" fmla="*/ 0 h 3"/>
                  <a:gd name="T4" fmla="*/ 0 w 3"/>
                  <a:gd name="T5" fmla="*/ 3 h 3"/>
                  <a:gd name="T6" fmla="*/ 3 w 3"/>
                  <a:gd name="T7" fmla="*/ 0 h 3"/>
                  <a:gd name="T8" fmla="*/ 3 w 3"/>
                  <a:gd name="T9" fmla="*/ 0 h 3"/>
                  <a:gd name="T10" fmla="*/ 3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0"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0" name="Freeform 111"/>
              <p:cNvSpPr>
                <a:spLocks noChangeArrowheads="1"/>
              </p:cNvSpPr>
              <p:nvPr/>
            </p:nvSpPr>
            <p:spPr bwMode="auto">
              <a:xfrm>
                <a:off x="164" y="320"/>
                <a:ext cx="20" cy="11"/>
              </a:xfrm>
              <a:custGeom>
                <a:avLst/>
                <a:gdLst>
                  <a:gd name="T0" fmla="*/ 17 w 20"/>
                  <a:gd name="T1" fmla="*/ 5 h 11"/>
                  <a:gd name="T2" fmla="*/ 20 w 20"/>
                  <a:gd name="T3" fmla="*/ 3 h 11"/>
                  <a:gd name="T4" fmla="*/ 20 w 20"/>
                  <a:gd name="T5" fmla="*/ 0 h 11"/>
                  <a:gd name="T6" fmla="*/ 15 w 20"/>
                  <a:gd name="T7" fmla="*/ 3 h 11"/>
                  <a:gd name="T8" fmla="*/ 15 w 20"/>
                  <a:gd name="T9" fmla="*/ 3 h 11"/>
                  <a:gd name="T10" fmla="*/ 12 w 20"/>
                  <a:gd name="T11" fmla="*/ 3 h 11"/>
                  <a:gd name="T12" fmla="*/ 9 w 20"/>
                  <a:gd name="T13" fmla="*/ 3 h 11"/>
                  <a:gd name="T14" fmla="*/ 3 w 20"/>
                  <a:gd name="T15" fmla="*/ 5 h 11"/>
                  <a:gd name="T16" fmla="*/ 0 w 20"/>
                  <a:gd name="T17" fmla="*/ 5 h 11"/>
                  <a:gd name="T18" fmla="*/ 0 w 20"/>
                  <a:gd name="T19" fmla="*/ 8 h 11"/>
                  <a:gd name="T20" fmla="*/ 0 w 20"/>
                  <a:gd name="T21" fmla="*/ 11 h 11"/>
                  <a:gd name="T22" fmla="*/ 9 w 20"/>
                  <a:gd name="T23" fmla="*/ 8 h 11"/>
                  <a:gd name="T24" fmla="*/ 12 w 20"/>
                  <a:gd name="T25" fmla="*/ 8 h 11"/>
                  <a:gd name="T26" fmla="*/ 15 w 20"/>
                  <a:gd name="T27" fmla="*/ 8 h 11"/>
                  <a:gd name="T28" fmla="*/ 17 w 20"/>
                  <a:gd name="T29" fmla="*/ 8 h 11"/>
                  <a:gd name="T30" fmla="*/ 17 w 20"/>
                  <a:gd name="T31" fmla="*/ 8 h 11"/>
                  <a:gd name="T32" fmla="*/ 17 w 20"/>
                  <a:gd name="T33" fmla="*/ 8 h 11"/>
                  <a:gd name="T34" fmla="*/ 20 w 20"/>
                  <a:gd name="T35" fmla="*/ 5 h 11"/>
                  <a:gd name="T36" fmla="*/ 17 w 20"/>
                  <a:gd name="T37" fmla="*/ 5 h 11"/>
                  <a:gd name="T38" fmla="*/ 17 w 20"/>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11"/>
                  <a:gd name="T62" fmla="*/ 20 w 20"/>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11">
                    <a:moveTo>
                      <a:pt x="17" y="5"/>
                    </a:moveTo>
                    <a:lnTo>
                      <a:pt x="20" y="3"/>
                    </a:lnTo>
                    <a:lnTo>
                      <a:pt x="20" y="0"/>
                    </a:lnTo>
                    <a:lnTo>
                      <a:pt x="15" y="3"/>
                    </a:lnTo>
                    <a:lnTo>
                      <a:pt x="12" y="3"/>
                    </a:lnTo>
                    <a:lnTo>
                      <a:pt x="9" y="3"/>
                    </a:lnTo>
                    <a:lnTo>
                      <a:pt x="3" y="5"/>
                    </a:lnTo>
                    <a:lnTo>
                      <a:pt x="0" y="5"/>
                    </a:lnTo>
                    <a:lnTo>
                      <a:pt x="0" y="8"/>
                    </a:lnTo>
                    <a:lnTo>
                      <a:pt x="0" y="11"/>
                    </a:lnTo>
                    <a:lnTo>
                      <a:pt x="9" y="8"/>
                    </a:lnTo>
                    <a:lnTo>
                      <a:pt x="12" y="8"/>
                    </a:lnTo>
                    <a:lnTo>
                      <a:pt x="15" y="8"/>
                    </a:lnTo>
                    <a:lnTo>
                      <a:pt x="17" y="8"/>
                    </a:lnTo>
                    <a:lnTo>
                      <a:pt x="20" y="5"/>
                    </a:lnTo>
                    <a:lnTo>
                      <a:pt x="17"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1" name="Freeform 112"/>
              <p:cNvSpPr>
                <a:spLocks noChangeArrowheads="1"/>
              </p:cNvSpPr>
              <p:nvPr/>
            </p:nvSpPr>
            <p:spPr bwMode="auto">
              <a:xfrm>
                <a:off x="181" y="331"/>
                <a:ext cx="3" cy="1"/>
              </a:xfrm>
              <a:custGeom>
                <a:avLst/>
                <a:gdLst>
                  <a:gd name="T0" fmla="*/ 0 w 3"/>
                  <a:gd name="T1" fmla="*/ 0 h 1"/>
                  <a:gd name="T2" fmla="*/ 0 w 3"/>
                  <a:gd name="T3" fmla="*/ 0 h 1"/>
                  <a:gd name="T4" fmla="*/ 3 w 3"/>
                  <a:gd name="T5" fmla="*/ 0 h 1"/>
                  <a:gd name="T6" fmla="*/ 0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0" y="0"/>
                    </a:moveTo>
                    <a:lnTo>
                      <a:pt x="0"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2" name="Freeform 113"/>
              <p:cNvSpPr>
                <a:spLocks noChangeArrowheads="1"/>
              </p:cNvSpPr>
              <p:nvPr/>
            </p:nvSpPr>
            <p:spPr bwMode="auto">
              <a:xfrm>
                <a:off x="210" y="320"/>
                <a:ext cx="6" cy="5"/>
              </a:xfrm>
              <a:custGeom>
                <a:avLst/>
                <a:gdLst>
                  <a:gd name="T0" fmla="*/ 6 w 6"/>
                  <a:gd name="T1" fmla="*/ 3 h 5"/>
                  <a:gd name="T2" fmla="*/ 6 w 6"/>
                  <a:gd name="T3" fmla="*/ 3 h 5"/>
                  <a:gd name="T4" fmla="*/ 3 w 6"/>
                  <a:gd name="T5" fmla="*/ 3 h 5"/>
                  <a:gd name="T6" fmla="*/ 3 w 6"/>
                  <a:gd name="T7" fmla="*/ 0 h 5"/>
                  <a:gd name="T8" fmla="*/ 0 w 6"/>
                  <a:gd name="T9" fmla="*/ 3 h 5"/>
                  <a:gd name="T10" fmla="*/ 3 w 6"/>
                  <a:gd name="T11" fmla="*/ 3 h 5"/>
                  <a:gd name="T12" fmla="*/ 3 w 6"/>
                  <a:gd name="T13" fmla="*/ 5 h 5"/>
                  <a:gd name="T14" fmla="*/ 3 w 6"/>
                  <a:gd name="T15" fmla="*/ 3 h 5"/>
                  <a:gd name="T16" fmla="*/ 3 w 6"/>
                  <a:gd name="T17" fmla="*/ 3 h 5"/>
                  <a:gd name="T18" fmla="*/ 6 w 6"/>
                  <a:gd name="T19" fmla="*/ 3 h 5"/>
                  <a:gd name="T20" fmla="*/ 6 w 6"/>
                  <a:gd name="T21" fmla="*/ 0 h 5"/>
                  <a:gd name="T22" fmla="*/ 6 w 6"/>
                  <a:gd name="T23" fmla="*/ 3 h 5"/>
                  <a:gd name="T24" fmla="*/ 6 w 6"/>
                  <a:gd name="T25" fmla="*/ 3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5"/>
                  <a:gd name="T41" fmla="*/ 6 w 6"/>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5">
                    <a:moveTo>
                      <a:pt x="6" y="3"/>
                    </a:moveTo>
                    <a:lnTo>
                      <a:pt x="6" y="3"/>
                    </a:lnTo>
                    <a:lnTo>
                      <a:pt x="3" y="3"/>
                    </a:lnTo>
                    <a:lnTo>
                      <a:pt x="3" y="0"/>
                    </a:lnTo>
                    <a:lnTo>
                      <a:pt x="0" y="3"/>
                    </a:lnTo>
                    <a:lnTo>
                      <a:pt x="3" y="3"/>
                    </a:lnTo>
                    <a:lnTo>
                      <a:pt x="3" y="5"/>
                    </a:lnTo>
                    <a:lnTo>
                      <a:pt x="3" y="3"/>
                    </a:lnTo>
                    <a:lnTo>
                      <a:pt x="6" y="3"/>
                    </a:lnTo>
                    <a:lnTo>
                      <a:pt x="6" y="0"/>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3" name="Freeform 114"/>
              <p:cNvSpPr>
                <a:spLocks noChangeArrowheads="1"/>
              </p:cNvSpPr>
              <p:nvPr/>
            </p:nvSpPr>
            <p:spPr bwMode="auto">
              <a:xfrm>
                <a:off x="213" y="320"/>
                <a:ext cx="3" cy="3"/>
              </a:xfrm>
              <a:custGeom>
                <a:avLst/>
                <a:gdLst>
                  <a:gd name="T0" fmla="*/ 3 w 3"/>
                  <a:gd name="T1" fmla="*/ 0 h 3"/>
                  <a:gd name="T2" fmla="*/ 0 w 3"/>
                  <a:gd name="T3" fmla="*/ 3 h 3"/>
                  <a:gd name="T4" fmla="*/ 3 w 3"/>
                  <a:gd name="T5" fmla="*/ 3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4" name="Freeform 115"/>
              <p:cNvSpPr>
                <a:spLocks noChangeArrowheads="1"/>
              </p:cNvSpPr>
              <p:nvPr/>
            </p:nvSpPr>
            <p:spPr bwMode="auto">
              <a:xfrm>
                <a:off x="245" y="311"/>
                <a:ext cx="6" cy="6"/>
              </a:xfrm>
              <a:custGeom>
                <a:avLst/>
                <a:gdLst>
                  <a:gd name="T0" fmla="*/ 6 w 6"/>
                  <a:gd name="T1" fmla="*/ 0 h 6"/>
                  <a:gd name="T2" fmla="*/ 0 w 6"/>
                  <a:gd name="T3" fmla="*/ 3 h 6"/>
                  <a:gd name="T4" fmla="*/ 0 w 6"/>
                  <a:gd name="T5" fmla="*/ 6 h 6"/>
                  <a:gd name="T6" fmla="*/ 6 w 6"/>
                  <a:gd name="T7" fmla="*/ 0 h 6"/>
                  <a:gd name="T8" fmla="*/ 6 w 6"/>
                  <a:gd name="T9" fmla="*/ 0 h 6"/>
                  <a:gd name="T10" fmla="*/ 6 w 6"/>
                  <a:gd name="T11" fmla="*/ 0 h 6"/>
                  <a:gd name="T12" fmla="*/ 6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6" y="0"/>
                    </a:moveTo>
                    <a:lnTo>
                      <a:pt x="0" y="3"/>
                    </a:lnTo>
                    <a:lnTo>
                      <a:pt x="0" y="6"/>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5" name="Freeform 116"/>
              <p:cNvSpPr>
                <a:spLocks noChangeArrowheads="1"/>
              </p:cNvSpPr>
              <p:nvPr/>
            </p:nvSpPr>
            <p:spPr bwMode="auto">
              <a:xfrm>
                <a:off x="285" y="314"/>
                <a:ext cx="3" cy="3"/>
              </a:xfrm>
              <a:custGeom>
                <a:avLst/>
                <a:gdLst>
                  <a:gd name="T0" fmla="*/ 0 w 3"/>
                  <a:gd name="T1" fmla="*/ 0 h 3"/>
                  <a:gd name="T2" fmla="*/ 0 w 3"/>
                  <a:gd name="T3" fmla="*/ 3 h 3"/>
                  <a:gd name="T4" fmla="*/ 0 w 3"/>
                  <a:gd name="T5" fmla="*/ 3 h 3"/>
                  <a:gd name="T6" fmla="*/ 3 w 3"/>
                  <a:gd name="T7" fmla="*/ 0 h 3"/>
                  <a:gd name="T8" fmla="*/ 3 w 3"/>
                  <a:gd name="T9" fmla="*/ 0 h 3"/>
                  <a:gd name="T10" fmla="*/ 3 w 3"/>
                  <a:gd name="T11" fmla="*/ 0 h 3"/>
                  <a:gd name="T12" fmla="*/ 3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6" name="Freeform 117"/>
              <p:cNvSpPr>
                <a:spLocks noChangeArrowheads="1"/>
              </p:cNvSpPr>
              <p:nvPr/>
            </p:nvSpPr>
            <p:spPr bwMode="auto">
              <a:xfrm>
                <a:off x="291" y="314"/>
                <a:ext cx="3" cy="1"/>
              </a:xfrm>
              <a:custGeom>
                <a:avLst/>
                <a:gdLst>
                  <a:gd name="T0" fmla="*/ 0 w 3"/>
                  <a:gd name="T1" fmla="*/ 0 h 1"/>
                  <a:gd name="T2" fmla="*/ 0 w 3"/>
                  <a:gd name="T3" fmla="*/ 0 h 1"/>
                  <a:gd name="T4" fmla="*/ 0 w 3"/>
                  <a:gd name="T5" fmla="*/ 0 h 1"/>
                  <a:gd name="T6" fmla="*/ 3 w 3"/>
                  <a:gd name="T7" fmla="*/ 0 h 1"/>
                  <a:gd name="T8" fmla="*/ 3 w 3"/>
                  <a:gd name="T9" fmla="*/ 0 h 1"/>
                  <a:gd name="T10" fmla="*/ 0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0"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7" name="Freeform 118"/>
              <p:cNvSpPr>
                <a:spLocks noChangeArrowheads="1"/>
              </p:cNvSpPr>
              <p:nvPr/>
            </p:nvSpPr>
            <p:spPr bwMode="auto">
              <a:xfrm>
                <a:off x="308" y="305"/>
                <a:ext cx="6" cy="3"/>
              </a:xfrm>
              <a:custGeom>
                <a:avLst/>
                <a:gdLst>
                  <a:gd name="T0" fmla="*/ 0 w 6"/>
                  <a:gd name="T1" fmla="*/ 3 h 3"/>
                  <a:gd name="T2" fmla="*/ 0 w 6"/>
                  <a:gd name="T3" fmla="*/ 3 h 3"/>
                  <a:gd name="T4" fmla="*/ 0 w 6"/>
                  <a:gd name="T5" fmla="*/ 3 h 3"/>
                  <a:gd name="T6" fmla="*/ 6 w 6"/>
                  <a:gd name="T7" fmla="*/ 3 h 3"/>
                  <a:gd name="T8" fmla="*/ 6 w 6"/>
                  <a:gd name="T9" fmla="*/ 0 h 3"/>
                  <a:gd name="T10" fmla="*/ 3 w 6"/>
                  <a:gd name="T11" fmla="*/ 0 h 3"/>
                  <a:gd name="T12" fmla="*/ 3 w 6"/>
                  <a:gd name="T13" fmla="*/ 0 h 3"/>
                  <a:gd name="T14" fmla="*/ 0 w 6"/>
                  <a:gd name="T15" fmla="*/ 0 h 3"/>
                  <a:gd name="T16" fmla="*/ 0 w 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0" y="3"/>
                    </a:moveTo>
                    <a:lnTo>
                      <a:pt x="0" y="3"/>
                    </a:lnTo>
                    <a:lnTo>
                      <a:pt x="6" y="3"/>
                    </a:lnTo>
                    <a:lnTo>
                      <a:pt x="6" y="0"/>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8" name="Freeform 119"/>
              <p:cNvSpPr>
                <a:spLocks noChangeArrowheads="1"/>
              </p:cNvSpPr>
              <p:nvPr/>
            </p:nvSpPr>
            <p:spPr bwMode="auto">
              <a:xfrm>
                <a:off x="297" y="294"/>
                <a:ext cx="31" cy="17"/>
              </a:xfrm>
              <a:custGeom>
                <a:avLst/>
                <a:gdLst>
                  <a:gd name="T0" fmla="*/ 28 w 31"/>
                  <a:gd name="T1" fmla="*/ 0 h 17"/>
                  <a:gd name="T2" fmla="*/ 26 w 31"/>
                  <a:gd name="T3" fmla="*/ 0 h 17"/>
                  <a:gd name="T4" fmla="*/ 26 w 31"/>
                  <a:gd name="T5" fmla="*/ 3 h 17"/>
                  <a:gd name="T6" fmla="*/ 23 w 31"/>
                  <a:gd name="T7" fmla="*/ 3 h 17"/>
                  <a:gd name="T8" fmla="*/ 20 w 31"/>
                  <a:gd name="T9" fmla="*/ 6 h 17"/>
                  <a:gd name="T10" fmla="*/ 20 w 31"/>
                  <a:gd name="T11" fmla="*/ 3 h 17"/>
                  <a:gd name="T12" fmla="*/ 20 w 31"/>
                  <a:gd name="T13" fmla="*/ 0 h 17"/>
                  <a:gd name="T14" fmla="*/ 17 w 31"/>
                  <a:gd name="T15" fmla="*/ 3 h 17"/>
                  <a:gd name="T16" fmla="*/ 17 w 31"/>
                  <a:gd name="T17" fmla="*/ 6 h 17"/>
                  <a:gd name="T18" fmla="*/ 14 w 31"/>
                  <a:gd name="T19" fmla="*/ 6 h 17"/>
                  <a:gd name="T20" fmla="*/ 11 w 31"/>
                  <a:gd name="T21" fmla="*/ 8 h 17"/>
                  <a:gd name="T22" fmla="*/ 11 w 31"/>
                  <a:gd name="T23" fmla="*/ 6 h 17"/>
                  <a:gd name="T24" fmla="*/ 14 w 31"/>
                  <a:gd name="T25" fmla="*/ 3 h 17"/>
                  <a:gd name="T26" fmla="*/ 11 w 31"/>
                  <a:gd name="T27" fmla="*/ 6 h 17"/>
                  <a:gd name="T28" fmla="*/ 5 w 31"/>
                  <a:gd name="T29" fmla="*/ 6 h 17"/>
                  <a:gd name="T30" fmla="*/ 2 w 31"/>
                  <a:gd name="T31" fmla="*/ 6 h 17"/>
                  <a:gd name="T32" fmla="*/ 2 w 31"/>
                  <a:gd name="T33" fmla="*/ 8 h 17"/>
                  <a:gd name="T34" fmla="*/ 2 w 31"/>
                  <a:gd name="T35" fmla="*/ 8 h 17"/>
                  <a:gd name="T36" fmla="*/ 0 w 31"/>
                  <a:gd name="T37" fmla="*/ 11 h 17"/>
                  <a:gd name="T38" fmla="*/ 0 w 31"/>
                  <a:gd name="T39" fmla="*/ 14 h 17"/>
                  <a:gd name="T40" fmla="*/ 5 w 31"/>
                  <a:gd name="T41" fmla="*/ 11 h 17"/>
                  <a:gd name="T42" fmla="*/ 5 w 31"/>
                  <a:gd name="T43" fmla="*/ 11 h 17"/>
                  <a:gd name="T44" fmla="*/ 5 w 31"/>
                  <a:gd name="T45" fmla="*/ 11 h 17"/>
                  <a:gd name="T46" fmla="*/ 5 w 31"/>
                  <a:gd name="T47" fmla="*/ 14 h 17"/>
                  <a:gd name="T48" fmla="*/ 5 w 31"/>
                  <a:gd name="T49" fmla="*/ 14 h 17"/>
                  <a:gd name="T50" fmla="*/ 0 w 31"/>
                  <a:gd name="T51" fmla="*/ 17 h 17"/>
                  <a:gd name="T52" fmla="*/ 5 w 31"/>
                  <a:gd name="T53" fmla="*/ 14 h 17"/>
                  <a:gd name="T54" fmla="*/ 8 w 31"/>
                  <a:gd name="T55" fmla="*/ 14 h 17"/>
                  <a:gd name="T56" fmla="*/ 8 w 31"/>
                  <a:gd name="T57" fmla="*/ 14 h 17"/>
                  <a:gd name="T58" fmla="*/ 14 w 31"/>
                  <a:gd name="T59" fmla="*/ 11 h 17"/>
                  <a:gd name="T60" fmla="*/ 17 w 31"/>
                  <a:gd name="T61" fmla="*/ 11 h 17"/>
                  <a:gd name="T62" fmla="*/ 17 w 31"/>
                  <a:gd name="T63" fmla="*/ 11 h 17"/>
                  <a:gd name="T64" fmla="*/ 20 w 31"/>
                  <a:gd name="T65" fmla="*/ 8 h 17"/>
                  <a:gd name="T66" fmla="*/ 20 w 31"/>
                  <a:gd name="T67" fmla="*/ 11 h 17"/>
                  <a:gd name="T68" fmla="*/ 23 w 31"/>
                  <a:gd name="T69" fmla="*/ 8 h 17"/>
                  <a:gd name="T70" fmla="*/ 23 w 31"/>
                  <a:gd name="T71" fmla="*/ 8 h 17"/>
                  <a:gd name="T72" fmla="*/ 26 w 31"/>
                  <a:gd name="T73" fmla="*/ 8 h 17"/>
                  <a:gd name="T74" fmla="*/ 28 w 31"/>
                  <a:gd name="T75" fmla="*/ 8 h 17"/>
                  <a:gd name="T76" fmla="*/ 28 w 31"/>
                  <a:gd name="T77" fmla="*/ 6 h 17"/>
                  <a:gd name="T78" fmla="*/ 28 w 31"/>
                  <a:gd name="T79" fmla="*/ 6 h 17"/>
                  <a:gd name="T80" fmla="*/ 31 w 31"/>
                  <a:gd name="T81" fmla="*/ 3 h 17"/>
                  <a:gd name="T82" fmla="*/ 28 w 31"/>
                  <a:gd name="T83" fmla="*/ 3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
                  <a:gd name="T127" fmla="*/ 0 h 17"/>
                  <a:gd name="T128" fmla="*/ 31 w 31"/>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 h="17">
                    <a:moveTo>
                      <a:pt x="26" y="3"/>
                    </a:moveTo>
                    <a:lnTo>
                      <a:pt x="28" y="0"/>
                    </a:lnTo>
                    <a:lnTo>
                      <a:pt x="26" y="0"/>
                    </a:lnTo>
                    <a:lnTo>
                      <a:pt x="26" y="3"/>
                    </a:lnTo>
                    <a:lnTo>
                      <a:pt x="23" y="3"/>
                    </a:lnTo>
                    <a:lnTo>
                      <a:pt x="20" y="3"/>
                    </a:lnTo>
                    <a:lnTo>
                      <a:pt x="20" y="6"/>
                    </a:lnTo>
                    <a:lnTo>
                      <a:pt x="20" y="3"/>
                    </a:lnTo>
                    <a:lnTo>
                      <a:pt x="20" y="0"/>
                    </a:lnTo>
                    <a:lnTo>
                      <a:pt x="17" y="3"/>
                    </a:lnTo>
                    <a:lnTo>
                      <a:pt x="17" y="6"/>
                    </a:lnTo>
                    <a:lnTo>
                      <a:pt x="14" y="6"/>
                    </a:lnTo>
                    <a:lnTo>
                      <a:pt x="11" y="8"/>
                    </a:lnTo>
                    <a:lnTo>
                      <a:pt x="11" y="6"/>
                    </a:lnTo>
                    <a:lnTo>
                      <a:pt x="14" y="3"/>
                    </a:lnTo>
                    <a:lnTo>
                      <a:pt x="11" y="3"/>
                    </a:lnTo>
                    <a:lnTo>
                      <a:pt x="11" y="6"/>
                    </a:lnTo>
                    <a:lnTo>
                      <a:pt x="11" y="3"/>
                    </a:lnTo>
                    <a:lnTo>
                      <a:pt x="5" y="6"/>
                    </a:lnTo>
                    <a:lnTo>
                      <a:pt x="2" y="6"/>
                    </a:lnTo>
                    <a:lnTo>
                      <a:pt x="2" y="8"/>
                    </a:lnTo>
                    <a:lnTo>
                      <a:pt x="2" y="11"/>
                    </a:lnTo>
                    <a:lnTo>
                      <a:pt x="0" y="11"/>
                    </a:lnTo>
                    <a:lnTo>
                      <a:pt x="0" y="14"/>
                    </a:lnTo>
                    <a:lnTo>
                      <a:pt x="5" y="11"/>
                    </a:lnTo>
                    <a:lnTo>
                      <a:pt x="2" y="11"/>
                    </a:lnTo>
                    <a:lnTo>
                      <a:pt x="5" y="11"/>
                    </a:lnTo>
                    <a:lnTo>
                      <a:pt x="5" y="14"/>
                    </a:lnTo>
                    <a:lnTo>
                      <a:pt x="2" y="14"/>
                    </a:lnTo>
                    <a:lnTo>
                      <a:pt x="0" y="17"/>
                    </a:lnTo>
                    <a:lnTo>
                      <a:pt x="5" y="17"/>
                    </a:lnTo>
                    <a:lnTo>
                      <a:pt x="5" y="14"/>
                    </a:lnTo>
                    <a:lnTo>
                      <a:pt x="8" y="14"/>
                    </a:lnTo>
                    <a:lnTo>
                      <a:pt x="14" y="11"/>
                    </a:lnTo>
                    <a:lnTo>
                      <a:pt x="17" y="11"/>
                    </a:lnTo>
                    <a:lnTo>
                      <a:pt x="20" y="8"/>
                    </a:lnTo>
                    <a:lnTo>
                      <a:pt x="20" y="11"/>
                    </a:lnTo>
                    <a:lnTo>
                      <a:pt x="23" y="8"/>
                    </a:lnTo>
                    <a:lnTo>
                      <a:pt x="20" y="8"/>
                    </a:lnTo>
                    <a:lnTo>
                      <a:pt x="23" y="8"/>
                    </a:lnTo>
                    <a:lnTo>
                      <a:pt x="26" y="8"/>
                    </a:lnTo>
                    <a:lnTo>
                      <a:pt x="28" y="8"/>
                    </a:lnTo>
                    <a:lnTo>
                      <a:pt x="26" y="6"/>
                    </a:lnTo>
                    <a:lnTo>
                      <a:pt x="28" y="6"/>
                    </a:lnTo>
                    <a:lnTo>
                      <a:pt x="26" y="6"/>
                    </a:lnTo>
                    <a:lnTo>
                      <a:pt x="28" y="6"/>
                    </a:lnTo>
                    <a:lnTo>
                      <a:pt x="31" y="3"/>
                    </a:lnTo>
                    <a:lnTo>
                      <a:pt x="28" y="3"/>
                    </a:lnTo>
                    <a:lnTo>
                      <a:pt x="2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49" name="Freeform 120"/>
              <p:cNvSpPr>
                <a:spLocks noChangeArrowheads="1"/>
              </p:cNvSpPr>
              <p:nvPr/>
            </p:nvSpPr>
            <p:spPr bwMode="auto">
              <a:xfrm>
                <a:off x="323" y="291"/>
                <a:ext cx="2" cy="3"/>
              </a:xfrm>
              <a:custGeom>
                <a:avLst/>
                <a:gdLst>
                  <a:gd name="T0" fmla="*/ 2 w 2"/>
                  <a:gd name="T1" fmla="*/ 3 h 3"/>
                  <a:gd name="T2" fmla="*/ 2 w 2"/>
                  <a:gd name="T3" fmla="*/ 3 h 3"/>
                  <a:gd name="T4" fmla="*/ 2 w 2"/>
                  <a:gd name="T5" fmla="*/ 3 h 3"/>
                  <a:gd name="T6" fmla="*/ 2 w 2"/>
                  <a:gd name="T7" fmla="*/ 0 h 3"/>
                  <a:gd name="T8" fmla="*/ 2 w 2"/>
                  <a:gd name="T9" fmla="*/ 0 h 3"/>
                  <a:gd name="T10" fmla="*/ 2 w 2"/>
                  <a:gd name="T11" fmla="*/ 0 h 3"/>
                  <a:gd name="T12" fmla="*/ 0 w 2"/>
                  <a:gd name="T13" fmla="*/ 3 h 3"/>
                  <a:gd name="T14" fmla="*/ 2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3"/>
                    </a:moveTo>
                    <a:lnTo>
                      <a:pt x="2" y="3"/>
                    </a:lnTo>
                    <a:lnTo>
                      <a:pt x="2" y="0"/>
                    </a:lnTo>
                    <a:lnTo>
                      <a:pt x="0" y="3"/>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0" name="Freeform 121"/>
              <p:cNvSpPr>
                <a:spLocks noChangeArrowheads="1"/>
              </p:cNvSpPr>
              <p:nvPr/>
            </p:nvSpPr>
            <p:spPr bwMode="auto">
              <a:xfrm>
                <a:off x="328" y="288"/>
                <a:ext cx="12" cy="6"/>
              </a:xfrm>
              <a:custGeom>
                <a:avLst/>
                <a:gdLst>
                  <a:gd name="T0" fmla="*/ 9 w 12"/>
                  <a:gd name="T1" fmla="*/ 3 h 6"/>
                  <a:gd name="T2" fmla="*/ 9 w 12"/>
                  <a:gd name="T3" fmla="*/ 3 h 6"/>
                  <a:gd name="T4" fmla="*/ 9 w 12"/>
                  <a:gd name="T5" fmla="*/ 0 h 6"/>
                  <a:gd name="T6" fmla="*/ 12 w 12"/>
                  <a:gd name="T7" fmla="*/ 0 h 6"/>
                  <a:gd name="T8" fmla="*/ 12 w 12"/>
                  <a:gd name="T9" fmla="*/ 0 h 6"/>
                  <a:gd name="T10" fmla="*/ 9 w 12"/>
                  <a:gd name="T11" fmla="*/ 0 h 6"/>
                  <a:gd name="T12" fmla="*/ 6 w 12"/>
                  <a:gd name="T13" fmla="*/ 0 h 6"/>
                  <a:gd name="T14" fmla="*/ 6 w 12"/>
                  <a:gd name="T15" fmla="*/ 0 h 6"/>
                  <a:gd name="T16" fmla="*/ 6 w 12"/>
                  <a:gd name="T17" fmla="*/ 0 h 6"/>
                  <a:gd name="T18" fmla="*/ 3 w 12"/>
                  <a:gd name="T19" fmla="*/ 0 h 6"/>
                  <a:gd name="T20" fmla="*/ 6 w 12"/>
                  <a:gd name="T21" fmla="*/ 3 h 6"/>
                  <a:gd name="T22" fmla="*/ 6 w 12"/>
                  <a:gd name="T23" fmla="*/ 3 h 6"/>
                  <a:gd name="T24" fmla="*/ 6 w 12"/>
                  <a:gd name="T25" fmla="*/ 3 h 6"/>
                  <a:gd name="T26" fmla="*/ 3 w 12"/>
                  <a:gd name="T27" fmla="*/ 3 h 6"/>
                  <a:gd name="T28" fmla="*/ 3 w 12"/>
                  <a:gd name="T29" fmla="*/ 3 h 6"/>
                  <a:gd name="T30" fmla="*/ 3 w 12"/>
                  <a:gd name="T31" fmla="*/ 3 h 6"/>
                  <a:gd name="T32" fmla="*/ 0 w 12"/>
                  <a:gd name="T33" fmla="*/ 3 h 6"/>
                  <a:gd name="T34" fmla="*/ 0 w 12"/>
                  <a:gd name="T35" fmla="*/ 3 h 6"/>
                  <a:gd name="T36" fmla="*/ 0 w 12"/>
                  <a:gd name="T37" fmla="*/ 3 h 6"/>
                  <a:gd name="T38" fmla="*/ 0 w 12"/>
                  <a:gd name="T39" fmla="*/ 6 h 6"/>
                  <a:gd name="T40" fmla="*/ 0 w 12"/>
                  <a:gd name="T41" fmla="*/ 6 h 6"/>
                  <a:gd name="T42" fmla="*/ 3 w 12"/>
                  <a:gd name="T43" fmla="*/ 6 h 6"/>
                  <a:gd name="T44" fmla="*/ 3 w 12"/>
                  <a:gd name="T45" fmla="*/ 6 h 6"/>
                  <a:gd name="T46" fmla="*/ 3 w 12"/>
                  <a:gd name="T47" fmla="*/ 6 h 6"/>
                  <a:gd name="T48" fmla="*/ 6 w 12"/>
                  <a:gd name="T49" fmla="*/ 6 h 6"/>
                  <a:gd name="T50" fmla="*/ 6 w 12"/>
                  <a:gd name="T51" fmla="*/ 6 h 6"/>
                  <a:gd name="T52" fmla="*/ 9 w 12"/>
                  <a:gd name="T53" fmla="*/ 3 h 6"/>
                  <a:gd name="T54" fmla="*/ 9 w 12"/>
                  <a:gd name="T55" fmla="*/ 6 h 6"/>
                  <a:gd name="T56" fmla="*/ 9 w 12"/>
                  <a:gd name="T57" fmla="*/ 3 h 6"/>
                  <a:gd name="T58" fmla="*/ 12 w 12"/>
                  <a:gd name="T59" fmla="*/ 3 h 6"/>
                  <a:gd name="T60" fmla="*/ 9 w 12"/>
                  <a:gd name="T61" fmla="*/ 3 h 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
                  <a:gd name="T94" fmla="*/ 0 h 6"/>
                  <a:gd name="T95" fmla="*/ 12 w 12"/>
                  <a:gd name="T96" fmla="*/ 6 h 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 h="6">
                    <a:moveTo>
                      <a:pt x="9" y="3"/>
                    </a:moveTo>
                    <a:lnTo>
                      <a:pt x="9" y="3"/>
                    </a:lnTo>
                    <a:lnTo>
                      <a:pt x="9" y="0"/>
                    </a:lnTo>
                    <a:lnTo>
                      <a:pt x="12" y="0"/>
                    </a:lnTo>
                    <a:lnTo>
                      <a:pt x="9" y="0"/>
                    </a:lnTo>
                    <a:lnTo>
                      <a:pt x="6" y="0"/>
                    </a:lnTo>
                    <a:lnTo>
                      <a:pt x="3" y="0"/>
                    </a:lnTo>
                    <a:lnTo>
                      <a:pt x="6" y="3"/>
                    </a:lnTo>
                    <a:lnTo>
                      <a:pt x="3" y="3"/>
                    </a:lnTo>
                    <a:lnTo>
                      <a:pt x="0" y="3"/>
                    </a:lnTo>
                    <a:lnTo>
                      <a:pt x="0" y="6"/>
                    </a:lnTo>
                    <a:lnTo>
                      <a:pt x="3" y="6"/>
                    </a:lnTo>
                    <a:lnTo>
                      <a:pt x="6" y="6"/>
                    </a:lnTo>
                    <a:lnTo>
                      <a:pt x="9" y="3"/>
                    </a:lnTo>
                    <a:lnTo>
                      <a:pt x="9" y="6"/>
                    </a:lnTo>
                    <a:lnTo>
                      <a:pt x="9" y="3"/>
                    </a:lnTo>
                    <a:lnTo>
                      <a:pt x="12" y="3"/>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1" name="Freeform 122"/>
              <p:cNvSpPr>
                <a:spLocks noChangeArrowheads="1"/>
              </p:cNvSpPr>
              <p:nvPr/>
            </p:nvSpPr>
            <p:spPr bwMode="auto">
              <a:xfrm>
                <a:off x="340" y="285"/>
                <a:ext cx="3" cy="3"/>
              </a:xfrm>
              <a:custGeom>
                <a:avLst/>
                <a:gdLst>
                  <a:gd name="T0" fmla="*/ 0 w 3"/>
                  <a:gd name="T1" fmla="*/ 3 h 3"/>
                  <a:gd name="T2" fmla="*/ 0 w 3"/>
                  <a:gd name="T3" fmla="*/ 0 h 3"/>
                  <a:gd name="T4" fmla="*/ 0 w 3"/>
                  <a:gd name="T5" fmla="*/ 3 h 3"/>
                  <a:gd name="T6" fmla="*/ 0 w 3"/>
                  <a:gd name="T7" fmla="*/ 3 h 3"/>
                  <a:gd name="T8" fmla="*/ 0 w 3"/>
                  <a:gd name="T9" fmla="*/ 3 h 3"/>
                  <a:gd name="T10" fmla="*/ 0 w 3"/>
                  <a:gd name="T11" fmla="*/ 3 h 3"/>
                  <a:gd name="T12" fmla="*/ 3 w 3"/>
                  <a:gd name="T13" fmla="*/ 3 h 3"/>
                  <a:gd name="T14" fmla="*/ 0 w 3"/>
                  <a:gd name="T15" fmla="*/ 0 h 3"/>
                  <a:gd name="T16" fmla="*/ 0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3"/>
                    </a:moveTo>
                    <a:lnTo>
                      <a:pt x="0" y="0"/>
                    </a:lnTo>
                    <a:lnTo>
                      <a:pt x="0" y="3"/>
                    </a:lnTo>
                    <a:lnTo>
                      <a:pt x="3"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2" name="Freeform 123"/>
              <p:cNvSpPr>
                <a:spLocks noChangeArrowheads="1"/>
              </p:cNvSpPr>
              <p:nvPr/>
            </p:nvSpPr>
            <p:spPr bwMode="auto">
              <a:xfrm>
                <a:off x="400" y="268"/>
                <a:ext cx="15" cy="6"/>
              </a:xfrm>
              <a:custGeom>
                <a:avLst/>
                <a:gdLst>
                  <a:gd name="T0" fmla="*/ 12 w 15"/>
                  <a:gd name="T1" fmla="*/ 0 h 6"/>
                  <a:gd name="T2" fmla="*/ 12 w 15"/>
                  <a:gd name="T3" fmla="*/ 3 h 6"/>
                  <a:gd name="T4" fmla="*/ 9 w 15"/>
                  <a:gd name="T5" fmla="*/ 3 h 6"/>
                  <a:gd name="T6" fmla="*/ 6 w 15"/>
                  <a:gd name="T7" fmla="*/ 3 h 6"/>
                  <a:gd name="T8" fmla="*/ 3 w 15"/>
                  <a:gd name="T9" fmla="*/ 3 h 6"/>
                  <a:gd name="T10" fmla="*/ 3 w 15"/>
                  <a:gd name="T11" fmla="*/ 6 h 6"/>
                  <a:gd name="T12" fmla="*/ 3 w 15"/>
                  <a:gd name="T13" fmla="*/ 6 h 6"/>
                  <a:gd name="T14" fmla="*/ 0 w 15"/>
                  <a:gd name="T15" fmla="*/ 6 h 6"/>
                  <a:gd name="T16" fmla="*/ 0 w 15"/>
                  <a:gd name="T17" fmla="*/ 6 h 6"/>
                  <a:gd name="T18" fmla="*/ 0 w 15"/>
                  <a:gd name="T19" fmla="*/ 6 h 6"/>
                  <a:gd name="T20" fmla="*/ 3 w 15"/>
                  <a:gd name="T21" fmla="*/ 6 h 6"/>
                  <a:gd name="T22" fmla="*/ 6 w 15"/>
                  <a:gd name="T23" fmla="*/ 6 h 6"/>
                  <a:gd name="T24" fmla="*/ 6 w 15"/>
                  <a:gd name="T25" fmla="*/ 6 h 6"/>
                  <a:gd name="T26" fmla="*/ 9 w 15"/>
                  <a:gd name="T27" fmla="*/ 3 h 6"/>
                  <a:gd name="T28" fmla="*/ 15 w 15"/>
                  <a:gd name="T29" fmla="*/ 0 h 6"/>
                  <a:gd name="T30" fmla="*/ 15 w 15"/>
                  <a:gd name="T31" fmla="*/ 0 h 6"/>
                  <a:gd name="T32" fmla="*/ 15 w 15"/>
                  <a:gd name="T33" fmla="*/ 0 h 6"/>
                  <a:gd name="T34" fmla="*/ 12 w 15"/>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6"/>
                  <a:gd name="T56" fmla="*/ 15 w 1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6">
                    <a:moveTo>
                      <a:pt x="12" y="0"/>
                    </a:moveTo>
                    <a:lnTo>
                      <a:pt x="12" y="3"/>
                    </a:lnTo>
                    <a:lnTo>
                      <a:pt x="9" y="3"/>
                    </a:lnTo>
                    <a:lnTo>
                      <a:pt x="6" y="3"/>
                    </a:lnTo>
                    <a:lnTo>
                      <a:pt x="3" y="3"/>
                    </a:lnTo>
                    <a:lnTo>
                      <a:pt x="3" y="6"/>
                    </a:lnTo>
                    <a:lnTo>
                      <a:pt x="0" y="6"/>
                    </a:lnTo>
                    <a:lnTo>
                      <a:pt x="3" y="6"/>
                    </a:lnTo>
                    <a:lnTo>
                      <a:pt x="6" y="6"/>
                    </a:lnTo>
                    <a:lnTo>
                      <a:pt x="9" y="3"/>
                    </a:lnTo>
                    <a:lnTo>
                      <a:pt x="15" y="0"/>
                    </a:lnTo>
                    <a:lnTo>
                      <a:pt x="1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3" name="Freeform 124"/>
              <p:cNvSpPr>
                <a:spLocks noChangeArrowheads="1"/>
              </p:cNvSpPr>
              <p:nvPr/>
            </p:nvSpPr>
            <p:spPr bwMode="auto">
              <a:xfrm>
                <a:off x="418" y="265"/>
                <a:ext cx="8" cy="6"/>
              </a:xfrm>
              <a:custGeom>
                <a:avLst/>
                <a:gdLst>
                  <a:gd name="T0" fmla="*/ 2 w 8"/>
                  <a:gd name="T1" fmla="*/ 0 h 6"/>
                  <a:gd name="T2" fmla="*/ 2 w 8"/>
                  <a:gd name="T3" fmla="*/ 3 h 6"/>
                  <a:gd name="T4" fmla="*/ 0 w 8"/>
                  <a:gd name="T5" fmla="*/ 3 h 6"/>
                  <a:gd name="T6" fmla="*/ 0 w 8"/>
                  <a:gd name="T7" fmla="*/ 3 h 6"/>
                  <a:gd name="T8" fmla="*/ 2 w 8"/>
                  <a:gd name="T9" fmla="*/ 3 h 6"/>
                  <a:gd name="T10" fmla="*/ 0 w 8"/>
                  <a:gd name="T11" fmla="*/ 3 h 6"/>
                  <a:gd name="T12" fmla="*/ 2 w 8"/>
                  <a:gd name="T13" fmla="*/ 3 h 6"/>
                  <a:gd name="T14" fmla="*/ 2 w 8"/>
                  <a:gd name="T15" fmla="*/ 6 h 6"/>
                  <a:gd name="T16" fmla="*/ 5 w 8"/>
                  <a:gd name="T17" fmla="*/ 3 h 6"/>
                  <a:gd name="T18" fmla="*/ 8 w 8"/>
                  <a:gd name="T19" fmla="*/ 3 h 6"/>
                  <a:gd name="T20" fmla="*/ 8 w 8"/>
                  <a:gd name="T21" fmla="*/ 3 h 6"/>
                  <a:gd name="T22" fmla="*/ 5 w 8"/>
                  <a:gd name="T23" fmla="*/ 3 h 6"/>
                  <a:gd name="T24" fmla="*/ 5 w 8"/>
                  <a:gd name="T25" fmla="*/ 0 h 6"/>
                  <a:gd name="T26" fmla="*/ 5 w 8"/>
                  <a:gd name="T27" fmla="*/ 3 h 6"/>
                  <a:gd name="T28" fmla="*/ 5 w 8"/>
                  <a:gd name="T29" fmla="*/ 0 h 6"/>
                  <a:gd name="T30" fmla="*/ 2 w 8"/>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6"/>
                  <a:gd name="T50" fmla="*/ 8 w 8"/>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6">
                    <a:moveTo>
                      <a:pt x="2" y="0"/>
                    </a:moveTo>
                    <a:lnTo>
                      <a:pt x="2" y="3"/>
                    </a:lnTo>
                    <a:lnTo>
                      <a:pt x="0" y="3"/>
                    </a:lnTo>
                    <a:lnTo>
                      <a:pt x="2" y="3"/>
                    </a:lnTo>
                    <a:lnTo>
                      <a:pt x="0" y="3"/>
                    </a:lnTo>
                    <a:lnTo>
                      <a:pt x="2" y="3"/>
                    </a:lnTo>
                    <a:lnTo>
                      <a:pt x="2" y="6"/>
                    </a:lnTo>
                    <a:lnTo>
                      <a:pt x="5" y="3"/>
                    </a:lnTo>
                    <a:lnTo>
                      <a:pt x="8" y="3"/>
                    </a:lnTo>
                    <a:lnTo>
                      <a:pt x="5" y="3"/>
                    </a:lnTo>
                    <a:lnTo>
                      <a:pt x="5" y="0"/>
                    </a:lnTo>
                    <a:lnTo>
                      <a:pt x="5" y="3"/>
                    </a:lnTo>
                    <a:lnTo>
                      <a:pt x="5" y="0"/>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4" name="Freeform 125"/>
              <p:cNvSpPr>
                <a:spLocks noChangeArrowheads="1"/>
              </p:cNvSpPr>
              <p:nvPr/>
            </p:nvSpPr>
            <p:spPr bwMode="auto">
              <a:xfrm>
                <a:off x="271" y="271"/>
                <a:ext cx="5" cy="3"/>
              </a:xfrm>
              <a:custGeom>
                <a:avLst/>
                <a:gdLst>
                  <a:gd name="T0" fmla="*/ 3 w 5"/>
                  <a:gd name="T1" fmla="*/ 0 h 3"/>
                  <a:gd name="T2" fmla="*/ 5 w 5"/>
                  <a:gd name="T3" fmla="*/ 0 h 3"/>
                  <a:gd name="T4" fmla="*/ 3 w 5"/>
                  <a:gd name="T5" fmla="*/ 0 h 3"/>
                  <a:gd name="T6" fmla="*/ 0 w 5"/>
                  <a:gd name="T7" fmla="*/ 0 h 3"/>
                  <a:gd name="T8" fmla="*/ 0 w 5"/>
                  <a:gd name="T9" fmla="*/ 3 h 3"/>
                  <a:gd name="T10" fmla="*/ 0 w 5"/>
                  <a:gd name="T11" fmla="*/ 3 h 3"/>
                  <a:gd name="T12" fmla="*/ 0 w 5"/>
                  <a:gd name="T13" fmla="*/ 3 h 3"/>
                  <a:gd name="T14" fmla="*/ 3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3" y="0"/>
                    </a:moveTo>
                    <a:lnTo>
                      <a:pt x="5" y="0"/>
                    </a:lnTo>
                    <a:lnTo>
                      <a:pt x="3" y="0"/>
                    </a:lnTo>
                    <a:lnTo>
                      <a:pt x="0" y="0"/>
                    </a:lnTo>
                    <a:lnTo>
                      <a:pt x="0"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5" name="Freeform 126"/>
              <p:cNvSpPr>
                <a:spLocks noChangeArrowheads="1"/>
              </p:cNvSpPr>
              <p:nvPr/>
            </p:nvSpPr>
            <p:spPr bwMode="auto">
              <a:xfrm>
                <a:off x="248" y="242"/>
                <a:ext cx="17" cy="9"/>
              </a:xfrm>
              <a:custGeom>
                <a:avLst/>
                <a:gdLst>
                  <a:gd name="T0" fmla="*/ 0 w 17"/>
                  <a:gd name="T1" fmla="*/ 3 h 9"/>
                  <a:gd name="T2" fmla="*/ 3 w 17"/>
                  <a:gd name="T3" fmla="*/ 6 h 9"/>
                  <a:gd name="T4" fmla="*/ 3 w 17"/>
                  <a:gd name="T5" fmla="*/ 9 h 9"/>
                  <a:gd name="T6" fmla="*/ 5 w 17"/>
                  <a:gd name="T7" fmla="*/ 6 h 9"/>
                  <a:gd name="T8" fmla="*/ 8 w 17"/>
                  <a:gd name="T9" fmla="*/ 6 h 9"/>
                  <a:gd name="T10" fmla="*/ 8 w 17"/>
                  <a:gd name="T11" fmla="*/ 6 h 9"/>
                  <a:gd name="T12" fmla="*/ 8 w 17"/>
                  <a:gd name="T13" fmla="*/ 6 h 9"/>
                  <a:gd name="T14" fmla="*/ 11 w 17"/>
                  <a:gd name="T15" fmla="*/ 6 h 9"/>
                  <a:gd name="T16" fmla="*/ 11 w 17"/>
                  <a:gd name="T17" fmla="*/ 6 h 9"/>
                  <a:gd name="T18" fmla="*/ 14 w 17"/>
                  <a:gd name="T19" fmla="*/ 3 h 9"/>
                  <a:gd name="T20" fmla="*/ 11 w 17"/>
                  <a:gd name="T21" fmla="*/ 3 h 9"/>
                  <a:gd name="T22" fmla="*/ 17 w 17"/>
                  <a:gd name="T23" fmla="*/ 0 h 9"/>
                  <a:gd name="T24" fmla="*/ 17 w 17"/>
                  <a:gd name="T25" fmla="*/ 0 h 9"/>
                  <a:gd name="T26" fmla="*/ 14 w 17"/>
                  <a:gd name="T27" fmla="*/ 0 h 9"/>
                  <a:gd name="T28" fmla="*/ 14 w 17"/>
                  <a:gd name="T29" fmla="*/ 0 h 9"/>
                  <a:gd name="T30" fmla="*/ 11 w 17"/>
                  <a:gd name="T31" fmla="*/ 0 h 9"/>
                  <a:gd name="T32" fmla="*/ 8 w 17"/>
                  <a:gd name="T33" fmla="*/ 0 h 9"/>
                  <a:gd name="T34" fmla="*/ 3 w 17"/>
                  <a:gd name="T35" fmla="*/ 0 h 9"/>
                  <a:gd name="T36" fmla="*/ 3 w 17"/>
                  <a:gd name="T37" fmla="*/ 0 h 9"/>
                  <a:gd name="T38" fmla="*/ 3 w 17"/>
                  <a:gd name="T39" fmla="*/ 0 h 9"/>
                  <a:gd name="T40" fmla="*/ 0 w 17"/>
                  <a:gd name="T41" fmla="*/ 0 h 9"/>
                  <a:gd name="T42" fmla="*/ 0 w 17"/>
                  <a:gd name="T43" fmla="*/ 0 h 9"/>
                  <a:gd name="T44" fmla="*/ 0 w 17"/>
                  <a:gd name="T45" fmla="*/ 3 h 9"/>
                  <a:gd name="T46" fmla="*/ 0 w 17"/>
                  <a:gd name="T47" fmla="*/ 3 h 9"/>
                  <a:gd name="T48" fmla="*/ 0 w 17"/>
                  <a:gd name="T49" fmla="*/ 3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9"/>
                  <a:gd name="T77" fmla="*/ 17 w 17"/>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9">
                    <a:moveTo>
                      <a:pt x="0" y="3"/>
                    </a:moveTo>
                    <a:lnTo>
                      <a:pt x="3" y="6"/>
                    </a:lnTo>
                    <a:lnTo>
                      <a:pt x="3" y="9"/>
                    </a:lnTo>
                    <a:lnTo>
                      <a:pt x="5" y="6"/>
                    </a:lnTo>
                    <a:lnTo>
                      <a:pt x="8" y="6"/>
                    </a:lnTo>
                    <a:lnTo>
                      <a:pt x="11" y="6"/>
                    </a:lnTo>
                    <a:lnTo>
                      <a:pt x="14" y="3"/>
                    </a:lnTo>
                    <a:lnTo>
                      <a:pt x="11" y="3"/>
                    </a:lnTo>
                    <a:lnTo>
                      <a:pt x="17" y="0"/>
                    </a:lnTo>
                    <a:lnTo>
                      <a:pt x="14" y="0"/>
                    </a:lnTo>
                    <a:lnTo>
                      <a:pt x="11" y="0"/>
                    </a:lnTo>
                    <a:lnTo>
                      <a:pt x="8" y="0"/>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6" name="Freeform 127"/>
              <p:cNvSpPr>
                <a:spLocks noChangeArrowheads="1"/>
              </p:cNvSpPr>
              <p:nvPr/>
            </p:nvSpPr>
            <p:spPr bwMode="auto">
              <a:xfrm>
                <a:off x="274" y="236"/>
                <a:ext cx="11" cy="6"/>
              </a:xfrm>
              <a:custGeom>
                <a:avLst/>
                <a:gdLst>
                  <a:gd name="T0" fmla="*/ 0 w 11"/>
                  <a:gd name="T1" fmla="*/ 6 h 6"/>
                  <a:gd name="T2" fmla="*/ 8 w 11"/>
                  <a:gd name="T3" fmla="*/ 6 h 6"/>
                  <a:gd name="T4" fmla="*/ 8 w 11"/>
                  <a:gd name="T5" fmla="*/ 3 h 6"/>
                  <a:gd name="T6" fmla="*/ 11 w 11"/>
                  <a:gd name="T7" fmla="*/ 3 h 6"/>
                  <a:gd name="T8" fmla="*/ 5 w 11"/>
                  <a:gd name="T9" fmla="*/ 0 h 6"/>
                  <a:gd name="T10" fmla="*/ 5 w 11"/>
                  <a:gd name="T11" fmla="*/ 0 h 6"/>
                  <a:gd name="T12" fmla="*/ 0 w 11"/>
                  <a:gd name="T13" fmla="*/ 3 h 6"/>
                  <a:gd name="T14" fmla="*/ 0 w 11"/>
                  <a:gd name="T15" fmla="*/ 3 h 6"/>
                  <a:gd name="T16" fmla="*/ 2 w 11"/>
                  <a:gd name="T17" fmla="*/ 3 h 6"/>
                  <a:gd name="T18" fmla="*/ 2 w 11"/>
                  <a:gd name="T19" fmla="*/ 3 h 6"/>
                  <a:gd name="T20" fmla="*/ 0 w 11"/>
                  <a:gd name="T21" fmla="*/ 6 h 6"/>
                  <a:gd name="T22" fmla="*/ 0 w 11"/>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6"/>
                  <a:gd name="T38" fmla="*/ 11 w 1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6">
                    <a:moveTo>
                      <a:pt x="0" y="6"/>
                    </a:moveTo>
                    <a:lnTo>
                      <a:pt x="8" y="6"/>
                    </a:lnTo>
                    <a:lnTo>
                      <a:pt x="8" y="3"/>
                    </a:lnTo>
                    <a:lnTo>
                      <a:pt x="11" y="3"/>
                    </a:lnTo>
                    <a:lnTo>
                      <a:pt x="5" y="0"/>
                    </a:lnTo>
                    <a:lnTo>
                      <a:pt x="0" y="3"/>
                    </a:lnTo>
                    <a:lnTo>
                      <a:pt x="2"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7" name="Freeform 128"/>
              <p:cNvSpPr>
                <a:spLocks noChangeArrowheads="1"/>
              </p:cNvSpPr>
              <p:nvPr/>
            </p:nvSpPr>
            <p:spPr bwMode="auto">
              <a:xfrm>
                <a:off x="213" y="227"/>
                <a:ext cx="1" cy="3"/>
              </a:xfrm>
              <a:custGeom>
                <a:avLst/>
                <a:gdLst>
                  <a:gd name="T0" fmla="*/ 0 w 1"/>
                  <a:gd name="T1" fmla="*/ 3 h 3"/>
                  <a:gd name="T2" fmla="*/ 0 w 1"/>
                  <a:gd name="T3" fmla="*/ 0 h 3"/>
                  <a:gd name="T4" fmla="*/ 0 w 1"/>
                  <a:gd name="T5" fmla="*/ 3 h 3"/>
                  <a:gd name="T6" fmla="*/ 0 w 1"/>
                  <a:gd name="T7" fmla="*/ 3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8" name="Freeform 129"/>
              <p:cNvSpPr>
                <a:spLocks noChangeArrowheads="1"/>
              </p:cNvSpPr>
              <p:nvPr/>
            </p:nvSpPr>
            <p:spPr bwMode="auto">
              <a:xfrm>
                <a:off x="167" y="27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59" name="Freeform 130"/>
              <p:cNvSpPr>
                <a:spLocks noChangeArrowheads="1"/>
              </p:cNvSpPr>
              <p:nvPr/>
            </p:nvSpPr>
            <p:spPr bwMode="auto">
              <a:xfrm>
                <a:off x="161" y="288"/>
                <a:ext cx="1" cy="3"/>
              </a:xfrm>
              <a:custGeom>
                <a:avLst/>
                <a:gdLst>
                  <a:gd name="T0" fmla="*/ 0 w 1"/>
                  <a:gd name="T1" fmla="*/ 0 h 3"/>
                  <a:gd name="T2" fmla="*/ 0 w 1"/>
                  <a:gd name="T3" fmla="*/ 3 h 3"/>
                  <a:gd name="T4" fmla="*/ 0 w 1"/>
                  <a:gd name="T5" fmla="*/ 0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0"/>
                    </a:move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60" name="Rectangle 131"/>
              <p:cNvSpPr>
                <a:spLocks noChangeArrowheads="1"/>
              </p:cNvSpPr>
              <p:nvPr/>
            </p:nvSpPr>
            <p:spPr bwMode="auto">
              <a:xfrm>
                <a:off x="161" y="291"/>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861" name="Freeform 132"/>
              <p:cNvSpPr>
                <a:spLocks noChangeArrowheads="1"/>
              </p:cNvSpPr>
              <p:nvPr/>
            </p:nvSpPr>
            <p:spPr bwMode="auto">
              <a:xfrm>
                <a:off x="317" y="207"/>
                <a:ext cx="11" cy="3"/>
              </a:xfrm>
              <a:custGeom>
                <a:avLst/>
                <a:gdLst>
                  <a:gd name="T0" fmla="*/ 3 w 11"/>
                  <a:gd name="T1" fmla="*/ 0 h 3"/>
                  <a:gd name="T2" fmla="*/ 0 w 11"/>
                  <a:gd name="T3" fmla="*/ 3 h 3"/>
                  <a:gd name="T4" fmla="*/ 0 w 11"/>
                  <a:gd name="T5" fmla="*/ 3 h 3"/>
                  <a:gd name="T6" fmla="*/ 3 w 11"/>
                  <a:gd name="T7" fmla="*/ 3 h 3"/>
                  <a:gd name="T8" fmla="*/ 6 w 11"/>
                  <a:gd name="T9" fmla="*/ 3 h 3"/>
                  <a:gd name="T10" fmla="*/ 8 w 11"/>
                  <a:gd name="T11" fmla="*/ 3 h 3"/>
                  <a:gd name="T12" fmla="*/ 8 w 11"/>
                  <a:gd name="T13" fmla="*/ 3 h 3"/>
                  <a:gd name="T14" fmla="*/ 11 w 11"/>
                  <a:gd name="T15" fmla="*/ 0 h 3"/>
                  <a:gd name="T16" fmla="*/ 11 w 11"/>
                  <a:gd name="T17" fmla="*/ 0 h 3"/>
                  <a:gd name="T18" fmla="*/ 8 w 11"/>
                  <a:gd name="T19" fmla="*/ 0 h 3"/>
                  <a:gd name="T20" fmla="*/ 3 w 11"/>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
                  <a:gd name="T35" fmla="*/ 11 w 11"/>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
                    <a:moveTo>
                      <a:pt x="3" y="0"/>
                    </a:moveTo>
                    <a:lnTo>
                      <a:pt x="0" y="3"/>
                    </a:lnTo>
                    <a:lnTo>
                      <a:pt x="3" y="3"/>
                    </a:lnTo>
                    <a:lnTo>
                      <a:pt x="6" y="3"/>
                    </a:lnTo>
                    <a:lnTo>
                      <a:pt x="8" y="3"/>
                    </a:lnTo>
                    <a:lnTo>
                      <a:pt x="11" y="0"/>
                    </a:lnTo>
                    <a:lnTo>
                      <a:pt x="8"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62" name="Freeform 133"/>
              <p:cNvSpPr>
                <a:spLocks noChangeArrowheads="1"/>
              </p:cNvSpPr>
              <p:nvPr/>
            </p:nvSpPr>
            <p:spPr bwMode="auto">
              <a:xfrm>
                <a:off x="429" y="164"/>
                <a:ext cx="6" cy="3"/>
              </a:xfrm>
              <a:custGeom>
                <a:avLst/>
                <a:gdLst>
                  <a:gd name="T0" fmla="*/ 0 w 6"/>
                  <a:gd name="T1" fmla="*/ 3 h 3"/>
                  <a:gd name="T2" fmla="*/ 0 w 6"/>
                  <a:gd name="T3" fmla="*/ 3 h 3"/>
                  <a:gd name="T4" fmla="*/ 6 w 6"/>
                  <a:gd name="T5" fmla="*/ 0 h 3"/>
                  <a:gd name="T6" fmla="*/ 0 w 6"/>
                  <a:gd name="T7" fmla="*/ 0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3"/>
                    </a:moveTo>
                    <a:lnTo>
                      <a:pt x="0" y="3"/>
                    </a:lnTo>
                    <a:lnTo>
                      <a:pt x="6"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63" name="Rectangle 134"/>
              <p:cNvSpPr>
                <a:spLocks noChangeArrowheads="1"/>
              </p:cNvSpPr>
              <p:nvPr/>
            </p:nvSpPr>
            <p:spPr bwMode="auto">
              <a:xfrm>
                <a:off x="752" y="158"/>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864" name="Freeform 135"/>
              <p:cNvSpPr>
                <a:spLocks noChangeArrowheads="1"/>
              </p:cNvSpPr>
              <p:nvPr/>
            </p:nvSpPr>
            <p:spPr bwMode="auto">
              <a:xfrm>
                <a:off x="849" y="202"/>
                <a:ext cx="3" cy="2"/>
              </a:xfrm>
              <a:custGeom>
                <a:avLst/>
                <a:gdLst>
                  <a:gd name="T0" fmla="*/ 3 w 3"/>
                  <a:gd name="T1" fmla="*/ 0 h 2"/>
                  <a:gd name="T2" fmla="*/ 0 w 3"/>
                  <a:gd name="T3" fmla="*/ 2 h 2"/>
                  <a:gd name="T4" fmla="*/ 3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65" name="Rectangle 136"/>
              <p:cNvSpPr>
                <a:spLocks noChangeArrowheads="1"/>
              </p:cNvSpPr>
              <p:nvPr/>
            </p:nvSpPr>
            <p:spPr bwMode="auto">
              <a:xfrm>
                <a:off x="849" y="204"/>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866" name="Freeform 137"/>
              <p:cNvSpPr>
                <a:spLocks noChangeArrowheads="1"/>
              </p:cNvSpPr>
              <p:nvPr/>
            </p:nvSpPr>
            <p:spPr bwMode="auto">
              <a:xfrm>
                <a:off x="1198" y="438"/>
                <a:ext cx="3" cy="1"/>
              </a:xfrm>
              <a:custGeom>
                <a:avLst/>
                <a:gdLst>
                  <a:gd name="T0" fmla="*/ 0 w 3"/>
                  <a:gd name="T1" fmla="*/ 0 h 1"/>
                  <a:gd name="T2" fmla="*/ 3 w 3"/>
                  <a:gd name="T3" fmla="*/ 0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67" name="Rectangle 138"/>
              <p:cNvSpPr>
                <a:spLocks noChangeArrowheads="1"/>
              </p:cNvSpPr>
              <p:nvPr/>
            </p:nvSpPr>
            <p:spPr bwMode="auto">
              <a:xfrm>
                <a:off x="878" y="193"/>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868" name="Freeform 139"/>
              <p:cNvSpPr>
                <a:spLocks noChangeArrowheads="1"/>
              </p:cNvSpPr>
              <p:nvPr/>
            </p:nvSpPr>
            <p:spPr bwMode="auto">
              <a:xfrm>
                <a:off x="1109" y="498"/>
                <a:ext cx="26" cy="18"/>
              </a:xfrm>
              <a:custGeom>
                <a:avLst/>
                <a:gdLst>
                  <a:gd name="T0" fmla="*/ 8 w 26"/>
                  <a:gd name="T1" fmla="*/ 12 h 18"/>
                  <a:gd name="T2" fmla="*/ 11 w 26"/>
                  <a:gd name="T3" fmla="*/ 15 h 18"/>
                  <a:gd name="T4" fmla="*/ 14 w 26"/>
                  <a:gd name="T5" fmla="*/ 15 h 18"/>
                  <a:gd name="T6" fmla="*/ 17 w 26"/>
                  <a:gd name="T7" fmla="*/ 15 h 18"/>
                  <a:gd name="T8" fmla="*/ 20 w 26"/>
                  <a:gd name="T9" fmla="*/ 18 h 18"/>
                  <a:gd name="T10" fmla="*/ 23 w 26"/>
                  <a:gd name="T11" fmla="*/ 18 h 18"/>
                  <a:gd name="T12" fmla="*/ 26 w 26"/>
                  <a:gd name="T13" fmla="*/ 18 h 18"/>
                  <a:gd name="T14" fmla="*/ 26 w 26"/>
                  <a:gd name="T15" fmla="*/ 15 h 18"/>
                  <a:gd name="T16" fmla="*/ 26 w 26"/>
                  <a:gd name="T17" fmla="*/ 15 h 18"/>
                  <a:gd name="T18" fmla="*/ 26 w 26"/>
                  <a:gd name="T19" fmla="*/ 12 h 18"/>
                  <a:gd name="T20" fmla="*/ 26 w 26"/>
                  <a:gd name="T21" fmla="*/ 12 h 18"/>
                  <a:gd name="T22" fmla="*/ 23 w 26"/>
                  <a:gd name="T23" fmla="*/ 12 h 18"/>
                  <a:gd name="T24" fmla="*/ 20 w 26"/>
                  <a:gd name="T25" fmla="*/ 12 h 18"/>
                  <a:gd name="T26" fmla="*/ 20 w 26"/>
                  <a:gd name="T27" fmla="*/ 9 h 18"/>
                  <a:gd name="T28" fmla="*/ 11 w 26"/>
                  <a:gd name="T29" fmla="*/ 3 h 18"/>
                  <a:gd name="T30" fmla="*/ 8 w 26"/>
                  <a:gd name="T31" fmla="*/ 3 h 18"/>
                  <a:gd name="T32" fmla="*/ 5 w 26"/>
                  <a:gd name="T33" fmla="*/ 3 h 18"/>
                  <a:gd name="T34" fmla="*/ 5 w 26"/>
                  <a:gd name="T35" fmla="*/ 0 h 18"/>
                  <a:gd name="T36" fmla="*/ 3 w 26"/>
                  <a:gd name="T37" fmla="*/ 0 h 18"/>
                  <a:gd name="T38" fmla="*/ 0 w 26"/>
                  <a:gd name="T39" fmla="*/ 0 h 18"/>
                  <a:gd name="T40" fmla="*/ 0 w 26"/>
                  <a:gd name="T41" fmla="*/ 3 h 18"/>
                  <a:gd name="T42" fmla="*/ 0 w 26"/>
                  <a:gd name="T43" fmla="*/ 3 h 18"/>
                  <a:gd name="T44" fmla="*/ 8 w 26"/>
                  <a:gd name="T45" fmla="*/ 9 h 18"/>
                  <a:gd name="T46" fmla="*/ 8 w 26"/>
                  <a:gd name="T47" fmla="*/ 9 h 18"/>
                  <a:gd name="T48" fmla="*/ 8 w 26"/>
                  <a:gd name="T49" fmla="*/ 12 h 18"/>
                  <a:gd name="T50" fmla="*/ 8 w 26"/>
                  <a:gd name="T51" fmla="*/ 1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18"/>
                  <a:gd name="T80" fmla="*/ 26 w 26"/>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18">
                    <a:moveTo>
                      <a:pt x="8" y="12"/>
                    </a:moveTo>
                    <a:lnTo>
                      <a:pt x="11" y="15"/>
                    </a:lnTo>
                    <a:lnTo>
                      <a:pt x="14" y="15"/>
                    </a:lnTo>
                    <a:lnTo>
                      <a:pt x="17" y="15"/>
                    </a:lnTo>
                    <a:lnTo>
                      <a:pt x="20" y="18"/>
                    </a:lnTo>
                    <a:lnTo>
                      <a:pt x="23" y="18"/>
                    </a:lnTo>
                    <a:lnTo>
                      <a:pt x="26" y="18"/>
                    </a:lnTo>
                    <a:lnTo>
                      <a:pt x="26" y="15"/>
                    </a:lnTo>
                    <a:lnTo>
                      <a:pt x="26" y="12"/>
                    </a:lnTo>
                    <a:lnTo>
                      <a:pt x="23" y="12"/>
                    </a:lnTo>
                    <a:lnTo>
                      <a:pt x="20" y="12"/>
                    </a:lnTo>
                    <a:lnTo>
                      <a:pt x="20" y="9"/>
                    </a:lnTo>
                    <a:lnTo>
                      <a:pt x="11" y="3"/>
                    </a:lnTo>
                    <a:lnTo>
                      <a:pt x="8" y="3"/>
                    </a:lnTo>
                    <a:lnTo>
                      <a:pt x="5" y="3"/>
                    </a:lnTo>
                    <a:lnTo>
                      <a:pt x="5" y="0"/>
                    </a:lnTo>
                    <a:lnTo>
                      <a:pt x="3" y="0"/>
                    </a:lnTo>
                    <a:lnTo>
                      <a:pt x="0" y="0"/>
                    </a:lnTo>
                    <a:lnTo>
                      <a:pt x="0" y="3"/>
                    </a:lnTo>
                    <a:lnTo>
                      <a:pt x="8" y="9"/>
                    </a:lnTo>
                    <a:lnTo>
                      <a:pt x="8"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69" name="Freeform 140"/>
              <p:cNvSpPr>
                <a:spLocks noChangeArrowheads="1"/>
              </p:cNvSpPr>
              <p:nvPr/>
            </p:nvSpPr>
            <p:spPr bwMode="auto">
              <a:xfrm>
                <a:off x="1183" y="547"/>
                <a:ext cx="1" cy="6"/>
              </a:xfrm>
              <a:custGeom>
                <a:avLst/>
                <a:gdLst>
                  <a:gd name="T0" fmla="*/ 0 w 1"/>
                  <a:gd name="T1" fmla="*/ 6 h 6"/>
                  <a:gd name="T2" fmla="*/ 0 w 1"/>
                  <a:gd name="T3" fmla="*/ 3 h 6"/>
                  <a:gd name="T4" fmla="*/ 0 w 1"/>
                  <a:gd name="T5" fmla="*/ 0 h 6"/>
                  <a:gd name="T6" fmla="*/ 0 w 1"/>
                  <a:gd name="T7" fmla="*/ 0 h 6"/>
                  <a:gd name="T8" fmla="*/ 0 w 1"/>
                  <a:gd name="T9" fmla="*/ 0 h 6"/>
                  <a:gd name="T10" fmla="*/ 0 w 1"/>
                  <a:gd name="T11" fmla="*/ 0 h 6"/>
                  <a:gd name="T12" fmla="*/ 0 w 1"/>
                  <a:gd name="T13" fmla="*/ 6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6"/>
                    </a:moveTo>
                    <a:lnTo>
                      <a:pt x="0" y="3"/>
                    </a:lnTo>
                    <a:lnTo>
                      <a:pt x="0" y="0"/>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0" name="Freeform 141"/>
              <p:cNvSpPr>
                <a:spLocks noChangeArrowheads="1"/>
              </p:cNvSpPr>
              <p:nvPr/>
            </p:nvSpPr>
            <p:spPr bwMode="auto">
              <a:xfrm>
                <a:off x="1152" y="478"/>
                <a:ext cx="75" cy="78"/>
              </a:xfrm>
              <a:custGeom>
                <a:avLst/>
                <a:gdLst>
                  <a:gd name="T0" fmla="*/ 75 w 75"/>
                  <a:gd name="T1" fmla="*/ 58 h 78"/>
                  <a:gd name="T2" fmla="*/ 66 w 75"/>
                  <a:gd name="T3" fmla="*/ 61 h 78"/>
                  <a:gd name="T4" fmla="*/ 63 w 75"/>
                  <a:gd name="T5" fmla="*/ 61 h 78"/>
                  <a:gd name="T6" fmla="*/ 66 w 75"/>
                  <a:gd name="T7" fmla="*/ 58 h 78"/>
                  <a:gd name="T8" fmla="*/ 69 w 75"/>
                  <a:gd name="T9" fmla="*/ 52 h 78"/>
                  <a:gd name="T10" fmla="*/ 75 w 75"/>
                  <a:gd name="T11" fmla="*/ 49 h 78"/>
                  <a:gd name="T12" fmla="*/ 66 w 75"/>
                  <a:gd name="T13" fmla="*/ 49 h 78"/>
                  <a:gd name="T14" fmla="*/ 66 w 75"/>
                  <a:gd name="T15" fmla="*/ 46 h 78"/>
                  <a:gd name="T16" fmla="*/ 66 w 75"/>
                  <a:gd name="T17" fmla="*/ 43 h 78"/>
                  <a:gd name="T18" fmla="*/ 72 w 75"/>
                  <a:gd name="T19" fmla="*/ 38 h 78"/>
                  <a:gd name="T20" fmla="*/ 69 w 75"/>
                  <a:gd name="T21" fmla="*/ 35 h 78"/>
                  <a:gd name="T22" fmla="*/ 55 w 75"/>
                  <a:gd name="T23" fmla="*/ 38 h 78"/>
                  <a:gd name="T24" fmla="*/ 55 w 75"/>
                  <a:gd name="T25" fmla="*/ 32 h 78"/>
                  <a:gd name="T26" fmla="*/ 52 w 75"/>
                  <a:gd name="T27" fmla="*/ 35 h 78"/>
                  <a:gd name="T28" fmla="*/ 46 w 75"/>
                  <a:gd name="T29" fmla="*/ 29 h 78"/>
                  <a:gd name="T30" fmla="*/ 52 w 75"/>
                  <a:gd name="T31" fmla="*/ 26 h 78"/>
                  <a:gd name="T32" fmla="*/ 46 w 75"/>
                  <a:gd name="T33" fmla="*/ 23 h 78"/>
                  <a:gd name="T34" fmla="*/ 37 w 75"/>
                  <a:gd name="T35" fmla="*/ 29 h 78"/>
                  <a:gd name="T36" fmla="*/ 40 w 75"/>
                  <a:gd name="T37" fmla="*/ 23 h 78"/>
                  <a:gd name="T38" fmla="*/ 49 w 75"/>
                  <a:gd name="T39" fmla="*/ 15 h 78"/>
                  <a:gd name="T40" fmla="*/ 52 w 75"/>
                  <a:gd name="T41" fmla="*/ 12 h 78"/>
                  <a:gd name="T42" fmla="*/ 57 w 75"/>
                  <a:gd name="T43" fmla="*/ 6 h 78"/>
                  <a:gd name="T44" fmla="*/ 60 w 75"/>
                  <a:gd name="T45" fmla="*/ 6 h 78"/>
                  <a:gd name="T46" fmla="*/ 60 w 75"/>
                  <a:gd name="T47" fmla="*/ 0 h 78"/>
                  <a:gd name="T48" fmla="*/ 55 w 75"/>
                  <a:gd name="T49" fmla="*/ 3 h 78"/>
                  <a:gd name="T50" fmla="*/ 49 w 75"/>
                  <a:gd name="T51" fmla="*/ 6 h 78"/>
                  <a:gd name="T52" fmla="*/ 46 w 75"/>
                  <a:gd name="T53" fmla="*/ 9 h 78"/>
                  <a:gd name="T54" fmla="*/ 40 w 75"/>
                  <a:gd name="T55" fmla="*/ 12 h 78"/>
                  <a:gd name="T56" fmla="*/ 37 w 75"/>
                  <a:gd name="T57" fmla="*/ 15 h 78"/>
                  <a:gd name="T58" fmla="*/ 34 w 75"/>
                  <a:gd name="T59" fmla="*/ 20 h 78"/>
                  <a:gd name="T60" fmla="*/ 31 w 75"/>
                  <a:gd name="T61" fmla="*/ 23 h 78"/>
                  <a:gd name="T62" fmla="*/ 26 w 75"/>
                  <a:gd name="T63" fmla="*/ 32 h 78"/>
                  <a:gd name="T64" fmla="*/ 23 w 75"/>
                  <a:gd name="T65" fmla="*/ 35 h 78"/>
                  <a:gd name="T66" fmla="*/ 23 w 75"/>
                  <a:gd name="T67" fmla="*/ 38 h 78"/>
                  <a:gd name="T68" fmla="*/ 23 w 75"/>
                  <a:gd name="T69" fmla="*/ 38 h 78"/>
                  <a:gd name="T70" fmla="*/ 11 w 75"/>
                  <a:gd name="T71" fmla="*/ 46 h 78"/>
                  <a:gd name="T72" fmla="*/ 8 w 75"/>
                  <a:gd name="T73" fmla="*/ 46 h 78"/>
                  <a:gd name="T74" fmla="*/ 14 w 75"/>
                  <a:gd name="T75" fmla="*/ 46 h 78"/>
                  <a:gd name="T76" fmla="*/ 3 w 75"/>
                  <a:gd name="T77" fmla="*/ 58 h 78"/>
                  <a:gd name="T78" fmla="*/ 3 w 75"/>
                  <a:gd name="T79" fmla="*/ 61 h 78"/>
                  <a:gd name="T80" fmla="*/ 20 w 75"/>
                  <a:gd name="T81" fmla="*/ 61 h 78"/>
                  <a:gd name="T82" fmla="*/ 29 w 75"/>
                  <a:gd name="T83" fmla="*/ 64 h 78"/>
                  <a:gd name="T84" fmla="*/ 37 w 75"/>
                  <a:gd name="T85" fmla="*/ 61 h 78"/>
                  <a:gd name="T86" fmla="*/ 40 w 75"/>
                  <a:gd name="T87" fmla="*/ 61 h 78"/>
                  <a:gd name="T88" fmla="*/ 37 w 75"/>
                  <a:gd name="T89" fmla="*/ 64 h 78"/>
                  <a:gd name="T90" fmla="*/ 46 w 75"/>
                  <a:gd name="T91" fmla="*/ 61 h 78"/>
                  <a:gd name="T92" fmla="*/ 52 w 75"/>
                  <a:gd name="T93" fmla="*/ 64 h 78"/>
                  <a:gd name="T94" fmla="*/ 40 w 75"/>
                  <a:gd name="T95" fmla="*/ 69 h 78"/>
                  <a:gd name="T96" fmla="*/ 34 w 75"/>
                  <a:gd name="T97" fmla="*/ 72 h 78"/>
                  <a:gd name="T98" fmla="*/ 43 w 75"/>
                  <a:gd name="T99" fmla="*/ 72 h 78"/>
                  <a:gd name="T100" fmla="*/ 52 w 75"/>
                  <a:gd name="T101" fmla="*/ 67 h 78"/>
                  <a:gd name="T102" fmla="*/ 60 w 75"/>
                  <a:gd name="T103" fmla="*/ 58 h 78"/>
                  <a:gd name="T104" fmla="*/ 60 w 75"/>
                  <a:gd name="T105" fmla="*/ 67 h 78"/>
                  <a:gd name="T106" fmla="*/ 57 w 75"/>
                  <a:gd name="T107" fmla="*/ 75 h 78"/>
                  <a:gd name="T108" fmla="*/ 60 w 75"/>
                  <a:gd name="T109" fmla="*/ 72 h 78"/>
                  <a:gd name="T110" fmla="*/ 60 w 75"/>
                  <a:gd name="T111" fmla="*/ 78 h 78"/>
                  <a:gd name="T112" fmla="*/ 69 w 75"/>
                  <a:gd name="T113" fmla="*/ 75 h 78"/>
                  <a:gd name="T114" fmla="*/ 75 w 75"/>
                  <a:gd name="T115" fmla="*/ 61 h 78"/>
                  <a:gd name="T116" fmla="*/ 69 w 75"/>
                  <a:gd name="T117" fmla="*/ 67 h 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
                  <a:gd name="T178" fmla="*/ 0 h 78"/>
                  <a:gd name="T179" fmla="*/ 75 w 75"/>
                  <a:gd name="T180" fmla="*/ 78 h 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 h="78">
                    <a:moveTo>
                      <a:pt x="72" y="58"/>
                    </a:moveTo>
                    <a:lnTo>
                      <a:pt x="72" y="58"/>
                    </a:lnTo>
                    <a:lnTo>
                      <a:pt x="75" y="58"/>
                    </a:lnTo>
                    <a:lnTo>
                      <a:pt x="75" y="55"/>
                    </a:lnTo>
                    <a:lnTo>
                      <a:pt x="69" y="58"/>
                    </a:lnTo>
                    <a:lnTo>
                      <a:pt x="66" y="61"/>
                    </a:lnTo>
                    <a:lnTo>
                      <a:pt x="66" y="64"/>
                    </a:lnTo>
                    <a:lnTo>
                      <a:pt x="63" y="64"/>
                    </a:lnTo>
                    <a:lnTo>
                      <a:pt x="63" y="61"/>
                    </a:lnTo>
                    <a:lnTo>
                      <a:pt x="63" y="58"/>
                    </a:lnTo>
                    <a:lnTo>
                      <a:pt x="66" y="58"/>
                    </a:lnTo>
                    <a:lnTo>
                      <a:pt x="63" y="55"/>
                    </a:lnTo>
                    <a:lnTo>
                      <a:pt x="69" y="52"/>
                    </a:lnTo>
                    <a:lnTo>
                      <a:pt x="72" y="49"/>
                    </a:lnTo>
                    <a:lnTo>
                      <a:pt x="75" y="49"/>
                    </a:lnTo>
                    <a:lnTo>
                      <a:pt x="75" y="46"/>
                    </a:lnTo>
                    <a:lnTo>
                      <a:pt x="66" y="49"/>
                    </a:lnTo>
                    <a:lnTo>
                      <a:pt x="63" y="49"/>
                    </a:lnTo>
                    <a:lnTo>
                      <a:pt x="66" y="46"/>
                    </a:lnTo>
                    <a:lnTo>
                      <a:pt x="66" y="43"/>
                    </a:lnTo>
                    <a:lnTo>
                      <a:pt x="66" y="41"/>
                    </a:lnTo>
                    <a:lnTo>
                      <a:pt x="69" y="41"/>
                    </a:lnTo>
                    <a:lnTo>
                      <a:pt x="72" y="38"/>
                    </a:lnTo>
                    <a:lnTo>
                      <a:pt x="69" y="35"/>
                    </a:lnTo>
                    <a:lnTo>
                      <a:pt x="63" y="35"/>
                    </a:lnTo>
                    <a:lnTo>
                      <a:pt x="55" y="38"/>
                    </a:lnTo>
                    <a:lnTo>
                      <a:pt x="52" y="38"/>
                    </a:lnTo>
                    <a:lnTo>
                      <a:pt x="55" y="35"/>
                    </a:lnTo>
                    <a:lnTo>
                      <a:pt x="55" y="32"/>
                    </a:lnTo>
                    <a:lnTo>
                      <a:pt x="52" y="35"/>
                    </a:lnTo>
                    <a:lnTo>
                      <a:pt x="46" y="32"/>
                    </a:lnTo>
                    <a:lnTo>
                      <a:pt x="49" y="29"/>
                    </a:lnTo>
                    <a:lnTo>
                      <a:pt x="46" y="29"/>
                    </a:lnTo>
                    <a:lnTo>
                      <a:pt x="49" y="29"/>
                    </a:lnTo>
                    <a:lnTo>
                      <a:pt x="52" y="26"/>
                    </a:lnTo>
                    <a:lnTo>
                      <a:pt x="46" y="26"/>
                    </a:lnTo>
                    <a:lnTo>
                      <a:pt x="49" y="23"/>
                    </a:lnTo>
                    <a:lnTo>
                      <a:pt x="46" y="23"/>
                    </a:lnTo>
                    <a:lnTo>
                      <a:pt x="43" y="26"/>
                    </a:lnTo>
                    <a:lnTo>
                      <a:pt x="40" y="29"/>
                    </a:lnTo>
                    <a:lnTo>
                      <a:pt x="37" y="29"/>
                    </a:lnTo>
                    <a:lnTo>
                      <a:pt x="40" y="26"/>
                    </a:lnTo>
                    <a:lnTo>
                      <a:pt x="40" y="23"/>
                    </a:lnTo>
                    <a:lnTo>
                      <a:pt x="43" y="20"/>
                    </a:lnTo>
                    <a:lnTo>
                      <a:pt x="46" y="18"/>
                    </a:lnTo>
                    <a:lnTo>
                      <a:pt x="49" y="15"/>
                    </a:lnTo>
                    <a:lnTo>
                      <a:pt x="52" y="12"/>
                    </a:lnTo>
                    <a:lnTo>
                      <a:pt x="55" y="12"/>
                    </a:lnTo>
                    <a:lnTo>
                      <a:pt x="57" y="6"/>
                    </a:lnTo>
                    <a:lnTo>
                      <a:pt x="55" y="6"/>
                    </a:lnTo>
                    <a:lnTo>
                      <a:pt x="57" y="6"/>
                    </a:lnTo>
                    <a:lnTo>
                      <a:pt x="60" y="6"/>
                    </a:lnTo>
                    <a:lnTo>
                      <a:pt x="60" y="0"/>
                    </a:lnTo>
                    <a:lnTo>
                      <a:pt x="57" y="0"/>
                    </a:lnTo>
                    <a:lnTo>
                      <a:pt x="55" y="3"/>
                    </a:lnTo>
                    <a:lnTo>
                      <a:pt x="52" y="3"/>
                    </a:lnTo>
                    <a:lnTo>
                      <a:pt x="49" y="3"/>
                    </a:lnTo>
                    <a:lnTo>
                      <a:pt x="49" y="6"/>
                    </a:lnTo>
                    <a:lnTo>
                      <a:pt x="46" y="6"/>
                    </a:lnTo>
                    <a:lnTo>
                      <a:pt x="46" y="9"/>
                    </a:lnTo>
                    <a:lnTo>
                      <a:pt x="43" y="9"/>
                    </a:lnTo>
                    <a:lnTo>
                      <a:pt x="43" y="12"/>
                    </a:lnTo>
                    <a:lnTo>
                      <a:pt x="40" y="12"/>
                    </a:lnTo>
                    <a:lnTo>
                      <a:pt x="37" y="15"/>
                    </a:lnTo>
                    <a:lnTo>
                      <a:pt x="37" y="18"/>
                    </a:lnTo>
                    <a:lnTo>
                      <a:pt x="34" y="20"/>
                    </a:lnTo>
                    <a:lnTo>
                      <a:pt x="31" y="23"/>
                    </a:lnTo>
                    <a:lnTo>
                      <a:pt x="26" y="29"/>
                    </a:lnTo>
                    <a:lnTo>
                      <a:pt x="26" y="32"/>
                    </a:lnTo>
                    <a:lnTo>
                      <a:pt x="23" y="32"/>
                    </a:lnTo>
                    <a:lnTo>
                      <a:pt x="23" y="35"/>
                    </a:lnTo>
                    <a:lnTo>
                      <a:pt x="20" y="35"/>
                    </a:lnTo>
                    <a:lnTo>
                      <a:pt x="23" y="38"/>
                    </a:lnTo>
                    <a:lnTo>
                      <a:pt x="17" y="38"/>
                    </a:lnTo>
                    <a:lnTo>
                      <a:pt x="14" y="43"/>
                    </a:lnTo>
                    <a:lnTo>
                      <a:pt x="11" y="46"/>
                    </a:lnTo>
                    <a:lnTo>
                      <a:pt x="11" y="43"/>
                    </a:lnTo>
                    <a:lnTo>
                      <a:pt x="8" y="46"/>
                    </a:lnTo>
                    <a:lnTo>
                      <a:pt x="6" y="46"/>
                    </a:lnTo>
                    <a:lnTo>
                      <a:pt x="11" y="46"/>
                    </a:lnTo>
                    <a:lnTo>
                      <a:pt x="14" y="46"/>
                    </a:lnTo>
                    <a:lnTo>
                      <a:pt x="14" y="49"/>
                    </a:lnTo>
                    <a:lnTo>
                      <a:pt x="6" y="52"/>
                    </a:lnTo>
                    <a:lnTo>
                      <a:pt x="3" y="58"/>
                    </a:lnTo>
                    <a:lnTo>
                      <a:pt x="0" y="58"/>
                    </a:lnTo>
                    <a:lnTo>
                      <a:pt x="0" y="61"/>
                    </a:lnTo>
                    <a:lnTo>
                      <a:pt x="3" y="61"/>
                    </a:lnTo>
                    <a:lnTo>
                      <a:pt x="8" y="61"/>
                    </a:lnTo>
                    <a:lnTo>
                      <a:pt x="14" y="61"/>
                    </a:lnTo>
                    <a:lnTo>
                      <a:pt x="20" y="61"/>
                    </a:lnTo>
                    <a:lnTo>
                      <a:pt x="23" y="61"/>
                    </a:lnTo>
                    <a:lnTo>
                      <a:pt x="29" y="64"/>
                    </a:lnTo>
                    <a:lnTo>
                      <a:pt x="31" y="61"/>
                    </a:lnTo>
                    <a:lnTo>
                      <a:pt x="34" y="61"/>
                    </a:lnTo>
                    <a:lnTo>
                      <a:pt x="37" y="61"/>
                    </a:lnTo>
                    <a:lnTo>
                      <a:pt x="40" y="58"/>
                    </a:lnTo>
                    <a:lnTo>
                      <a:pt x="40" y="61"/>
                    </a:lnTo>
                    <a:lnTo>
                      <a:pt x="37" y="64"/>
                    </a:lnTo>
                    <a:lnTo>
                      <a:pt x="34" y="64"/>
                    </a:lnTo>
                    <a:lnTo>
                      <a:pt x="37" y="64"/>
                    </a:lnTo>
                    <a:lnTo>
                      <a:pt x="37" y="67"/>
                    </a:lnTo>
                    <a:lnTo>
                      <a:pt x="43" y="64"/>
                    </a:lnTo>
                    <a:lnTo>
                      <a:pt x="46" y="61"/>
                    </a:lnTo>
                    <a:lnTo>
                      <a:pt x="46" y="64"/>
                    </a:lnTo>
                    <a:lnTo>
                      <a:pt x="49" y="64"/>
                    </a:lnTo>
                    <a:lnTo>
                      <a:pt x="52" y="64"/>
                    </a:lnTo>
                    <a:lnTo>
                      <a:pt x="46" y="67"/>
                    </a:lnTo>
                    <a:lnTo>
                      <a:pt x="40" y="69"/>
                    </a:lnTo>
                    <a:lnTo>
                      <a:pt x="37" y="69"/>
                    </a:lnTo>
                    <a:lnTo>
                      <a:pt x="37" y="72"/>
                    </a:lnTo>
                    <a:lnTo>
                      <a:pt x="34" y="72"/>
                    </a:lnTo>
                    <a:lnTo>
                      <a:pt x="37" y="72"/>
                    </a:lnTo>
                    <a:lnTo>
                      <a:pt x="40" y="72"/>
                    </a:lnTo>
                    <a:lnTo>
                      <a:pt x="43" y="72"/>
                    </a:lnTo>
                    <a:lnTo>
                      <a:pt x="46" y="69"/>
                    </a:lnTo>
                    <a:lnTo>
                      <a:pt x="49" y="67"/>
                    </a:lnTo>
                    <a:lnTo>
                      <a:pt x="52" y="67"/>
                    </a:lnTo>
                    <a:lnTo>
                      <a:pt x="60" y="58"/>
                    </a:lnTo>
                    <a:lnTo>
                      <a:pt x="60" y="61"/>
                    </a:lnTo>
                    <a:lnTo>
                      <a:pt x="60" y="64"/>
                    </a:lnTo>
                    <a:lnTo>
                      <a:pt x="60" y="67"/>
                    </a:lnTo>
                    <a:lnTo>
                      <a:pt x="57" y="72"/>
                    </a:lnTo>
                    <a:lnTo>
                      <a:pt x="55" y="75"/>
                    </a:lnTo>
                    <a:lnTo>
                      <a:pt x="57" y="75"/>
                    </a:lnTo>
                    <a:lnTo>
                      <a:pt x="60" y="69"/>
                    </a:lnTo>
                    <a:lnTo>
                      <a:pt x="63" y="72"/>
                    </a:lnTo>
                    <a:lnTo>
                      <a:pt x="60" y="72"/>
                    </a:lnTo>
                    <a:lnTo>
                      <a:pt x="60" y="75"/>
                    </a:lnTo>
                    <a:lnTo>
                      <a:pt x="60" y="78"/>
                    </a:lnTo>
                    <a:lnTo>
                      <a:pt x="63" y="78"/>
                    </a:lnTo>
                    <a:lnTo>
                      <a:pt x="66" y="78"/>
                    </a:lnTo>
                    <a:lnTo>
                      <a:pt x="69" y="75"/>
                    </a:lnTo>
                    <a:lnTo>
                      <a:pt x="69" y="69"/>
                    </a:lnTo>
                    <a:lnTo>
                      <a:pt x="72" y="67"/>
                    </a:lnTo>
                    <a:lnTo>
                      <a:pt x="75" y="61"/>
                    </a:lnTo>
                    <a:lnTo>
                      <a:pt x="69" y="67"/>
                    </a:lnTo>
                    <a:lnTo>
                      <a:pt x="69" y="61"/>
                    </a:lnTo>
                    <a:lnTo>
                      <a:pt x="72" y="5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1" name="Freeform 142"/>
              <p:cNvSpPr>
                <a:spLocks noChangeArrowheads="1"/>
              </p:cNvSpPr>
              <p:nvPr/>
            </p:nvSpPr>
            <p:spPr bwMode="auto">
              <a:xfrm>
                <a:off x="1091" y="545"/>
                <a:ext cx="26" cy="17"/>
              </a:xfrm>
              <a:custGeom>
                <a:avLst/>
                <a:gdLst>
                  <a:gd name="T0" fmla="*/ 15 w 26"/>
                  <a:gd name="T1" fmla="*/ 17 h 17"/>
                  <a:gd name="T2" fmla="*/ 18 w 26"/>
                  <a:gd name="T3" fmla="*/ 17 h 17"/>
                  <a:gd name="T4" fmla="*/ 18 w 26"/>
                  <a:gd name="T5" fmla="*/ 17 h 17"/>
                  <a:gd name="T6" fmla="*/ 18 w 26"/>
                  <a:gd name="T7" fmla="*/ 17 h 17"/>
                  <a:gd name="T8" fmla="*/ 21 w 26"/>
                  <a:gd name="T9" fmla="*/ 14 h 17"/>
                  <a:gd name="T10" fmla="*/ 21 w 26"/>
                  <a:gd name="T11" fmla="*/ 14 h 17"/>
                  <a:gd name="T12" fmla="*/ 23 w 26"/>
                  <a:gd name="T13" fmla="*/ 11 h 17"/>
                  <a:gd name="T14" fmla="*/ 26 w 26"/>
                  <a:gd name="T15" fmla="*/ 11 h 17"/>
                  <a:gd name="T16" fmla="*/ 26 w 26"/>
                  <a:gd name="T17" fmla="*/ 11 h 17"/>
                  <a:gd name="T18" fmla="*/ 21 w 26"/>
                  <a:gd name="T19" fmla="*/ 8 h 17"/>
                  <a:gd name="T20" fmla="*/ 15 w 26"/>
                  <a:gd name="T21" fmla="*/ 11 h 17"/>
                  <a:gd name="T22" fmla="*/ 15 w 26"/>
                  <a:gd name="T23" fmla="*/ 8 h 17"/>
                  <a:gd name="T24" fmla="*/ 12 w 26"/>
                  <a:gd name="T25" fmla="*/ 8 h 17"/>
                  <a:gd name="T26" fmla="*/ 9 w 26"/>
                  <a:gd name="T27" fmla="*/ 8 h 17"/>
                  <a:gd name="T28" fmla="*/ 6 w 26"/>
                  <a:gd name="T29" fmla="*/ 8 h 17"/>
                  <a:gd name="T30" fmla="*/ 6 w 26"/>
                  <a:gd name="T31" fmla="*/ 8 h 17"/>
                  <a:gd name="T32" fmla="*/ 6 w 26"/>
                  <a:gd name="T33" fmla="*/ 5 h 17"/>
                  <a:gd name="T34" fmla="*/ 3 w 26"/>
                  <a:gd name="T35" fmla="*/ 5 h 17"/>
                  <a:gd name="T36" fmla="*/ 6 w 26"/>
                  <a:gd name="T37" fmla="*/ 2 h 17"/>
                  <a:gd name="T38" fmla="*/ 9 w 26"/>
                  <a:gd name="T39" fmla="*/ 0 h 17"/>
                  <a:gd name="T40" fmla="*/ 6 w 26"/>
                  <a:gd name="T41" fmla="*/ 0 h 17"/>
                  <a:gd name="T42" fmla="*/ 3 w 26"/>
                  <a:gd name="T43" fmla="*/ 2 h 17"/>
                  <a:gd name="T44" fmla="*/ 0 w 26"/>
                  <a:gd name="T45" fmla="*/ 5 h 17"/>
                  <a:gd name="T46" fmla="*/ 3 w 26"/>
                  <a:gd name="T47" fmla="*/ 5 h 17"/>
                  <a:gd name="T48" fmla="*/ 3 w 26"/>
                  <a:gd name="T49" fmla="*/ 8 h 17"/>
                  <a:gd name="T50" fmla="*/ 3 w 26"/>
                  <a:gd name="T51" fmla="*/ 11 h 17"/>
                  <a:gd name="T52" fmla="*/ 6 w 26"/>
                  <a:gd name="T53" fmla="*/ 11 h 17"/>
                  <a:gd name="T54" fmla="*/ 6 w 26"/>
                  <a:gd name="T55" fmla="*/ 11 h 17"/>
                  <a:gd name="T56" fmla="*/ 9 w 26"/>
                  <a:gd name="T57" fmla="*/ 14 h 17"/>
                  <a:gd name="T58" fmla="*/ 12 w 26"/>
                  <a:gd name="T59" fmla="*/ 14 h 17"/>
                  <a:gd name="T60" fmla="*/ 12 w 26"/>
                  <a:gd name="T61" fmla="*/ 14 h 17"/>
                  <a:gd name="T62" fmla="*/ 12 w 26"/>
                  <a:gd name="T63" fmla="*/ 14 h 17"/>
                  <a:gd name="T64" fmla="*/ 15 w 26"/>
                  <a:gd name="T65" fmla="*/ 14 h 17"/>
                  <a:gd name="T66" fmla="*/ 15 w 26"/>
                  <a:gd name="T67" fmla="*/ 14 h 17"/>
                  <a:gd name="T68" fmla="*/ 15 w 26"/>
                  <a:gd name="T69" fmla="*/ 17 h 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17"/>
                  <a:gd name="T107" fmla="*/ 26 w 26"/>
                  <a:gd name="T108" fmla="*/ 17 h 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17">
                    <a:moveTo>
                      <a:pt x="15" y="17"/>
                    </a:moveTo>
                    <a:lnTo>
                      <a:pt x="18" y="17"/>
                    </a:lnTo>
                    <a:lnTo>
                      <a:pt x="21" y="14"/>
                    </a:lnTo>
                    <a:lnTo>
                      <a:pt x="23" y="11"/>
                    </a:lnTo>
                    <a:lnTo>
                      <a:pt x="26" y="11"/>
                    </a:lnTo>
                    <a:lnTo>
                      <a:pt x="21" y="8"/>
                    </a:lnTo>
                    <a:lnTo>
                      <a:pt x="15" y="11"/>
                    </a:lnTo>
                    <a:lnTo>
                      <a:pt x="15" y="8"/>
                    </a:lnTo>
                    <a:lnTo>
                      <a:pt x="12" y="8"/>
                    </a:lnTo>
                    <a:lnTo>
                      <a:pt x="9" y="8"/>
                    </a:lnTo>
                    <a:lnTo>
                      <a:pt x="6" y="8"/>
                    </a:lnTo>
                    <a:lnTo>
                      <a:pt x="6" y="5"/>
                    </a:lnTo>
                    <a:lnTo>
                      <a:pt x="3" y="5"/>
                    </a:lnTo>
                    <a:lnTo>
                      <a:pt x="6" y="2"/>
                    </a:lnTo>
                    <a:lnTo>
                      <a:pt x="9" y="0"/>
                    </a:lnTo>
                    <a:lnTo>
                      <a:pt x="6" y="0"/>
                    </a:lnTo>
                    <a:lnTo>
                      <a:pt x="3" y="2"/>
                    </a:lnTo>
                    <a:lnTo>
                      <a:pt x="0" y="5"/>
                    </a:lnTo>
                    <a:lnTo>
                      <a:pt x="3" y="5"/>
                    </a:lnTo>
                    <a:lnTo>
                      <a:pt x="3" y="8"/>
                    </a:lnTo>
                    <a:lnTo>
                      <a:pt x="3" y="11"/>
                    </a:lnTo>
                    <a:lnTo>
                      <a:pt x="6" y="11"/>
                    </a:lnTo>
                    <a:lnTo>
                      <a:pt x="9" y="14"/>
                    </a:lnTo>
                    <a:lnTo>
                      <a:pt x="12" y="14"/>
                    </a:lnTo>
                    <a:lnTo>
                      <a:pt x="15" y="14"/>
                    </a:lnTo>
                    <a:lnTo>
                      <a:pt x="15" y="1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2" name="Freeform 143"/>
              <p:cNvSpPr>
                <a:spLocks noChangeArrowheads="1"/>
              </p:cNvSpPr>
              <p:nvPr/>
            </p:nvSpPr>
            <p:spPr bwMode="auto">
              <a:xfrm>
                <a:off x="1120" y="547"/>
                <a:ext cx="20" cy="24"/>
              </a:xfrm>
              <a:custGeom>
                <a:avLst/>
                <a:gdLst>
                  <a:gd name="T0" fmla="*/ 17 w 20"/>
                  <a:gd name="T1" fmla="*/ 12 h 24"/>
                  <a:gd name="T2" fmla="*/ 17 w 20"/>
                  <a:gd name="T3" fmla="*/ 15 h 24"/>
                  <a:gd name="T4" fmla="*/ 17 w 20"/>
                  <a:gd name="T5" fmla="*/ 12 h 24"/>
                  <a:gd name="T6" fmla="*/ 12 w 20"/>
                  <a:gd name="T7" fmla="*/ 15 h 24"/>
                  <a:gd name="T8" fmla="*/ 12 w 20"/>
                  <a:gd name="T9" fmla="*/ 15 h 24"/>
                  <a:gd name="T10" fmla="*/ 15 w 20"/>
                  <a:gd name="T11" fmla="*/ 12 h 24"/>
                  <a:gd name="T12" fmla="*/ 12 w 20"/>
                  <a:gd name="T13" fmla="*/ 12 h 24"/>
                  <a:gd name="T14" fmla="*/ 15 w 20"/>
                  <a:gd name="T15" fmla="*/ 6 h 24"/>
                  <a:gd name="T16" fmla="*/ 17 w 20"/>
                  <a:gd name="T17" fmla="*/ 3 h 24"/>
                  <a:gd name="T18" fmla="*/ 17 w 20"/>
                  <a:gd name="T19" fmla="*/ 0 h 24"/>
                  <a:gd name="T20" fmla="*/ 17 w 20"/>
                  <a:gd name="T21" fmla="*/ 0 h 24"/>
                  <a:gd name="T22" fmla="*/ 17 w 20"/>
                  <a:gd name="T23" fmla="*/ 0 h 24"/>
                  <a:gd name="T24" fmla="*/ 15 w 20"/>
                  <a:gd name="T25" fmla="*/ 0 h 24"/>
                  <a:gd name="T26" fmla="*/ 15 w 20"/>
                  <a:gd name="T27" fmla="*/ 0 h 24"/>
                  <a:gd name="T28" fmla="*/ 15 w 20"/>
                  <a:gd name="T29" fmla="*/ 3 h 24"/>
                  <a:gd name="T30" fmla="*/ 12 w 20"/>
                  <a:gd name="T31" fmla="*/ 6 h 24"/>
                  <a:gd name="T32" fmla="*/ 9 w 20"/>
                  <a:gd name="T33" fmla="*/ 9 h 24"/>
                  <a:gd name="T34" fmla="*/ 6 w 20"/>
                  <a:gd name="T35" fmla="*/ 9 h 24"/>
                  <a:gd name="T36" fmla="*/ 3 w 20"/>
                  <a:gd name="T37" fmla="*/ 12 h 24"/>
                  <a:gd name="T38" fmla="*/ 3 w 20"/>
                  <a:gd name="T39" fmla="*/ 15 h 24"/>
                  <a:gd name="T40" fmla="*/ 0 w 20"/>
                  <a:gd name="T41" fmla="*/ 18 h 24"/>
                  <a:gd name="T42" fmla="*/ 0 w 20"/>
                  <a:gd name="T43" fmla="*/ 18 h 24"/>
                  <a:gd name="T44" fmla="*/ 0 w 20"/>
                  <a:gd name="T45" fmla="*/ 21 h 24"/>
                  <a:gd name="T46" fmla="*/ 0 w 20"/>
                  <a:gd name="T47" fmla="*/ 21 h 24"/>
                  <a:gd name="T48" fmla="*/ 3 w 20"/>
                  <a:gd name="T49" fmla="*/ 24 h 24"/>
                  <a:gd name="T50" fmla="*/ 6 w 20"/>
                  <a:gd name="T51" fmla="*/ 21 h 24"/>
                  <a:gd name="T52" fmla="*/ 9 w 20"/>
                  <a:gd name="T53" fmla="*/ 21 h 24"/>
                  <a:gd name="T54" fmla="*/ 15 w 20"/>
                  <a:gd name="T55" fmla="*/ 21 h 24"/>
                  <a:gd name="T56" fmla="*/ 15 w 20"/>
                  <a:gd name="T57" fmla="*/ 18 h 24"/>
                  <a:gd name="T58" fmla="*/ 17 w 20"/>
                  <a:gd name="T59" fmla="*/ 18 h 24"/>
                  <a:gd name="T60" fmla="*/ 17 w 20"/>
                  <a:gd name="T61" fmla="*/ 18 h 24"/>
                  <a:gd name="T62" fmla="*/ 20 w 20"/>
                  <a:gd name="T63" fmla="*/ 15 h 24"/>
                  <a:gd name="T64" fmla="*/ 17 w 20"/>
                  <a:gd name="T65" fmla="*/ 15 h 24"/>
                  <a:gd name="T66" fmla="*/ 20 w 20"/>
                  <a:gd name="T67" fmla="*/ 12 h 24"/>
                  <a:gd name="T68" fmla="*/ 17 w 20"/>
                  <a:gd name="T69" fmla="*/ 12 h 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24"/>
                  <a:gd name="T107" fmla="*/ 20 w 20"/>
                  <a:gd name="T108" fmla="*/ 24 h 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24">
                    <a:moveTo>
                      <a:pt x="17" y="12"/>
                    </a:moveTo>
                    <a:lnTo>
                      <a:pt x="17" y="15"/>
                    </a:lnTo>
                    <a:lnTo>
                      <a:pt x="17" y="12"/>
                    </a:lnTo>
                    <a:lnTo>
                      <a:pt x="12" y="15"/>
                    </a:lnTo>
                    <a:lnTo>
                      <a:pt x="15" y="12"/>
                    </a:lnTo>
                    <a:lnTo>
                      <a:pt x="12" y="12"/>
                    </a:lnTo>
                    <a:lnTo>
                      <a:pt x="15" y="6"/>
                    </a:lnTo>
                    <a:lnTo>
                      <a:pt x="17" y="3"/>
                    </a:lnTo>
                    <a:lnTo>
                      <a:pt x="17" y="0"/>
                    </a:lnTo>
                    <a:lnTo>
                      <a:pt x="15" y="0"/>
                    </a:lnTo>
                    <a:lnTo>
                      <a:pt x="15" y="3"/>
                    </a:lnTo>
                    <a:lnTo>
                      <a:pt x="12" y="6"/>
                    </a:lnTo>
                    <a:lnTo>
                      <a:pt x="9" y="9"/>
                    </a:lnTo>
                    <a:lnTo>
                      <a:pt x="6" y="9"/>
                    </a:lnTo>
                    <a:lnTo>
                      <a:pt x="3" y="12"/>
                    </a:lnTo>
                    <a:lnTo>
                      <a:pt x="3" y="15"/>
                    </a:lnTo>
                    <a:lnTo>
                      <a:pt x="0" y="18"/>
                    </a:lnTo>
                    <a:lnTo>
                      <a:pt x="0" y="21"/>
                    </a:lnTo>
                    <a:lnTo>
                      <a:pt x="3" y="24"/>
                    </a:lnTo>
                    <a:lnTo>
                      <a:pt x="6" y="21"/>
                    </a:lnTo>
                    <a:lnTo>
                      <a:pt x="9" y="21"/>
                    </a:lnTo>
                    <a:lnTo>
                      <a:pt x="15" y="21"/>
                    </a:lnTo>
                    <a:lnTo>
                      <a:pt x="15" y="18"/>
                    </a:lnTo>
                    <a:lnTo>
                      <a:pt x="17" y="18"/>
                    </a:lnTo>
                    <a:lnTo>
                      <a:pt x="20" y="15"/>
                    </a:lnTo>
                    <a:lnTo>
                      <a:pt x="17" y="15"/>
                    </a:lnTo>
                    <a:lnTo>
                      <a:pt x="20" y="12"/>
                    </a:lnTo>
                    <a:lnTo>
                      <a:pt x="17"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3" name="Freeform 144"/>
              <p:cNvSpPr>
                <a:spLocks noChangeArrowheads="1"/>
              </p:cNvSpPr>
              <p:nvPr/>
            </p:nvSpPr>
            <p:spPr bwMode="auto">
              <a:xfrm>
                <a:off x="1132" y="300"/>
                <a:ext cx="5" cy="2"/>
              </a:xfrm>
              <a:custGeom>
                <a:avLst/>
                <a:gdLst>
                  <a:gd name="T0" fmla="*/ 0 w 5"/>
                  <a:gd name="T1" fmla="*/ 2 h 2"/>
                  <a:gd name="T2" fmla="*/ 0 w 5"/>
                  <a:gd name="T3" fmla="*/ 0 h 2"/>
                  <a:gd name="T4" fmla="*/ 0 w 5"/>
                  <a:gd name="T5" fmla="*/ 0 h 2"/>
                  <a:gd name="T6" fmla="*/ 0 w 5"/>
                  <a:gd name="T7" fmla="*/ 0 h 2"/>
                  <a:gd name="T8" fmla="*/ 0 w 5"/>
                  <a:gd name="T9" fmla="*/ 2 h 2"/>
                  <a:gd name="T10" fmla="*/ 0 w 5"/>
                  <a:gd name="T11" fmla="*/ 2 h 2"/>
                  <a:gd name="T12" fmla="*/ 0 w 5"/>
                  <a:gd name="T13" fmla="*/ 2 h 2"/>
                  <a:gd name="T14" fmla="*/ 3 w 5"/>
                  <a:gd name="T15" fmla="*/ 2 h 2"/>
                  <a:gd name="T16" fmla="*/ 5 w 5"/>
                  <a:gd name="T17" fmla="*/ 2 h 2"/>
                  <a:gd name="T18" fmla="*/ 3 w 5"/>
                  <a:gd name="T19" fmla="*/ 2 h 2"/>
                  <a:gd name="T20" fmla="*/ 0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0" y="2"/>
                    </a:moveTo>
                    <a:lnTo>
                      <a:pt x="0" y="0"/>
                    </a:lnTo>
                    <a:lnTo>
                      <a:pt x="0" y="2"/>
                    </a:lnTo>
                    <a:lnTo>
                      <a:pt x="3" y="2"/>
                    </a:lnTo>
                    <a:lnTo>
                      <a:pt x="5" y="2"/>
                    </a:lnTo>
                    <a:lnTo>
                      <a:pt x="3" y="2"/>
                    </a:lnTo>
                    <a:lnTo>
                      <a:pt x="0"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4" name="Freeform 145"/>
              <p:cNvSpPr>
                <a:spLocks noChangeArrowheads="1"/>
              </p:cNvSpPr>
              <p:nvPr/>
            </p:nvSpPr>
            <p:spPr bwMode="auto">
              <a:xfrm>
                <a:off x="944" y="178"/>
                <a:ext cx="35" cy="21"/>
              </a:xfrm>
              <a:custGeom>
                <a:avLst/>
                <a:gdLst>
                  <a:gd name="T0" fmla="*/ 35 w 35"/>
                  <a:gd name="T1" fmla="*/ 18 h 21"/>
                  <a:gd name="T2" fmla="*/ 35 w 35"/>
                  <a:gd name="T3" fmla="*/ 18 h 21"/>
                  <a:gd name="T4" fmla="*/ 32 w 35"/>
                  <a:gd name="T5" fmla="*/ 15 h 21"/>
                  <a:gd name="T6" fmla="*/ 32 w 35"/>
                  <a:gd name="T7" fmla="*/ 12 h 21"/>
                  <a:gd name="T8" fmla="*/ 32 w 35"/>
                  <a:gd name="T9" fmla="*/ 12 h 21"/>
                  <a:gd name="T10" fmla="*/ 29 w 35"/>
                  <a:gd name="T11" fmla="*/ 6 h 21"/>
                  <a:gd name="T12" fmla="*/ 29 w 35"/>
                  <a:gd name="T13" fmla="*/ 3 h 21"/>
                  <a:gd name="T14" fmla="*/ 29 w 35"/>
                  <a:gd name="T15" fmla="*/ 3 h 21"/>
                  <a:gd name="T16" fmla="*/ 29 w 35"/>
                  <a:gd name="T17" fmla="*/ 3 h 21"/>
                  <a:gd name="T18" fmla="*/ 29 w 35"/>
                  <a:gd name="T19" fmla="*/ 0 h 21"/>
                  <a:gd name="T20" fmla="*/ 26 w 35"/>
                  <a:gd name="T21" fmla="*/ 0 h 21"/>
                  <a:gd name="T22" fmla="*/ 24 w 35"/>
                  <a:gd name="T23" fmla="*/ 0 h 21"/>
                  <a:gd name="T24" fmla="*/ 21 w 35"/>
                  <a:gd name="T25" fmla="*/ 6 h 21"/>
                  <a:gd name="T26" fmla="*/ 18 w 35"/>
                  <a:gd name="T27" fmla="*/ 3 h 21"/>
                  <a:gd name="T28" fmla="*/ 18 w 35"/>
                  <a:gd name="T29" fmla="*/ 6 h 21"/>
                  <a:gd name="T30" fmla="*/ 15 w 35"/>
                  <a:gd name="T31" fmla="*/ 6 h 21"/>
                  <a:gd name="T32" fmla="*/ 12 w 35"/>
                  <a:gd name="T33" fmla="*/ 9 h 21"/>
                  <a:gd name="T34" fmla="*/ 12 w 35"/>
                  <a:gd name="T35" fmla="*/ 9 h 21"/>
                  <a:gd name="T36" fmla="*/ 6 w 35"/>
                  <a:gd name="T37" fmla="*/ 9 h 21"/>
                  <a:gd name="T38" fmla="*/ 3 w 35"/>
                  <a:gd name="T39" fmla="*/ 12 h 21"/>
                  <a:gd name="T40" fmla="*/ 0 w 35"/>
                  <a:gd name="T41" fmla="*/ 15 h 21"/>
                  <a:gd name="T42" fmla="*/ 3 w 35"/>
                  <a:gd name="T43" fmla="*/ 12 h 21"/>
                  <a:gd name="T44" fmla="*/ 6 w 35"/>
                  <a:gd name="T45" fmla="*/ 12 h 21"/>
                  <a:gd name="T46" fmla="*/ 6 w 35"/>
                  <a:gd name="T47" fmla="*/ 15 h 21"/>
                  <a:gd name="T48" fmla="*/ 9 w 35"/>
                  <a:gd name="T49" fmla="*/ 15 h 21"/>
                  <a:gd name="T50" fmla="*/ 9 w 35"/>
                  <a:gd name="T51" fmla="*/ 15 h 21"/>
                  <a:gd name="T52" fmla="*/ 9 w 35"/>
                  <a:gd name="T53" fmla="*/ 18 h 21"/>
                  <a:gd name="T54" fmla="*/ 12 w 35"/>
                  <a:gd name="T55" fmla="*/ 18 h 21"/>
                  <a:gd name="T56" fmla="*/ 15 w 35"/>
                  <a:gd name="T57" fmla="*/ 21 h 21"/>
                  <a:gd name="T58" fmla="*/ 18 w 35"/>
                  <a:gd name="T59" fmla="*/ 21 h 21"/>
                  <a:gd name="T60" fmla="*/ 18 w 35"/>
                  <a:gd name="T61" fmla="*/ 21 h 21"/>
                  <a:gd name="T62" fmla="*/ 21 w 35"/>
                  <a:gd name="T63" fmla="*/ 21 h 21"/>
                  <a:gd name="T64" fmla="*/ 26 w 35"/>
                  <a:gd name="T65" fmla="*/ 21 h 21"/>
                  <a:gd name="T66" fmla="*/ 32 w 35"/>
                  <a:gd name="T67" fmla="*/ 18 h 21"/>
                  <a:gd name="T68" fmla="*/ 32 w 35"/>
                  <a:gd name="T69" fmla="*/ 2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21"/>
                  <a:gd name="T107" fmla="*/ 35 w 3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21">
                    <a:moveTo>
                      <a:pt x="32" y="21"/>
                    </a:moveTo>
                    <a:lnTo>
                      <a:pt x="35" y="18"/>
                    </a:lnTo>
                    <a:lnTo>
                      <a:pt x="32" y="18"/>
                    </a:lnTo>
                    <a:lnTo>
                      <a:pt x="32" y="15"/>
                    </a:lnTo>
                    <a:lnTo>
                      <a:pt x="32" y="12"/>
                    </a:lnTo>
                    <a:lnTo>
                      <a:pt x="32" y="9"/>
                    </a:lnTo>
                    <a:lnTo>
                      <a:pt x="29" y="6"/>
                    </a:lnTo>
                    <a:lnTo>
                      <a:pt x="29" y="3"/>
                    </a:lnTo>
                    <a:lnTo>
                      <a:pt x="29" y="0"/>
                    </a:lnTo>
                    <a:lnTo>
                      <a:pt x="26" y="0"/>
                    </a:lnTo>
                    <a:lnTo>
                      <a:pt x="24" y="0"/>
                    </a:lnTo>
                    <a:lnTo>
                      <a:pt x="18" y="3"/>
                    </a:lnTo>
                    <a:lnTo>
                      <a:pt x="21" y="6"/>
                    </a:lnTo>
                    <a:lnTo>
                      <a:pt x="18" y="6"/>
                    </a:lnTo>
                    <a:lnTo>
                      <a:pt x="18" y="3"/>
                    </a:lnTo>
                    <a:lnTo>
                      <a:pt x="18" y="6"/>
                    </a:lnTo>
                    <a:lnTo>
                      <a:pt x="15" y="6"/>
                    </a:lnTo>
                    <a:lnTo>
                      <a:pt x="15" y="9"/>
                    </a:lnTo>
                    <a:lnTo>
                      <a:pt x="12" y="9"/>
                    </a:lnTo>
                    <a:lnTo>
                      <a:pt x="6" y="9"/>
                    </a:lnTo>
                    <a:lnTo>
                      <a:pt x="3" y="12"/>
                    </a:lnTo>
                    <a:lnTo>
                      <a:pt x="0" y="12"/>
                    </a:lnTo>
                    <a:lnTo>
                      <a:pt x="0" y="15"/>
                    </a:lnTo>
                    <a:lnTo>
                      <a:pt x="3" y="15"/>
                    </a:lnTo>
                    <a:lnTo>
                      <a:pt x="3" y="12"/>
                    </a:lnTo>
                    <a:lnTo>
                      <a:pt x="6" y="12"/>
                    </a:lnTo>
                    <a:lnTo>
                      <a:pt x="6" y="15"/>
                    </a:lnTo>
                    <a:lnTo>
                      <a:pt x="9" y="15"/>
                    </a:lnTo>
                    <a:lnTo>
                      <a:pt x="9" y="18"/>
                    </a:lnTo>
                    <a:lnTo>
                      <a:pt x="12" y="18"/>
                    </a:lnTo>
                    <a:lnTo>
                      <a:pt x="12" y="21"/>
                    </a:lnTo>
                    <a:lnTo>
                      <a:pt x="15" y="21"/>
                    </a:lnTo>
                    <a:lnTo>
                      <a:pt x="18" y="21"/>
                    </a:lnTo>
                    <a:lnTo>
                      <a:pt x="21" y="21"/>
                    </a:lnTo>
                    <a:lnTo>
                      <a:pt x="26" y="21"/>
                    </a:lnTo>
                    <a:lnTo>
                      <a:pt x="29" y="18"/>
                    </a:lnTo>
                    <a:lnTo>
                      <a:pt x="32" y="18"/>
                    </a:lnTo>
                    <a:lnTo>
                      <a:pt x="32" y="2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5" name="Freeform 146"/>
              <p:cNvSpPr>
                <a:spLocks noChangeArrowheads="1"/>
              </p:cNvSpPr>
              <p:nvPr/>
            </p:nvSpPr>
            <p:spPr bwMode="auto">
              <a:xfrm>
                <a:off x="783" y="95"/>
                <a:ext cx="107" cy="46"/>
              </a:xfrm>
              <a:custGeom>
                <a:avLst/>
                <a:gdLst>
                  <a:gd name="T0" fmla="*/ 3 w 107"/>
                  <a:gd name="T1" fmla="*/ 34 h 46"/>
                  <a:gd name="T2" fmla="*/ 9 w 107"/>
                  <a:gd name="T3" fmla="*/ 34 h 46"/>
                  <a:gd name="T4" fmla="*/ 9 w 107"/>
                  <a:gd name="T5" fmla="*/ 37 h 46"/>
                  <a:gd name="T6" fmla="*/ 6 w 107"/>
                  <a:gd name="T7" fmla="*/ 46 h 46"/>
                  <a:gd name="T8" fmla="*/ 12 w 107"/>
                  <a:gd name="T9" fmla="*/ 46 h 46"/>
                  <a:gd name="T10" fmla="*/ 20 w 107"/>
                  <a:gd name="T11" fmla="*/ 43 h 46"/>
                  <a:gd name="T12" fmla="*/ 23 w 107"/>
                  <a:gd name="T13" fmla="*/ 43 h 46"/>
                  <a:gd name="T14" fmla="*/ 26 w 107"/>
                  <a:gd name="T15" fmla="*/ 43 h 46"/>
                  <a:gd name="T16" fmla="*/ 29 w 107"/>
                  <a:gd name="T17" fmla="*/ 43 h 46"/>
                  <a:gd name="T18" fmla="*/ 35 w 107"/>
                  <a:gd name="T19" fmla="*/ 40 h 46"/>
                  <a:gd name="T20" fmla="*/ 38 w 107"/>
                  <a:gd name="T21" fmla="*/ 40 h 46"/>
                  <a:gd name="T22" fmla="*/ 46 w 107"/>
                  <a:gd name="T23" fmla="*/ 34 h 46"/>
                  <a:gd name="T24" fmla="*/ 49 w 107"/>
                  <a:gd name="T25" fmla="*/ 34 h 46"/>
                  <a:gd name="T26" fmla="*/ 55 w 107"/>
                  <a:gd name="T27" fmla="*/ 32 h 46"/>
                  <a:gd name="T28" fmla="*/ 61 w 107"/>
                  <a:gd name="T29" fmla="*/ 29 h 46"/>
                  <a:gd name="T30" fmla="*/ 69 w 107"/>
                  <a:gd name="T31" fmla="*/ 29 h 46"/>
                  <a:gd name="T32" fmla="*/ 81 w 107"/>
                  <a:gd name="T33" fmla="*/ 23 h 46"/>
                  <a:gd name="T34" fmla="*/ 90 w 107"/>
                  <a:gd name="T35" fmla="*/ 23 h 46"/>
                  <a:gd name="T36" fmla="*/ 107 w 107"/>
                  <a:gd name="T37" fmla="*/ 17 h 46"/>
                  <a:gd name="T38" fmla="*/ 104 w 107"/>
                  <a:gd name="T39" fmla="*/ 14 h 46"/>
                  <a:gd name="T40" fmla="*/ 101 w 107"/>
                  <a:gd name="T41" fmla="*/ 11 h 46"/>
                  <a:gd name="T42" fmla="*/ 101 w 107"/>
                  <a:gd name="T43" fmla="*/ 8 h 46"/>
                  <a:gd name="T44" fmla="*/ 90 w 107"/>
                  <a:gd name="T45" fmla="*/ 8 h 46"/>
                  <a:gd name="T46" fmla="*/ 87 w 107"/>
                  <a:gd name="T47" fmla="*/ 8 h 46"/>
                  <a:gd name="T48" fmla="*/ 87 w 107"/>
                  <a:gd name="T49" fmla="*/ 8 h 46"/>
                  <a:gd name="T50" fmla="*/ 87 w 107"/>
                  <a:gd name="T51" fmla="*/ 6 h 46"/>
                  <a:gd name="T52" fmla="*/ 81 w 107"/>
                  <a:gd name="T53" fmla="*/ 8 h 46"/>
                  <a:gd name="T54" fmla="*/ 84 w 107"/>
                  <a:gd name="T55" fmla="*/ 6 h 46"/>
                  <a:gd name="T56" fmla="*/ 81 w 107"/>
                  <a:gd name="T57" fmla="*/ 3 h 46"/>
                  <a:gd name="T58" fmla="*/ 75 w 107"/>
                  <a:gd name="T59" fmla="*/ 0 h 46"/>
                  <a:gd name="T60" fmla="*/ 69 w 107"/>
                  <a:gd name="T61" fmla="*/ 0 h 46"/>
                  <a:gd name="T62" fmla="*/ 64 w 107"/>
                  <a:gd name="T63" fmla="*/ 0 h 46"/>
                  <a:gd name="T64" fmla="*/ 64 w 107"/>
                  <a:gd name="T65" fmla="*/ 0 h 46"/>
                  <a:gd name="T66" fmla="*/ 61 w 107"/>
                  <a:gd name="T67" fmla="*/ 0 h 46"/>
                  <a:gd name="T68" fmla="*/ 55 w 107"/>
                  <a:gd name="T69" fmla="*/ 0 h 46"/>
                  <a:gd name="T70" fmla="*/ 52 w 107"/>
                  <a:gd name="T71" fmla="*/ 3 h 46"/>
                  <a:gd name="T72" fmla="*/ 49 w 107"/>
                  <a:gd name="T73" fmla="*/ 3 h 46"/>
                  <a:gd name="T74" fmla="*/ 46 w 107"/>
                  <a:gd name="T75" fmla="*/ 8 h 46"/>
                  <a:gd name="T76" fmla="*/ 41 w 107"/>
                  <a:gd name="T77" fmla="*/ 11 h 46"/>
                  <a:gd name="T78" fmla="*/ 35 w 107"/>
                  <a:gd name="T79" fmla="*/ 14 h 46"/>
                  <a:gd name="T80" fmla="*/ 32 w 107"/>
                  <a:gd name="T81" fmla="*/ 14 h 46"/>
                  <a:gd name="T82" fmla="*/ 29 w 107"/>
                  <a:gd name="T83" fmla="*/ 17 h 46"/>
                  <a:gd name="T84" fmla="*/ 29 w 107"/>
                  <a:gd name="T85" fmla="*/ 17 h 46"/>
                  <a:gd name="T86" fmla="*/ 26 w 107"/>
                  <a:gd name="T87" fmla="*/ 20 h 46"/>
                  <a:gd name="T88" fmla="*/ 23 w 107"/>
                  <a:gd name="T89" fmla="*/ 20 h 46"/>
                  <a:gd name="T90" fmla="*/ 20 w 107"/>
                  <a:gd name="T91" fmla="*/ 23 h 46"/>
                  <a:gd name="T92" fmla="*/ 18 w 107"/>
                  <a:gd name="T93" fmla="*/ 23 h 46"/>
                  <a:gd name="T94" fmla="*/ 15 w 107"/>
                  <a:gd name="T95" fmla="*/ 26 h 46"/>
                  <a:gd name="T96" fmla="*/ 12 w 107"/>
                  <a:gd name="T97" fmla="*/ 26 h 46"/>
                  <a:gd name="T98" fmla="*/ 9 w 107"/>
                  <a:gd name="T99" fmla="*/ 29 h 46"/>
                  <a:gd name="T100" fmla="*/ 6 w 107"/>
                  <a:gd name="T101" fmla="*/ 29 h 46"/>
                  <a:gd name="T102" fmla="*/ 0 w 107"/>
                  <a:gd name="T103" fmla="*/ 32 h 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
                  <a:gd name="T157" fmla="*/ 0 h 46"/>
                  <a:gd name="T158" fmla="*/ 107 w 107"/>
                  <a:gd name="T159" fmla="*/ 46 h 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 h="46">
                    <a:moveTo>
                      <a:pt x="6" y="34"/>
                    </a:moveTo>
                    <a:lnTo>
                      <a:pt x="6" y="34"/>
                    </a:lnTo>
                    <a:lnTo>
                      <a:pt x="3" y="34"/>
                    </a:lnTo>
                    <a:lnTo>
                      <a:pt x="6" y="34"/>
                    </a:lnTo>
                    <a:lnTo>
                      <a:pt x="6" y="37"/>
                    </a:lnTo>
                    <a:lnTo>
                      <a:pt x="9" y="34"/>
                    </a:lnTo>
                    <a:lnTo>
                      <a:pt x="6" y="37"/>
                    </a:lnTo>
                    <a:lnTo>
                      <a:pt x="9" y="37"/>
                    </a:lnTo>
                    <a:lnTo>
                      <a:pt x="9" y="40"/>
                    </a:lnTo>
                    <a:lnTo>
                      <a:pt x="6" y="46"/>
                    </a:lnTo>
                    <a:lnTo>
                      <a:pt x="9" y="46"/>
                    </a:lnTo>
                    <a:lnTo>
                      <a:pt x="12" y="46"/>
                    </a:lnTo>
                    <a:lnTo>
                      <a:pt x="15" y="46"/>
                    </a:lnTo>
                    <a:lnTo>
                      <a:pt x="18" y="43"/>
                    </a:lnTo>
                    <a:lnTo>
                      <a:pt x="20" y="43"/>
                    </a:lnTo>
                    <a:lnTo>
                      <a:pt x="23" y="43"/>
                    </a:lnTo>
                    <a:lnTo>
                      <a:pt x="26" y="43"/>
                    </a:lnTo>
                    <a:lnTo>
                      <a:pt x="29" y="43"/>
                    </a:lnTo>
                    <a:lnTo>
                      <a:pt x="32" y="43"/>
                    </a:lnTo>
                    <a:lnTo>
                      <a:pt x="35" y="40"/>
                    </a:lnTo>
                    <a:lnTo>
                      <a:pt x="38" y="40"/>
                    </a:lnTo>
                    <a:lnTo>
                      <a:pt x="41" y="37"/>
                    </a:lnTo>
                    <a:lnTo>
                      <a:pt x="46" y="34"/>
                    </a:lnTo>
                    <a:lnTo>
                      <a:pt x="46" y="32"/>
                    </a:lnTo>
                    <a:lnTo>
                      <a:pt x="49" y="34"/>
                    </a:lnTo>
                    <a:lnTo>
                      <a:pt x="52" y="32"/>
                    </a:lnTo>
                    <a:lnTo>
                      <a:pt x="55" y="32"/>
                    </a:lnTo>
                    <a:lnTo>
                      <a:pt x="58" y="32"/>
                    </a:lnTo>
                    <a:lnTo>
                      <a:pt x="61" y="29"/>
                    </a:lnTo>
                    <a:lnTo>
                      <a:pt x="64" y="29"/>
                    </a:lnTo>
                    <a:lnTo>
                      <a:pt x="66" y="29"/>
                    </a:lnTo>
                    <a:lnTo>
                      <a:pt x="69" y="29"/>
                    </a:lnTo>
                    <a:lnTo>
                      <a:pt x="72" y="26"/>
                    </a:lnTo>
                    <a:lnTo>
                      <a:pt x="75" y="26"/>
                    </a:lnTo>
                    <a:lnTo>
                      <a:pt x="81" y="23"/>
                    </a:lnTo>
                    <a:lnTo>
                      <a:pt x="84" y="23"/>
                    </a:lnTo>
                    <a:lnTo>
                      <a:pt x="90" y="23"/>
                    </a:lnTo>
                    <a:lnTo>
                      <a:pt x="98" y="23"/>
                    </a:lnTo>
                    <a:lnTo>
                      <a:pt x="104" y="20"/>
                    </a:lnTo>
                    <a:lnTo>
                      <a:pt x="107" y="17"/>
                    </a:lnTo>
                    <a:lnTo>
                      <a:pt x="104" y="17"/>
                    </a:lnTo>
                    <a:lnTo>
                      <a:pt x="104" y="14"/>
                    </a:lnTo>
                    <a:lnTo>
                      <a:pt x="101" y="11"/>
                    </a:lnTo>
                    <a:lnTo>
                      <a:pt x="101" y="8"/>
                    </a:lnTo>
                    <a:lnTo>
                      <a:pt x="95" y="6"/>
                    </a:lnTo>
                    <a:lnTo>
                      <a:pt x="90" y="8"/>
                    </a:lnTo>
                    <a:lnTo>
                      <a:pt x="87" y="8"/>
                    </a:lnTo>
                    <a:lnTo>
                      <a:pt x="84" y="8"/>
                    </a:lnTo>
                    <a:lnTo>
                      <a:pt x="87" y="8"/>
                    </a:lnTo>
                    <a:lnTo>
                      <a:pt x="90" y="8"/>
                    </a:lnTo>
                    <a:lnTo>
                      <a:pt x="87" y="6"/>
                    </a:lnTo>
                    <a:lnTo>
                      <a:pt x="84" y="8"/>
                    </a:lnTo>
                    <a:lnTo>
                      <a:pt x="81" y="8"/>
                    </a:lnTo>
                    <a:lnTo>
                      <a:pt x="84" y="8"/>
                    </a:lnTo>
                    <a:lnTo>
                      <a:pt x="84" y="6"/>
                    </a:lnTo>
                    <a:lnTo>
                      <a:pt x="81" y="6"/>
                    </a:lnTo>
                    <a:lnTo>
                      <a:pt x="81" y="3"/>
                    </a:lnTo>
                    <a:lnTo>
                      <a:pt x="81" y="0"/>
                    </a:lnTo>
                    <a:lnTo>
                      <a:pt x="78" y="0"/>
                    </a:lnTo>
                    <a:lnTo>
                      <a:pt x="75" y="0"/>
                    </a:lnTo>
                    <a:lnTo>
                      <a:pt x="72" y="0"/>
                    </a:lnTo>
                    <a:lnTo>
                      <a:pt x="69" y="0"/>
                    </a:lnTo>
                    <a:lnTo>
                      <a:pt x="64" y="0"/>
                    </a:lnTo>
                    <a:lnTo>
                      <a:pt x="64" y="3"/>
                    </a:lnTo>
                    <a:lnTo>
                      <a:pt x="64" y="0"/>
                    </a:lnTo>
                    <a:lnTo>
                      <a:pt x="61" y="0"/>
                    </a:lnTo>
                    <a:lnTo>
                      <a:pt x="58" y="0"/>
                    </a:lnTo>
                    <a:lnTo>
                      <a:pt x="55" y="0"/>
                    </a:lnTo>
                    <a:lnTo>
                      <a:pt x="52" y="0"/>
                    </a:lnTo>
                    <a:lnTo>
                      <a:pt x="52" y="3"/>
                    </a:lnTo>
                    <a:lnTo>
                      <a:pt x="49" y="3"/>
                    </a:lnTo>
                    <a:lnTo>
                      <a:pt x="46" y="6"/>
                    </a:lnTo>
                    <a:lnTo>
                      <a:pt x="46" y="8"/>
                    </a:lnTo>
                    <a:lnTo>
                      <a:pt x="41" y="11"/>
                    </a:lnTo>
                    <a:lnTo>
                      <a:pt x="38" y="11"/>
                    </a:lnTo>
                    <a:lnTo>
                      <a:pt x="38" y="14"/>
                    </a:lnTo>
                    <a:lnTo>
                      <a:pt x="35" y="14"/>
                    </a:lnTo>
                    <a:lnTo>
                      <a:pt x="32" y="14"/>
                    </a:lnTo>
                    <a:lnTo>
                      <a:pt x="32" y="17"/>
                    </a:lnTo>
                    <a:lnTo>
                      <a:pt x="29" y="17"/>
                    </a:lnTo>
                    <a:lnTo>
                      <a:pt x="26" y="17"/>
                    </a:lnTo>
                    <a:lnTo>
                      <a:pt x="29" y="17"/>
                    </a:lnTo>
                    <a:lnTo>
                      <a:pt x="26" y="20"/>
                    </a:lnTo>
                    <a:lnTo>
                      <a:pt x="29" y="20"/>
                    </a:lnTo>
                    <a:lnTo>
                      <a:pt x="26" y="20"/>
                    </a:lnTo>
                    <a:lnTo>
                      <a:pt x="23" y="20"/>
                    </a:lnTo>
                    <a:lnTo>
                      <a:pt x="20" y="20"/>
                    </a:lnTo>
                    <a:lnTo>
                      <a:pt x="20" y="23"/>
                    </a:lnTo>
                    <a:lnTo>
                      <a:pt x="18" y="23"/>
                    </a:lnTo>
                    <a:lnTo>
                      <a:pt x="18" y="26"/>
                    </a:lnTo>
                    <a:lnTo>
                      <a:pt x="15" y="26"/>
                    </a:lnTo>
                    <a:lnTo>
                      <a:pt x="12" y="26"/>
                    </a:lnTo>
                    <a:lnTo>
                      <a:pt x="9" y="29"/>
                    </a:lnTo>
                    <a:lnTo>
                      <a:pt x="6" y="29"/>
                    </a:lnTo>
                    <a:lnTo>
                      <a:pt x="3" y="29"/>
                    </a:lnTo>
                    <a:lnTo>
                      <a:pt x="3" y="32"/>
                    </a:lnTo>
                    <a:lnTo>
                      <a:pt x="0" y="32"/>
                    </a:lnTo>
                    <a:lnTo>
                      <a:pt x="3" y="32"/>
                    </a:lnTo>
                    <a:lnTo>
                      <a:pt x="6" y="3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6" name="Freeform 147"/>
              <p:cNvSpPr>
                <a:spLocks noChangeArrowheads="1"/>
              </p:cNvSpPr>
              <p:nvPr/>
            </p:nvSpPr>
            <p:spPr bwMode="auto">
              <a:xfrm>
                <a:off x="815" y="118"/>
                <a:ext cx="138" cy="72"/>
              </a:xfrm>
              <a:custGeom>
                <a:avLst/>
                <a:gdLst>
                  <a:gd name="T0" fmla="*/ 135 w 138"/>
                  <a:gd name="T1" fmla="*/ 55 h 72"/>
                  <a:gd name="T2" fmla="*/ 129 w 138"/>
                  <a:gd name="T3" fmla="*/ 52 h 72"/>
                  <a:gd name="T4" fmla="*/ 124 w 138"/>
                  <a:gd name="T5" fmla="*/ 46 h 72"/>
                  <a:gd name="T6" fmla="*/ 118 w 138"/>
                  <a:gd name="T7" fmla="*/ 40 h 72"/>
                  <a:gd name="T8" fmla="*/ 124 w 138"/>
                  <a:gd name="T9" fmla="*/ 35 h 72"/>
                  <a:gd name="T10" fmla="*/ 132 w 138"/>
                  <a:gd name="T11" fmla="*/ 20 h 72"/>
                  <a:gd name="T12" fmla="*/ 135 w 138"/>
                  <a:gd name="T13" fmla="*/ 14 h 72"/>
                  <a:gd name="T14" fmla="*/ 135 w 138"/>
                  <a:gd name="T15" fmla="*/ 9 h 72"/>
                  <a:gd name="T16" fmla="*/ 132 w 138"/>
                  <a:gd name="T17" fmla="*/ 6 h 72"/>
                  <a:gd name="T18" fmla="*/ 127 w 138"/>
                  <a:gd name="T19" fmla="*/ 3 h 72"/>
                  <a:gd name="T20" fmla="*/ 121 w 138"/>
                  <a:gd name="T21" fmla="*/ 6 h 72"/>
                  <a:gd name="T22" fmla="*/ 115 w 138"/>
                  <a:gd name="T23" fmla="*/ 14 h 72"/>
                  <a:gd name="T24" fmla="*/ 109 w 138"/>
                  <a:gd name="T25" fmla="*/ 20 h 72"/>
                  <a:gd name="T26" fmla="*/ 106 w 138"/>
                  <a:gd name="T27" fmla="*/ 26 h 72"/>
                  <a:gd name="T28" fmla="*/ 98 w 138"/>
                  <a:gd name="T29" fmla="*/ 26 h 72"/>
                  <a:gd name="T30" fmla="*/ 104 w 138"/>
                  <a:gd name="T31" fmla="*/ 17 h 72"/>
                  <a:gd name="T32" fmla="*/ 106 w 138"/>
                  <a:gd name="T33" fmla="*/ 11 h 72"/>
                  <a:gd name="T34" fmla="*/ 104 w 138"/>
                  <a:gd name="T35" fmla="*/ 9 h 72"/>
                  <a:gd name="T36" fmla="*/ 101 w 138"/>
                  <a:gd name="T37" fmla="*/ 11 h 72"/>
                  <a:gd name="T38" fmla="*/ 98 w 138"/>
                  <a:gd name="T39" fmla="*/ 14 h 72"/>
                  <a:gd name="T40" fmla="*/ 92 w 138"/>
                  <a:gd name="T41" fmla="*/ 14 h 72"/>
                  <a:gd name="T42" fmla="*/ 83 w 138"/>
                  <a:gd name="T43" fmla="*/ 14 h 72"/>
                  <a:gd name="T44" fmla="*/ 89 w 138"/>
                  <a:gd name="T45" fmla="*/ 9 h 72"/>
                  <a:gd name="T46" fmla="*/ 78 w 138"/>
                  <a:gd name="T47" fmla="*/ 6 h 72"/>
                  <a:gd name="T48" fmla="*/ 69 w 138"/>
                  <a:gd name="T49" fmla="*/ 9 h 72"/>
                  <a:gd name="T50" fmla="*/ 69 w 138"/>
                  <a:gd name="T51" fmla="*/ 6 h 72"/>
                  <a:gd name="T52" fmla="*/ 78 w 138"/>
                  <a:gd name="T53" fmla="*/ 0 h 72"/>
                  <a:gd name="T54" fmla="*/ 52 w 138"/>
                  <a:gd name="T55" fmla="*/ 3 h 72"/>
                  <a:gd name="T56" fmla="*/ 32 w 138"/>
                  <a:gd name="T57" fmla="*/ 11 h 72"/>
                  <a:gd name="T58" fmla="*/ 17 w 138"/>
                  <a:gd name="T59" fmla="*/ 17 h 72"/>
                  <a:gd name="T60" fmla="*/ 23 w 138"/>
                  <a:gd name="T61" fmla="*/ 20 h 72"/>
                  <a:gd name="T62" fmla="*/ 17 w 138"/>
                  <a:gd name="T63" fmla="*/ 23 h 72"/>
                  <a:gd name="T64" fmla="*/ 26 w 138"/>
                  <a:gd name="T65" fmla="*/ 23 h 72"/>
                  <a:gd name="T66" fmla="*/ 37 w 138"/>
                  <a:gd name="T67" fmla="*/ 23 h 72"/>
                  <a:gd name="T68" fmla="*/ 26 w 138"/>
                  <a:gd name="T69" fmla="*/ 26 h 72"/>
                  <a:gd name="T70" fmla="*/ 9 w 138"/>
                  <a:gd name="T71" fmla="*/ 35 h 72"/>
                  <a:gd name="T72" fmla="*/ 23 w 138"/>
                  <a:gd name="T73" fmla="*/ 37 h 72"/>
                  <a:gd name="T74" fmla="*/ 43 w 138"/>
                  <a:gd name="T75" fmla="*/ 37 h 72"/>
                  <a:gd name="T76" fmla="*/ 49 w 138"/>
                  <a:gd name="T77" fmla="*/ 43 h 72"/>
                  <a:gd name="T78" fmla="*/ 37 w 138"/>
                  <a:gd name="T79" fmla="*/ 43 h 72"/>
                  <a:gd name="T80" fmla="*/ 6 w 138"/>
                  <a:gd name="T81" fmla="*/ 43 h 72"/>
                  <a:gd name="T82" fmla="*/ 0 w 138"/>
                  <a:gd name="T83" fmla="*/ 52 h 72"/>
                  <a:gd name="T84" fmla="*/ 9 w 138"/>
                  <a:gd name="T85" fmla="*/ 55 h 72"/>
                  <a:gd name="T86" fmla="*/ 17 w 138"/>
                  <a:gd name="T87" fmla="*/ 60 h 72"/>
                  <a:gd name="T88" fmla="*/ 11 w 138"/>
                  <a:gd name="T89" fmla="*/ 69 h 72"/>
                  <a:gd name="T90" fmla="*/ 29 w 138"/>
                  <a:gd name="T91" fmla="*/ 69 h 72"/>
                  <a:gd name="T92" fmla="*/ 40 w 138"/>
                  <a:gd name="T93" fmla="*/ 69 h 72"/>
                  <a:gd name="T94" fmla="*/ 60 w 138"/>
                  <a:gd name="T95" fmla="*/ 66 h 72"/>
                  <a:gd name="T96" fmla="*/ 78 w 138"/>
                  <a:gd name="T97" fmla="*/ 60 h 72"/>
                  <a:gd name="T98" fmla="*/ 81 w 138"/>
                  <a:gd name="T99" fmla="*/ 63 h 72"/>
                  <a:gd name="T100" fmla="*/ 83 w 138"/>
                  <a:gd name="T101" fmla="*/ 69 h 72"/>
                  <a:gd name="T102" fmla="*/ 98 w 138"/>
                  <a:gd name="T103" fmla="*/ 72 h 72"/>
                  <a:gd name="T104" fmla="*/ 106 w 138"/>
                  <a:gd name="T105" fmla="*/ 72 h 72"/>
                  <a:gd name="T106" fmla="*/ 115 w 138"/>
                  <a:gd name="T107" fmla="*/ 69 h 72"/>
                  <a:gd name="T108" fmla="*/ 112 w 138"/>
                  <a:gd name="T109" fmla="*/ 66 h 72"/>
                  <a:gd name="T110" fmla="*/ 112 w 138"/>
                  <a:gd name="T111" fmla="*/ 63 h 72"/>
                  <a:gd name="T112" fmla="*/ 109 w 138"/>
                  <a:gd name="T113" fmla="*/ 60 h 72"/>
                  <a:gd name="T114" fmla="*/ 118 w 138"/>
                  <a:gd name="T115" fmla="*/ 58 h 72"/>
                  <a:gd name="T116" fmla="*/ 121 w 138"/>
                  <a:gd name="T117" fmla="*/ 60 h 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8"/>
                  <a:gd name="T178" fmla="*/ 0 h 72"/>
                  <a:gd name="T179" fmla="*/ 138 w 138"/>
                  <a:gd name="T180" fmla="*/ 72 h 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8" h="72">
                    <a:moveTo>
                      <a:pt x="127" y="60"/>
                    </a:moveTo>
                    <a:lnTo>
                      <a:pt x="127" y="60"/>
                    </a:lnTo>
                    <a:lnTo>
                      <a:pt x="129" y="60"/>
                    </a:lnTo>
                    <a:lnTo>
                      <a:pt x="132" y="58"/>
                    </a:lnTo>
                    <a:lnTo>
                      <a:pt x="132" y="55"/>
                    </a:lnTo>
                    <a:lnTo>
                      <a:pt x="135" y="55"/>
                    </a:lnTo>
                    <a:lnTo>
                      <a:pt x="132" y="55"/>
                    </a:lnTo>
                    <a:lnTo>
                      <a:pt x="129" y="55"/>
                    </a:lnTo>
                    <a:lnTo>
                      <a:pt x="129" y="52"/>
                    </a:lnTo>
                    <a:lnTo>
                      <a:pt x="132" y="52"/>
                    </a:lnTo>
                    <a:lnTo>
                      <a:pt x="129" y="52"/>
                    </a:lnTo>
                    <a:lnTo>
                      <a:pt x="127" y="46"/>
                    </a:lnTo>
                    <a:lnTo>
                      <a:pt x="127" y="43"/>
                    </a:lnTo>
                    <a:lnTo>
                      <a:pt x="124" y="46"/>
                    </a:lnTo>
                    <a:lnTo>
                      <a:pt x="121" y="46"/>
                    </a:lnTo>
                    <a:lnTo>
                      <a:pt x="121" y="43"/>
                    </a:lnTo>
                    <a:lnTo>
                      <a:pt x="118" y="43"/>
                    </a:lnTo>
                    <a:lnTo>
                      <a:pt x="118" y="40"/>
                    </a:lnTo>
                    <a:lnTo>
                      <a:pt x="121" y="40"/>
                    </a:lnTo>
                    <a:lnTo>
                      <a:pt x="118" y="37"/>
                    </a:lnTo>
                    <a:lnTo>
                      <a:pt x="121" y="37"/>
                    </a:lnTo>
                    <a:lnTo>
                      <a:pt x="124" y="35"/>
                    </a:lnTo>
                    <a:lnTo>
                      <a:pt x="127" y="32"/>
                    </a:lnTo>
                    <a:lnTo>
                      <a:pt x="127" y="29"/>
                    </a:lnTo>
                    <a:lnTo>
                      <a:pt x="127" y="26"/>
                    </a:lnTo>
                    <a:lnTo>
                      <a:pt x="132" y="20"/>
                    </a:lnTo>
                    <a:lnTo>
                      <a:pt x="132" y="17"/>
                    </a:lnTo>
                    <a:lnTo>
                      <a:pt x="135" y="17"/>
                    </a:lnTo>
                    <a:lnTo>
                      <a:pt x="135" y="14"/>
                    </a:lnTo>
                    <a:lnTo>
                      <a:pt x="138" y="14"/>
                    </a:lnTo>
                    <a:lnTo>
                      <a:pt x="135" y="11"/>
                    </a:lnTo>
                    <a:lnTo>
                      <a:pt x="138" y="11"/>
                    </a:lnTo>
                    <a:lnTo>
                      <a:pt x="135" y="11"/>
                    </a:lnTo>
                    <a:lnTo>
                      <a:pt x="135" y="9"/>
                    </a:lnTo>
                    <a:lnTo>
                      <a:pt x="132" y="9"/>
                    </a:lnTo>
                    <a:lnTo>
                      <a:pt x="135" y="6"/>
                    </a:lnTo>
                    <a:lnTo>
                      <a:pt x="132" y="6"/>
                    </a:lnTo>
                    <a:lnTo>
                      <a:pt x="129" y="6"/>
                    </a:lnTo>
                    <a:lnTo>
                      <a:pt x="127" y="6"/>
                    </a:lnTo>
                    <a:lnTo>
                      <a:pt x="127" y="3"/>
                    </a:lnTo>
                    <a:lnTo>
                      <a:pt x="124" y="3"/>
                    </a:lnTo>
                    <a:lnTo>
                      <a:pt x="124" y="6"/>
                    </a:lnTo>
                    <a:lnTo>
                      <a:pt x="121" y="6"/>
                    </a:lnTo>
                    <a:lnTo>
                      <a:pt x="118" y="9"/>
                    </a:lnTo>
                    <a:lnTo>
                      <a:pt x="118" y="11"/>
                    </a:lnTo>
                    <a:lnTo>
                      <a:pt x="115" y="14"/>
                    </a:lnTo>
                    <a:lnTo>
                      <a:pt x="112" y="14"/>
                    </a:lnTo>
                    <a:lnTo>
                      <a:pt x="112" y="17"/>
                    </a:lnTo>
                    <a:lnTo>
                      <a:pt x="109" y="17"/>
                    </a:lnTo>
                    <a:lnTo>
                      <a:pt x="109" y="20"/>
                    </a:lnTo>
                    <a:lnTo>
                      <a:pt x="109" y="23"/>
                    </a:lnTo>
                    <a:lnTo>
                      <a:pt x="106" y="23"/>
                    </a:lnTo>
                    <a:lnTo>
                      <a:pt x="109" y="23"/>
                    </a:lnTo>
                    <a:lnTo>
                      <a:pt x="106" y="26"/>
                    </a:lnTo>
                    <a:lnTo>
                      <a:pt x="104" y="26"/>
                    </a:lnTo>
                    <a:lnTo>
                      <a:pt x="101" y="26"/>
                    </a:lnTo>
                    <a:lnTo>
                      <a:pt x="101" y="29"/>
                    </a:lnTo>
                    <a:lnTo>
                      <a:pt x="98" y="29"/>
                    </a:lnTo>
                    <a:lnTo>
                      <a:pt x="98" y="26"/>
                    </a:lnTo>
                    <a:lnTo>
                      <a:pt x="101" y="23"/>
                    </a:lnTo>
                    <a:lnTo>
                      <a:pt x="104" y="23"/>
                    </a:lnTo>
                    <a:lnTo>
                      <a:pt x="101" y="23"/>
                    </a:lnTo>
                    <a:lnTo>
                      <a:pt x="104" y="20"/>
                    </a:lnTo>
                    <a:lnTo>
                      <a:pt x="104" y="17"/>
                    </a:lnTo>
                    <a:lnTo>
                      <a:pt x="106" y="14"/>
                    </a:lnTo>
                    <a:lnTo>
                      <a:pt x="106" y="11"/>
                    </a:lnTo>
                    <a:lnTo>
                      <a:pt x="106" y="9"/>
                    </a:lnTo>
                    <a:lnTo>
                      <a:pt x="104" y="9"/>
                    </a:lnTo>
                    <a:lnTo>
                      <a:pt x="104" y="6"/>
                    </a:lnTo>
                    <a:lnTo>
                      <a:pt x="101" y="6"/>
                    </a:lnTo>
                    <a:lnTo>
                      <a:pt x="101" y="9"/>
                    </a:lnTo>
                    <a:lnTo>
                      <a:pt x="101" y="11"/>
                    </a:lnTo>
                    <a:lnTo>
                      <a:pt x="98" y="11"/>
                    </a:lnTo>
                    <a:lnTo>
                      <a:pt x="98" y="14"/>
                    </a:lnTo>
                    <a:lnTo>
                      <a:pt x="95" y="14"/>
                    </a:lnTo>
                    <a:lnTo>
                      <a:pt x="92" y="14"/>
                    </a:lnTo>
                    <a:lnTo>
                      <a:pt x="89" y="14"/>
                    </a:lnTo>
                    <a:lnTo>
                      <a:pt x="86" y="14"/>
                    </a:lnTo>
                    <a:lnTo>
                      <a:pt x="83" y="14"/>
                    </a:lnTo>
                    <a:lnTo>
                      <a:pt x="86" y="14"/>
                    </a:lnTo>
                    <a:lnTo>
                      <a:pt x="83" y="14"/>
                    </a:lnTo>
                    <a:lnTo>
                      <a:pt x="81" y="14"/>
                    </a:lnTo>
                    <a:lnTo>
                      <a:pt x="83" y="14"/>
                    </a:lnTo>
                    <a:lnTo>
                      <a:pt x="89" y="11"/>
                    </a:lnTo>
                    <a:lnTo>
                      <a:pt x="89" y="9"/>
                    </a:lnTo>
                    <a:lnTo>
                      <a:pt x="83" y="6"/>
                    </a:lnTo>
                    <a:lnTo>
                      <a:pt x="81" y="6"/>
                    </a:lnTo>
                    <a:lnTo>
                      <a:pt x="78" y="6"/>
                    </a:lnTo>
                    <a:lnTo>
                      <a:pt x="75" y="6"/>
                    </a:lnTo>
                    <a:lnTo>
                      <a:pt x="75" y="9"/>
                    </a:lnTo>
                    <a:lnTo>
                      <a:pt x="72" y="9"/>
                    </a:lnTo>
                    <a:lnTo>
                      <a:pt x="69" y="9"/>
                    </a:lnTo>
                    <a:lnTo>
                      <a:pt x="63" y="9"/>
                    </a:lnTo>
                    <a:lnTo>
                      <a:pt x="66" y="9"/>
                    </a:lnTo>
                    <a:lnTo>
                      <a:pt x="66" y="6"/>
                    </a:lnTo>
                    <a:lnTo>
                      <a:pt x="69" y="6"/>
                    </a:lnTo>
                    <a:lnTo>
                      <a:pt x="72" y="6"/>
                    </a:lnTo>
                    <a:lnTo>
                      <a:pt x="75" y="6"/>
                    </a:lnTo>
                    <a:lnTo>
                      <a:pt x="75" y="3"/>
                    </a:lnTo>
                    <a:lnTo>
                      <a:pt x="78" y="0"/>
                    </a:lnTo>
                    <a:lnTo>
                      <a:pt x="75" y="0"/>
                    </a:lnTo>
                    <a:lnTo>
                      <a:pt x="78" y="0"/>
                    </a:lnTo>
                    <a:lnTo>
                      <a:pt x="75" y="0"/>
                    </a:lnTo>
                    <a:lnTo>
                      <a:pt x="66" y="0"/>
                    </a:lnTo>
                    <a:lnTo>
                      <a:pt x="60" y="0"/>
                    </a:lnTo>
                    <a:lnTo>
                      <a:pt x="58" y="0"/>
                    </a:lnTo>
                    <a:lnTo>
                      <a:pt x="58" y="3"/>
                    </a:lnTo>
                    <a:lnTo>
                      <a:pt x="55" y="3"/>
                    </a:lnTo>
                    <a:lnTo>
                      <a:pt x="52" y="3"/>
                    </a:lnTo>
                    <a:lnTo>
                      <a:pt x="46" y="3"/>
                    </a:lnTo>
                    <a:lnTo>
                      <a:pt x="37" y="6"/>
                    </a:lnTo>
                    <a:lnTo>
                      <a:pt x="34" y="9"/>
                    </a:lnTo>
                    <a:lnTo>
                      <a:pt x="32" y="9"/>
                    </a:lnTo>
                    <a:lnTo>
                      <a:pt x="32" y="11"/>
                    </a:lnTo>
                    <a:lnTo>
                      <a:pt x="29" y="11"/>
                    </a:lnTo>
                    <a:lnTo>
                      <a:pt x="23" y="14"/>
                    </a:lnTo>
                    <a:lnTo>
                      <a:pt x="20" y="14"/>
                    </a:lnTo>
                    <a:lnTo>
                      <a:pt x="17" y="17"/>
                    </a:lnTo>
                    <a:lnTo>
                      <a:pt x="14" y="20"/>
                    </a:lnTo>
                    <a:lnTo>
                      <a:pt x="17" y="20"/>
                    </a:lnTo>
                    <a:lnTo>
                      <a:pt x="20" y="20"/>
                    </a:lnTo>
                    <a:lnTo>
                      <a:pt x="17" y="20"/>
                    </a:lnTo>
                    <a:lnTo>
                      <a:pt x="20" y="20"/>
                    </a:lnTo>
                    <a:lnTo>
                      <a:pt x="23" y="20"/>
                    </a:lnTo>
                    <a:lnTo>
                      <a:pt x="23" y="23"/>
                    </a:lnTo>
                    <a:lnTo>
                      <a:pt x="20" y="23"/>
                    </a:lnTo>
                    <a:lnTo>
                      <a:pt x="17" y="23"/>
                    </a:lnTo>
                    <a:lnTo>
                      <a:pt x="20" y="23"/>
                    </a:lnTo>
                    <a:lnTo>
                      <a:pt x="23" y="23"/>
                    </a:lnTo>
                    <a:lnTo>
                      <a:pt x="26" y="23"/>
                    </a:lnTo>
                    <a:lnTo>
                      <a:pt x="29" y="23"/>
                    </a:lnTo>
                    <a:lnTo>
                      <a:pt x="40" y="23"/>
                    </a:lnTo>
                    <a:lnTo>
                      <a:pt x="37" y="23"/>
                    </a:lnTo>
                    <a:lnTo>
                      <a:pt x="34" y="26"/>
                    </a:lnTo>
                    <a:lnTo>
                      <a:pt x="37" y="26"/>
                    </a:lnTo>
                    <a:lnTo>
                      <a:pt x="34" y="26"/>
                    </a:lnTo>
                    <a:lnTo>
                      <a:pt x="32" y="26"/>
                    </a:lnTo>
                    <a:lnTo>
                      <a:pt x="29" y="26"/>
                    </a:lnTo>
                    <a:lnTo>
                      <a:pt x="26" y="26"/>
                    </a:lnTo>
                    <a:lnTo>
                      <a:pt x="23" y="26"/>
                    </a:lnTo>
                    <a:lnTo>
                      <a:pt x="20" y="26"/>
                    </a:lnTo>
                    <a:lnTo>
                      <a:pt x="14" y="26"/>
                    </a:lnTo>
                    <a:lnTo>
                      <a:pt x="9" y="29"/>
                    </a:lnTo>
                    <a:lnTo>
                      <a:pt x="9" y="32"/>
                    </a:lnTo>
                    <a:lnTo>
                      <a:pt x="9" y="35"/>
                    </a:lnTo>
                    <a:lnTo>
                      <a:pt x="11" y="35"/>
                    </a:lnTo>
                    <a:lnTo>
                      <a:pt x="9" y="35"/>
                    </a:lnTo>
                    <a:lnTo>
                      <a:pt x="14" y="35"/>
                    </a:lnTo>
                    <a:lnTo>
                      <a:pt x="14" y="37"/>
                    </a:lnTo>
                    <a:lnTo>
                      <a:pt x="20" y="35"/>
                    </a:lnTo>
                    <a:lnTo>
                      <a:pt x="20" y="37"/>
                    </a:lnTo>
                    <a:lnTo>
                      <a:pt x="23" y="37"/>
                    </a:lnTo>
                    <a:lnTo>
                      <a:pt x="34" y="37"/>
                    </a:lnTo>
                    <a:lnTo>
                      <a:pt x="37" y="37"/>
                    </a:lnTo>
                    <a:lnTo>
                      <a:pt x="40" y="37"/>
                    </a:lnTo>
                    <a:lnTo>
                      <a:pt x="43" y="37"/>
                    </a:lnTo>
                    <a:lnTo>
                      <a:pt x="43" y="40"/>
                    </a:lnTo>
                    <a:lnTo>
                      <a:pt x="46" y="40"/>
                    </a:lnTo>
                    <a:lnTo>
                      <a:pt x="49" y="40"/>
                    </a:lnTo>
                    <a:lnTo>
                      <a:pt x="49" y="43"/>
                    </a:lnTo>
                    <a:lnTo>
                      <a:pt x="46" y="43"/>
                    </a:lnTo>
                    <a:lnTo>
                      <a:pt x="43" y="43"/>
                    </a:lnTo>
                    <a:lnTo>
                      <a:pt x="40" y="43"/>
                    </a:lnTo>
                    <a:lnTo>
                      <a:pt x="37" y="43"/>
                    </a:lnTo>
                    <a:lnTo>
                      <a:pt x="32" y="43"/>
                    </a:lnTo>
                    <a:lnTo>
                      <a:pt x="32" y="40"/>
                    </a:lnTo>
                    <a:lnTo>
                      <a:pt x="29" y="40"/>
                    </a:lnTo>
                    <a:lnTo>
                      <a:pt x="26" y="43"/>
                    </a:lnTo>
                    <a:lnTo>
                      <a:pt x="23" y="43"/>
                    </a:lnTo>
                    <a:lnTo>
                      <a:pt x="14" y="43"/>
                    </a:lnTo>
                    <a:lnTo>
                      <a:pt x="6" y="43"/>
                    </a:lnTo>
                    <a:lnTo>
                      <a:pt x="0" y="43"/>
                    </a:lnTo>
                    <a:lnTo>
                      <a:pt x="0" y="46"/>
                    </a:lnTo>
                    <a:lnTo>
                      <a:pt x="0" y="49"/>
                    </a:lnTo>
                    <a:lnTo>
                      <a:pt x="0" y="52"/>
                    </a:lnTo>
                    <a:lnTo>
                      <a:pt x="3" y="55"/>
                    </a:lnTo>
                    <a:lnTo>
                      <a:pt x="6" y="55"/>
                    </a:lnTo>
                    <a:lnTo>
                      <a:pt x="9" y="58"/>
                    </a:lnTo>
                    <a:lnTo>
                      <a:pt x="9" y="55"/>
                    </a:lnTo>
                    <a:lnTo>
                      <a:pt x="14" y="58"/>
                    </a:lnTo>
                    <a:lnTo>
                      <a:pt x="17" y="58"/>
                    </a:lnTo>
                    <a:lnTo>
                      <a:pt x="14" y="58"/>
                    </a:lnTo>
                    <a:lnTo>
                      <a:pt x="17" y="58"/>
                    </a:lnTo>
                    <a:lnTo>
                      <a:pt x="17" y="60"/>
                    </a:lnTo>
                    <a:lnTo>
                      <a:pt x="14" y="60"/>
                    </a:lnTo>
                    <a:lnTo>
                      <a:pt x="14" y="63"/>
                    </a:lnTo>
                    <a:lnTo>
                      <a:pt x="14" y="66"/>
                    </a:lnTo>
                    <a:lnTo>
                      <a:pt x="11" y="66"/>
                    </a:lnTo>
                    <a:lnTo>
                      <a:pt x="14" y="66"/>
                    </a:lnTo>
                    <a:lnTo>
                      <a:pt x="11" y="69"/>
                    </a:lnTo>
                    <a:lnTo>
                      <a:pt x="20" y="69"/>
                    </a:lnTo>
                    <a:lnTo>
                      <a:pt x="23" y="69"/>
                    </a:lnTo>
                    <a:lnTo>
                      <a:pt x="26" y="69"/>
                    </a:lnTo>
                    <a:lnTo>
                      <a:pt x="29" y="69"/>
                    </a:lnTo>
                    <a:lnTo>
                      <a:pt x="32" y="69"/>
                    </a:lnTo>
                    <a:lnTo>
                      <a:pt x="34" y="69"/>
                    </a:lnTo>
                    <a:lnTo>
                      <a:pt x="37" y="69"/>
                    </a:lnTo>
                    <a:lnTo>
                      <a:pt x="40" y="69"/>
                    </a:lnTo>
                    <a:lnTo>
                      <a:pt x="43" y="69"/>
                    </a:lnTo>
                    <a:lnTo>
                      <a:pt x="46" y="69"/>
                    </a:lnTo>
                    <a:lnTo>
                      <a:pt x="49" y="69"/>
                    </a:lnTo>
                    <a:lnTo>
                      <a:pt x="52" y="66"/>
                    </a:lnTo>
                    <a:lnTo>
                      <a:pt x="55" y="66"/>
                    </a:lnTo>
                    <a:lnTo>
                      <a:pt x="60" y="66"/>
                    </a:lnTo>
                    <a:lnTo>
                      <a:pt x="66" y="66"/>
                    </a:lnTo>
                    <a:lnTo>
                      <a:pt x="69" y="63"/>
                    </a:lnTo>
                    <a:lnTo>
                      <a:pt x="72" y="63"/>
                    </a:lnTo>
                    <a:lnTo>
                      <a:pt x="75" y="63"/>
                    </a:lnTo>
                    <a:lnTo>
                      <a:pt x="75" y="60"/>
                    </a:lnTo>
                    <a:lnTo>
                      <a:pt x="78" y="60"/>
                    </a:lnTo>
                    <a:lnTo>
                      <a:pt x="81" y="58"/>
                    </a:lnTo>
                    <a:lnTo>
                      <a:pt x="81" y="60"/>
                    </a:lnTo>
                    <a:lnTo>
                      <a:pt x="81" y="63"/>
                    </a:lnTo>
                    <a:lnTo>
                      <a:pt x="78" y="63"/>
                    </a:lnTo>
                    <a:lnTo>
                      <a:pt x="81" y="63"/>
                    </a:lnTo>
                    <a:lnTo>
                      <a:pt x="83" y="66"/>
                    </a:lnTo>
                    <a:lnTo>
                      <a:pt x="86" y="66"/>
                    </a:lnTo>
                    <a:lnTo>
                      <a:pt x="89" y="66"/>
                    </a:lnTo>
                    <a:lnTo>
                      <a:pt x="83" y="66"/>
                    </a:lnTo>
                    <a:lnTo>
                      <a:pt x="83" y="69"/>
                    </a:lnTo>
                    <a:lnTo>
                      <a:pt x="89" y="69"/>
                    </a:lnTo>
                    <a:lnTo>
                      <a:pt x="92" y="69"/>
                    </a:lnTo>
                    <a:lnTo>
                      <a:pt x="92" y="72"/>
                    </a:lnTo>
                    <a:lnTo>
                      <a:pt x="95" y="72"/>
                    </a:lnTo>
                    <a:lnTo>
                      <a:pt x="98" y="72"/>
                    </a:lnTo>
                    <a:lnTo>
                      <a:pt x="101" y="72"/>
                    </a:lnTo>
                    <a:lnTo>
                      <a:pt x="104" y="72"/>
                    </a:lnTo>
                    <a:lnTo>
                      <a:pt x="106" y="72"/>
                    </a:lnTo>
                    <a:lnTo>
                      <a:pt x="109" y="69"/>
                    </a:lnTo>
                    <a:lnTo>
                      <a:pt x="112" y="69"/>
                    </a:lnTo>
                    <a:lnTo>
                      <a:pt x="115" y="69"/>
                    </a:lnTo>
                    <a:lnTo>
                      <a:pt x="118" y="66"/>
                    </a:lnTo>
                    <a:lnTo>
                      <a:pt x="115" y="66"/>
                    </a:lnTo>
                    <a:lnTo>
                      <a:pt x="112" y="66"/>
                    </a:lnTo>
                    <a:lnTo>
                      <a:pt x="115" y="66"/>
                    </a:lnTo>
                    <a:lnTo>
                      <a:pt x="115" y="63"/>
                    </a:lnTo>
                    <a:lnTo>
                      <a:pt x="118" y="63"/>
                    </a:lnTo>
                    <a:lnTo>
                      <a:pt x="115" y="63"/>
                    </a:lnTo>
                    <a:lnTo>
                      <a:pt x="112" y="63"/>
                    </a:lnTo>
                    <a:lnTo>
                      <a:pt x="109" y="63"/>
                    </a:lnTo>
                    <a:lnTo>
                      <a:pt x="106" y="66"/>
                    </a:lnTo>
                    <a:lnTo>
                      <a:pt x="106" y="63"/>
                    </a:lnTo>
                    <a:lnTo>
                      <a:pt x="109" y="60"/>
                    </a:lnTo>
                    <a:lnTo>
                      <a:pt x="112" y="60"/>
                    </a:lnTo>
                    <a:lnTo>
                      <a:pt x="115" y="58"/>
                    </a:lnTo>
                    <a:lnTo>
                      <a:pt x="118" y="58"/>
                    </a:lnTo>
                    <a:lnTo>
                      <a:pt x="121" y="58"/>
                    </a:lnTo>
                    <a:lnTo>
                      <a:pt x="124" y="58"/>
                    </a:lnTo>
                    <a:lnTo>
                      <a:pt x="121" y="58"/>
                    </a:lnTo>
                    <a:lnTo>
                      <a:pt x="121" y="60"/>
                    </a:lnTo>
                    <a:lnTo>
                      <a:pt x="121" y="58"/>
                    </a:lnTo>
                    <a:lnTo>
                      <a:pt x="124" y="60"/>
                    </a:lnTo>
                    <a:lnTo>
                      <a:pt x="124" y="58"/>
                    </a:lnTo>
                    <a:lnTo>
                      <a:pt x="127" y="58"/>
                    </a:lnTo>
                    <a:lnTo>
                      <a:pt x="127" y="6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7" name="Freeform 148"/>
              <p:cNvSpPr>
                <a:spLocks noChangeArrowheads="1"/>
              </p:cNvSpPr>
              <p:nvPr/>
            </p:nvSpPr>
            <p:spPr bwMode="auto">
              <a:xfrm>
                <a:off x="950" y="118"/>
                <a:ext cx="20" cy="11"/>
              </a:xfrm>
              <a:custGeom>
                <a:avLst/>
                <a:gdLst>
                  <a:gd name="T0" fmla="*/ 18 w 20"/>
                  <a:gd name="T1" fmla="*/ 0 h 11"/>
                  <a:gd name="T2" fmla="*/ 15 w 20"/>
                  <a:gd name="T3" fmla="*/ 0 h 11"/>
                  <a:gd name="T4" fmla="*/ 12 w 20"/>
                  <a:gd name="T5" fmla="*/ 0 h 11"/>
                  <a:gd name="T6" fmla="*/ 9 w 20"/>
                  <a:gd name="T7" fmla="*/ 0 h 11"/>
                  <a:gd name="T8" fmla="*/ 6 w 20"/>
                  <a:gd name="T9" fmla="*/ 0 h 11"/>
                  <a:gd name="T10" fmla="*/ 3 w 20"/>
                  <a:gd name="T11" fmla="*/ 0 h 11"/>
                  <a:gd name="T12" fmla="*/ 0 w 20"/>
                  <a:gd name="T13" fmla="*/ 3 h 11"/>
                  <a:gd name="T14" fmla="*/ 0 w 20"/>
                  <a:gd name="T15" fmla="*/ 3 h 11"/>
                  <a:gd name="T16" fmla="*/ 0 w 20"/>
                  <a:gd name="T17" fmla="*/ 3 h 11"/>
                  <a:gd name="T18" fmla="*/ 3 w 20"/>
                  <a:gd name="T19" fmla="*/ 6 h 11"/>
                  <a:gd name="T20" fmla="*/ 3 w 20"/>
                  <a:gd name="T21" fmla="*/ 6 h 11"/>
                  <a:gd name="T22" fmla="*/ 3 w 20"/>
                  <a:gd name="T23" fmla="*/ 6 h 11"/>
                  <a:gd name="T24" fmla="*/ 3 w 20"/>
                  <a:gd name="T25" fmla="*/ 9 h 11"/>
                  <a:gd name="T26" fmla="*/ 3 w 20"/>
                  <a:gd name="T27" fmla="*/ 9 h 11"/>
                  <a:gd name="T28" fmla="*/ 3 w 20"/>
                  <a:gd name="T29" fmla="*/ 9 h 11"/>
                  <a:gd name="T30" fmla="*/ 3 w 20"/>
                  <a:gd name="T31" fmla="*/ 11 h 11"/>
                  <a:gd name="T32" fmla="*/ 6 w 20"/>
                  <a:gd name="T33" fmla="*/ 11 h 11"/>
                  <a:gd name="T34" fmla="*/ 6 w 20"/>
                  <a:gd name="T35" fmla="*/ 11 h 11"/>
                  <a:gd name="T36" fmla="*/ 9 w 20"/>
                  <a:gd name="T37" fmla="*/ 11 h 11"/>
                  <a:gd name="T38" fmla="*/ 9 w 20"/>
                  <a:gd name="T39" fmla="*/ 9 h 11"/>
                  <a:gd name="T40" fmla="*/ 9 w 20"/>
                  <a:gd name="T41" fmla="*/ 9 h 11"/>
                  <a:gd name="T42" fmla="*/ 9 w 20"/>
                  <a:gd name="T43" fmla="*/ 9 h 11"/>
                  <a:gd name="T44" fmla="*/ 12 w 20"/>
                  <a:gd name="T45" fmla="*/ 9 h 11"/>
                  <a:gd name="T46" fmla="*/ 15 w 20"/>
                  <a:gd name="T47" fmla="*/ 6 h 11"/>
                  <a:gd name="T48" fmla="*/ 18 w 20"/>
                  <a:gd name="T49" fmla="*/ 6 h 11"/>
                  <a:gd name="T50" fmla="*/ 18 w 20"/>
                  <a:gd name="T51" fmla="*/ 6 h 11"/>
                  <a:gd name="T52" fmla="*/ 20 w 20"/>
                  <a:gd name="T53" fmla="*/ 3 h 11"/>
                  <a:gd name="T54" fmla="*/ 20 w 20"/>
                  <a:gd name="T55" fmla="*/ 3 h 11"/>
                  <a:gd name="T56" fmla="*/ 20 w 20"/>
                  <a:gd name="T57" fmla="*/ 3 h 11"/>
                  <a:gd name="T58" fmla="*/ 20 w 20"/>
                  <a:gd name="T59" fmla="*/ 3 h 11"/>
                  <a:gd name="T60" fmla="*/ 20 w 20"/>
                  <a:gd name="T61" fmla="*/ 0 h 11"/>
                  <a:gd name="T62" fmla="*/ 18 w 20"/>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
                  <a:gd name="T97" fmla="*/ 0 h 11"/>
                  <a:gd name="T98" fmla="*/ 20 w 20"/>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 h="11">
                    <a:moveTo>
                      <a:pt x="18" y="0"/>
                    </a:moveTo>
                    <a:lnTo>
                      <a:pt x="15" y="0"/>
                    </a:lnTo>
                    <a:lnTo>
                      <a:pt x="12" y="0"/>
                    </a:lnTo>
                    <a:lnTo>
                      <a:pt x="9" y="0"/>
                    </a:lnTo>
                    <a:lnTo>
                      <a:pt x="6" y="0"/>
                    </a:lnTo>
                    <a:lnTo>
                      <a:pt x="3" y="0"/>
                    </a:lnTo>
                    <a:lnTo>
                      <a:pt x="0" y="3"/>
                    </a:lnTo>
                    <a:lnTo>
                      <a:pt x="3" y="6"/>
                    </a:lnTo>
                    <a:lnTo>
                      <a:pt x="3" y="9"/>
                    </a:lnTo>
                    <a:lnTo>
                      <a:pt x="3" y="11"/>
                    </a:lnTo>
                    <a:lnTo>
                      <a:pt x="6" y="11"/>
                    </a:lnTo>
                    <a:lnTo>
                      <a:pt x="9" y="11"/>
                    </a:lnTo>
                    <a:lnTo>
                      <a:pt x="9" y="9"/>
                    </a:lnTo>
                    <a:lnTo>
                      <a:pt x="12" y="9"/>
                    </a:lnTo>
                    <a:lnTo>
                      <a:pt x="15" y="6"/>
                    </a:lnTo>
                    <a:lnTo>
                      <a:pt x="18" y="6"/>
                    </a:lnTo>
                    <a:lnTo>
                      <a:pt x="20" y="3"/>
                    </a:lnTo>
                    <a:lnTo>
                      <a:pt x="20" y="0"/>
                    </a:lnTo>
                    <a:lnTo>
                      <a:pt x="18"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8" name="Freeform 149"/>
              <p:cNvSpPr>
                <a:spLocks noEditPoints="1" noChangeArrowheads="1"/>
              </p:cNvSpPr>
              <p:nvPr/>
            </p:nvSpPr>
            <p:spPr bwMode="auto">
              <a:xfrm>
                <a:off x="970" y="118"/>
                <a:ext cx="58" cy="40"/>
              </a:xfrm>
              <a:custGeom>
                <a:avLst/>
                <a:gdLst>
                  <a:gd name="T0" fmla="*/ 58 w 58"/>
                  <a:gd name="T1" fmla="*/ 3 h 40"/>
                  <a:gd name="T2" fmla="*/ 44 w 58"/>
                  <a:gd name="T3" fmla="*/ 6 h 40"/>
                  <a:gd name="T4" fmla="*/ 41 w 58"/>
                  <a:gd name="T5" fmla="*/ 3 h 40"/>
                  <a:gd name="T6" fmla="*/ 38 w 58"/>
                  <a:gd name="T7" fmla="*/ 0 h 40"/>
                  <a:gd name="T8" fmla="*/ 35 w 58"/>
                  <a:gd name="T9" fmla="*/ 3 h 40"/>
                  <a:gd name="T10" fmla="*/ 35 w 58"/>
                  <a:gd name="T11" fmla="*/ 3 h 40"/>
                  <a:gd name="T12" fmla="*/ 29 w 58"/>
                  <a:gd name="T13" fmla="*/ 3 h 40"/>
                  <a:gd name="T14" fmla="*/ 26 w 58"/>
                  <a:gd name="T15" fmla="*/ 6 h 40"/>
                  <a:gd name="T16" fmla="*/ 29 w 58"/>
                  <a:gd name="T17" fmla="*/ 6 h 40"/>
                  <a:gd name="T18" fmla="*/ 26 w 58"/>
                  <a:gd name="T19" fmla="*/ 9 h 40"/>
                  <a:gd name="T20" fmla="*/ 21 w 58"/>
                  <a:gd name="T21" fmla="*/ 6 h 40"/>
                  <a:gd name="T22" fmla="*/ 21 w 58"/>
                  <a:gd name="T23" fmla="*/ 9 h 40"/>
                  <a:gd name="T24" fmla="*/ 26 w 58"/>
                  <a:gd name="T25" fmla="*/ 11 h 40"/>
                  <a:gd name="T26" fmla="*/ 23 w 58"/>
                  <a:gd name="T27" fmla="*/ 14 h 40"/>
                  <a:gd name="T28" fmla="*/ 26 w 58"/>
                  <a:gd name="T29" fmla="*/ 14 h 40"/>
                  <a:gd name="T30" fmla="*/ 23 w 58"/>
                  <a:gd name="T31" fmla="*/ 14 h 40"/>
                  <a:gd name="T32" fmla="*/ 18 w 58"/>
                  <a:gd name="T33" fmla="*/ 17 h 40"/>
                  <a:gd name="T34" fmla="*/ 15 w 58"/>
                  <a:gd name="T35" fmla="*/ 17 h 40"/>
                  <a:gd name="T36" fmla="*/ 12 w 58"/>
                  <a:gd name="T37" fmla="*/ 17 h 40"/>
                  <a:gd name="T38" fmla="*/ 12 w 58"/>
                  <a:gd name="T39" fmla="*/ 14 h 40"/>
                  <a:gd name="T40" fmla="*/ 12 w 58"/>
                  <a:gd name="T41" fmla="*/ 14 h 40"/>
                  <a:gd name="T42" fmla="*/ 9 w 58"/>
                  <a:gd name="T43" fmla="*/ 14 h 40"/>
                  <a:gd name="T44" fmla="*/ 3 w 58"/>
                  <a:gd name="T45" fmla="*/ 17 h 40"/>
                  <a:gd name="T46" fmla="*/ 3 w 58"/>
                  <a:gd name="T47" fmla="*/ 20 h 40"/>
                  <a:gd name="T48" fmla="*/ 3 w 58"/>
                  <a:gd name="T49" fmla="*/ 26 h 40"/>
                  <a:gd name="T50" fmla="*/ 9 w 58"/>
                  <a:gd name="T51" fmla="*/ 26 h 40"/>
                  <a:gd name="T52" fmla="*/ 9 w 58"/>
                  <a:gd name="T53" fmla="*/ 26 h 40"/>
                  <a:gd name="T54" fmla="*/ 12 w 58"/>
                  <a:gd name="T55" fmla="*/ 29 h 40"/>
                  <a:gd name="T56" fmla="*/ 12 w 58"/>
                  <a:gd name="T57" fmla="*/ 32 h 40"/>
                  <a:gd name="T58" fmla="*/ 12 w 58"/>
                  <a:gd name="T59" fmla="*/ 35 h 40"/>
                  <a:gd name="T60" fmla="*/ 9 w 58"/>
                  <a:gd name="T61" fmla="*/ 37 h 40"/>
                  <a:gd name="T62" fmla="*/ 15 w 58"/>
                  <a:gd name="T63" fmla="*/ 37 h 40"/>
                  <a:gd name="T64" fmla="*/ 18 w 58"/>
                  <a:gd name="T65" fmla="*/ 40 h 40"/>
                  <a:gd name="T66" fmla="*/ 21 w 58"/>
                  <a:gd name="T67" fmla="*/ 37 h 40"/>
                  <a:gd name="T68" fmla="*/ 23 w 58"/>
                  <a:gd name="T69" fmla="*/ 35 h 40"/>
                  <a:gd name="T70" fmla="*/ 32 w 58"/>
                  <a:gd name="T71" fmla="*/ 35 h 40"/>
                  <a:gd name="T72" fmla="*/ 38 w 58"/>
                  <a:gd name="T73" fmla="*/ 35 h 40"/>
                  <a:gd name="T74" fmla="*/ 41 w 58"/>
                  <a:gd name="T75" fmla="*/ 32 h 40"/>
                  <a:gd name="T76" fmla="*/ 41 w 58"/>
                  <a:gd name="T77" fmla="*/ 29 h 40"/>
                  <a:gd name="T78" fmla="*/ 44 w 58"/>
                  <a:gd name="T79" fmla="*/ 26 h 40"/>
                  <a:gd name="T80" fmla="*/ 46 w 58"/>
                  <a:gd name="T81" fmla="*/ 26 h 40"/>
                  <a:gd name="T82" fmla="*/ 46 w 58"/>
                  <a:gd name="T83" fmla="*/ 23 h 40"/>
                  <a:gd name="T84" fmla="*/ 46 w 58"/>
                  <a:gd name="T85" fmla="*/ 20 h 40"/>
                  <a:gd name="T86" fmla="*/ 44 w 58"/>
                  <a:gd name="T87" fmla="*/ 20 h 40"/>
                  <a:gd name="T88" fmla="*/ 44 w 58"/>
                  <a:gd name="T89" fmla="*/ 20 h 40"/>
                  <a:gd name="T90" fmla="*/ 46 w 58"/>
                  <a:gd name="T91" fmla="*/ 17 h 40"/>
                  <a:gd name="T92" fmla="*/ 41 w 58"/>
                  <a:gd name="T93" fmla="*/ 14 h 40"/>
                  <a:gd name="T94" fmla="*/ 38 w 58"/>
                  <a:gd name="T95" fmla="*/ 14 h 40"/>
                  <a:gd name="T96" fmla="*/ 44 w 58"/>
                  <a:gd name="T97" fmla="*/ 14 h 40"/>
                  <a:gd name="T98" fmla="*/ 52 w 58"/>
                  <a:gd name="T99" fmla="*/ 11 h 40"/>
                  <a:gd name="T100" fmla="*/ 52 w 58"/>
                  <a:gd name="T101" fmla="*/ 9 h 40"/>
                  <a:gd name="T102" fmla="*/ 58 w 58"/>
                  <a:gd name="T103" fmla="*/ 6 h 40"/>
                  <a:gd name="T104" fmla="*/ 29 w 58"/>
                  <a:gd name="T105" fmla="*/ 9 h 40"/>
                  <a:gd name="T106" fmla="*/ 29 w 58"/>
                  <a:gd name="T107" fmla="*/ 11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8"/>
                  <a:gd name="T163" fmla="*/ 0 h 40"/>
                  <a:gd name="T164" fmla="*/ 58 w 58"/>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8" h="40">
                    <a:moveTo>
                      <a:pt x="58" y="6"/>
                    </a:moveTo>
                    <a:lnTo>
                      <a:pt x="58" y="6"/>
                    </a:lnTo>
                    <a:lnTo>
                      <a:pt x="58" y="3"/>
                    </a:lnTo>
                    <a:lnTo>
                      <a:pt x="55" y="3"/>
                    </a:lnTo>
                    <a:lnTo>
                      <a:pt x="49" y="6"/>
                    </a:lnTo>
                    <a:lnTo>
                      <a:pt x="44" y="6"/>
                    </a:lnTo>
                    <a:lnTo>
                      <a:pt x="41" y="3"/>
                    </a:lnTo>
                    <a:lnTo>
                      <a:pt x="38" y="3"/>
                    </a:lnTo>
                    <a:lnTo>
                      <a:pt x="38" y="0"/>
                    </a:lnTo>
                    <a:lnTo>
                      <a:pt x="35" y="3"/>
                    </a:lnTo>
                    <a:lnTo>
                      <a:pt x="32" y="3"/>
                    </a:lnTo>
                    <a:lnTo>
                      <a:pt x="29" y="3"/>
                    </a:lnTo>
                    <a:lnTo>
                      <a:pt x="26" y="3"/>
                    </a:lnTo>
                    <a:lnTo>
                      <a:pt x="26" y="6"/>
                    </a:lnTo>
                    <a:lnTo>
                      <a:pt x="29" y="6"/>
                    </a:lnTo>
                    <a:lnTo>
                      <a:pt x="29" y="9"/>
                    </a:lnTo>
                    <a:lnTo>
                      <a:pt x="26" y="9"/>
                    </a:lnTo>
                    <a:lnTo>
                      <a:pt x="26" y="6"/>
                    </a:lnTo>
                    <a:lnTo>
                      <a:pt x="23" y="6"/>
                    </a:lnTo>
                    <a:lnTo>
                      <a:pt x="21" y="6"/>
                    </a:lnTo>
                    <a:lnTo>
                      <a:pt x="21" y="9"/>
                    </a:lnTo>
                    <a:lnTo>
                      <a:pt x="23" y="11"/>
                    </a:lnTo>
                    <a:lnTo>
                      <a:pt x="26" y="11"/>
                    </a:lnTo>
                    <a:lnTo>
                      <a:pt x="23" y="11"/>
                    </a:lnTo>
                    <a:lnTo>
                      <a:pt x="23" y="14"/>
                    </a:lnTo>
                    <a:lnTo>
                      <a:pt x="26" y="14"/>
                    </a:lnTo>
                    <a:lnTo>
                      <a:pt x="23" y="17"/>
                    </a:lnTo>
                    <a:lnTo>
                      <a:pt x="23" y="14"/>
                    </a:lnTo>
                    <a:lnTo>
                      <a:pt x="21" y="14"/>
                    </a:lnTo>
                    <a:lnTo>
                      <a:pt x="21" y="17"/>
                    </a:lnTo>
                    <a:lnTo>
                      <a:pt x="18" y="17"/>
                    </a:lnTo>
                    <a:lnTo>
                      <a:pt x="15" y="17"/>
                    </a:lnTo>
                    <a:lnTo>
                      <a:pt x="15" y="20"/>
                    </a:lnTo>
                    <a:lnTo>
                      <a:pt x="12" y="17"/>
                    </a:lnTo>
                    <a:lnTo>
                      <a:pt x="15" y="17"/>
                    </a:lnTo>
                    <a:lnTo>
                      <a:pt x="12" y="17"/>
                    </a:lnTo>
                    <a:lnTo>
                      <a:pt x="12" y="14"/>
                    </a:lnTo>
                    <a:lnTo>
                      <a:pt x="9" y="14"/>
                    </a:lnTo>
                    <a:lnTo>
                      <a:pt x="6" y="14"/>
                    </a:lnTo>
                    <a:lnTo>
                      <a:pt x="3" y="17"/>
                    </a:lnTo>
                    <a:lnTo>
                      <a:pt x="0" y="17"/>
                    </a:lnTo>
                    <a:lnTo>
                      <a:pt x="3" y="20"/>
                    </a:lnTo>
                    <a:lnTo>
                      <a:pt x="3" y="23"/>
                    </a:lnTo>
                    <a:lnTo>
                      <a:pt x="3" y="26"/>
                    </a:lnTo>
                    <a:lnTo>
                      <a:pt x="6" y="26"/>
                    </a:lnTo>
                    <a:lnTo>
                      <a:pt x="9" y="26"/>
                    </a:lnTo>
                    <a:lnTo>
                      <a:pt x="12" y="26"/>
                    </a:lnTo>
                    <a:lnTo>
                      <a:pt x="12" y="29"/>
                    </a:lnTo>
                    <a:lnTo>
                      <a:pt x="12" y="32"/>
                    </a:lnTo>
                    <a:lnTo>
                      <a:pt x="15" y="32"/>
                    </a:lnTo>
                    <a:lnTo>
                      <a:pt x="12" y="35"/>
                    </a:lnTo>
                    <a:lnTo>
                      <a:pt x="12" y="37"/>
                    </a:lnTo>
                    <a:lnTo>
                      <a:pt x="9" y="37"/>
                    </a:lnTo>
                    <a:lnTo>
                      <a:pt x="12" y="37"/>
                    </a:lnTo>
                    <a:lnTo>
                      <a:pt x="15" y="37"/>
                    </a:lnTo>
                    <a:lnTo>
                      <a:pt x="15" y="40"/>
                    </a:lnTo>
                    <a:lnTo>
                      <a:pt x="18" y="40"/>
                    </a:lnTo>
                    <a:lnTo>
                      <a:pt x="18" y="37"/>
                    </a:lnTo>
                    <a:lnTo>
                      <a:pt x="21" y="37"/>
                    </a:lnTo>
                    <a:lnTo>
                      <a:pt x="21" y="35"/>
                    </a:lnTo>
                    <a:lnTo>
                      <a:pt x="23" y="35"/>
                    </a:lnTo>
                    <a:lnTo>
                      <a:pt x="26" y="35"/>
                    </a:lnTo>
                    <a:lnTo>
                      <a:pt x="29" y="37"/>
                    </a:lnTo>
                    <a:lnTo>
                      <a:pt x="32" y="35"/>
                    </a:lnTo>
                    <a:lnTo>
                      <a:pt x="35" y="35"/>
                    </a:lnTo>
                    <a:lnTo>
                      <a:pt x="35" y="32"/>
                    </a:lnTo>
                    <a:lnTo>
                      <a:pt x="38" y="35"/>
                    </a:lnTo>
                    <a:lnTo>
                      <a:pt x="38" y="32"/>
                    </a:lnTo>
                    <a:lnTo>
                      <a:pt x="41" y="32"/>
                    </a:lnTo>
                    <a:lnTo>
                      <a:pt x="41" y="29"/>
                    </a:lnTo>
                    <a:lnTo>
                      <a:pt x="38" y="29"/>
                    </a:lnTo>
                    <a:lnTo>
                      <a:pt x="41" y="29"/>
                    </a:lnTo>
                    <a:lnTo>
                      <a:pt x="44" y="29"/>
                    </a:lnTo>
                    <a:lnTo>
                      <a:pt x="44" y="26"/>
                    </a:lnTo>
                    <a:lnTo>
                      <a:pt x="46" y="26"/>
                    </a:lnTo>
                    <a:lnTo>
                      <a:pt x="46" y="23"/>
                    </a:lnTo>
                    <a:lnTo>
                      <a:pt x="49" y="20"/>
                    </a:lnTo>
                    <a:lnTo>
                      <a:pt x="46" y="20"/>
                    </a:lnTo>
                    <a:lnTo>
                      <a:pt x="44" y="23"/>
                    </a:lnTo>
                    <a:lnTo>
                      <a:pt x="44" y="20"/>
                    </a:lnTo>
                    <a:lnTo>
                      <a:pt x="46" y="20"/>
                    </a:lnTo>
                    <a:lnTo>
                      <a:pt x="44" y="20"/>
                    </a:lnTo>
                    <a:lnTo>
                      <a:pt x="44" y="17"/>
                    </a:lnTo>
                    <a:lnTo>
                      <a:pt x="46" y="17"/>
                    </a:lnTo>
                    <a:lnTo>
                      <a:pt x="44" y="14"/>
                    </a:lnTo>
                    <a:lnTo>
                      <a:pt x="41" y="14"/>
                    </a:lnTo>
                    <a:lnTo>
                      <a:pt x="38" y="17"/>
                    </a:lnTo>
                    <a:lnTo>
                      <a:pt x="38" y="14"/>
                    </a:lnTo>
                    <a:lnTo>
                      <a:pt x="41" y="14"/>
                    </a:lnTo>
                    <a:lnTo>
                      <a:pt x="44" y="14"/>
                    </a:lnTo>
                    <a:lnTo>
                      <a:pt x="46" y="11"/>
                    </a:lnTo>
                    <a:lnTo>
                      <a:pt x="49" y="11"/>
                    </a:lnTo>
                    <a:lnTo>
                      <a:pt x="52" y="11"/>
                    </a:lnTo>
                    <a:lnTo>
                      <a:pt x="52" y="9"/>
                    </a:lnTo>
                    <a:lnTo>
                      <a:pt x="55" y="9"/>
                    </a:lnTo>
                    <a:lnTo>
                      <a:pt x="58" y="6"/>
                    </a:lnTo>
                    <a:close/>
                    <a:moveTo>
                      <a:pt x="29" y="11"/>
                    </a:moveTo>
                    <a:lnTo>
                      <a:pt x="26" y="11"/>
                    </a:lnTo>
                    <a:lnTo>
                      <a:pt x="29" y="9"/>
                    </a:lnTo>
                    <a:lnTo>
                      <a:pt x="29"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79" name="Freeform 150"/>
              <p:cNvSpPr>
                <a:spLocks noChangeArrowheads="1"/>
              </p:cNvSpPr>
              <p:nvPr/>
            </p:nvSpPr>
            <p:spPr bwMode="auto">
              <a:xfrm>
                <a:off x="1019" y="132"/>
                <a:ext cx="6" cy="3"/>
              </a:xfrm>
              <a:custGeom>
                <a:avLst/>
                <a:gdLst>
                  <a:gd name="T0" fmla="*/ 3 w 6"/>
                  <a:gd name="T1" fmla="*/ 0 h 3"/>
                  <a:gd name="T2" fmla="*/ 0 w 6"/>
                  <a:gd name="T3" fmla="*/ 0 h 3"/>
                  <a:gd name="T4" fmla="*/ 0 w 6"/>
                  <a:gd name="T5" fmla="*/ 0 h 3"/>
                  <a:gd name="T6" fmla="*/ 0 w 6"/>
                  <a:gd name="T7" fmla="*/ 3 h 3"/>
                  <a:gd name="T8" fmla="*/ 0 w 6"/>
                  <a:gd name="T9" fmla="*/ 3 h 3"/>
                  <a:gd name="T10" fmla="*/ 3 w 6"/>
                  <a:gd name="T11" fmla="*/ 3 h 3"/>
                  <a:gd name="T12" fmla="*/ 3 w 6"/>
                  <a:gd name="T13" fmla="*/ 3 h 3"/>
                  <a:gd name="T14" fmla="*/ 3 w 6"/>
                  <a:gd name="T15" fmla="*/ 3 h 3"/>
                  <a:gd name="T16" fmla="*/ 3 w 6"/>
                  <a:gd name="T17" fmla="*/ 0 h 3"/>
                  <a:gd name="T18" fmla="*/ 6 w 6"/>
                  <a:gd name="T19" fmla="*/ 0 h 3"/>
                  <a:gd name="T20" fmla="*/ 3 w 6"/>
                  <a:gd name="T21" fmla="*/ 0 h 3"/>
                  <a:gd name="T22" fmla="*/ 3 w 6"/>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3" y="0"/>
                    </a:moveTo>
                    <a:lnTo>
                      <a:pt x="0" y="0"/>
                    </a:lnTo>
                    <a:lnTo>
                      <a:pt x="0" y="3"/>
                    </a:lnTo>
                    <a:lnTo>
                      <a:pt x="3" y="3"/>
                    </a:lnTo>
                    <a:lnTo>
                      <a:pt x="3" y="0"/>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0" name="Freeform 151"/>
              <p:cNvSpPr>
                <a:spLocks noChangeArrowheads="1"/>
              </p:cNvSpPr>
              <p:nvPr/>
            </p:nvSpPr>
            <p:spPr bwMode="auto">
              <a:xfrm>
                <a:off x="1014" y="118"/>
                <a:ext cx="14" cy="3"/>
              </a:xfrm>
              <a:custGeom>
                <a:avLst/>
                <a:gdLst>
                  <a:gd name="T0" fmla="*/ 2 w 14"/>
                  <a:gd name="T1" fmla="*/ 3 h 3"/>
                  <a:gd name="T2" fmla="*/ 5 w 14"/>
                  <a:gd name="T3" fmla="*/ 3 h 3"/>
                  <a:gd name="T4" fmla="*/ 8 w 14"/>
                  <a:gd name="T5" fmla="*/ 3 h 3"/>
                  <a:gd name="T6" fmla="*/ 11 w 14"/>
                  <a:gd name="T7" fmla="*/ 3 h 3"/>
                  <a:gd name="T8" fmla="*/ 11 w 14"/>
                  <a:gd name="T9" fmla="*/ 0 h 3"/>
                  <a:gd name="T10" fmla="*/ 14 w 14"/>
                  <a:gd name="T11" fmla="*/ 0 h 3"/>
                  <a:gd name="T12" fmla="*/ 14 w 14"/>
                  <a:gd name="T13" fmla="*/ 0 h 3"/>
                  <a:gd name="T14" fmla="*/ 11 w 14"/>
                  <a:gd name="T15" fmla="*/ 0 h 3"/>
                  <a:gd name="T16" fmla="*/ 8 w 14"/>
                  <a:gd name="T17" fmla="*/ 0 h 3"/>
                  <a:gd name="T18" fmla="*/ 5 w 14"/>
                  <a:gd name="T19" fmla="*/ 0 h 3"/>
                  <a:gd name="T20" fmla="*/ 2 w 14"/>
                  <a:gd name="T21" fmla="*/ 0 h 3"/>
                  <a:gd name="T22" fmla="*/ 2 w 14"/>
                  <a:gd name="T23" fmla="*/ 0 h 3"/>
                  <a:gd name="T24" fmla="*/ 0 w 14"/>
                  <a:gd name="T25" fmla="*/ 3 h 3"/>
                  <a:gd name="T26" fmla="*/ 0 w 14"/>
                  <a:gd name="T27" fmla="*/ 3 h 3"/>
                  <a:gd name="T28" fmla="*/ 2 w 14"/>
                  <a:gd name="T29" fmla="*/ 3 h 3"/>
                  <a:gd name="T30" fmla="*/ 2 w 14"/>
                  <a:gd name="T31" fmla="*/ 3 h 3"/>
                  <a:gd name="T32" fmla="*/ 2 w 14"/>
                  <a:gd name="T33" fmla="*/ 3 h 3"/>
                  <a:gd name="T34" fmla="*/ 2 w 14"/>
                  <a:gd name="T35" fmla="*/ 3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3"/>
                  <a:gd name="T56" fmla="*/ 14 w 14"/>
                  <a:gd name="T57" fmla="*/ 3 h 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3">
                    <a:moveTo>
                      <a:pt x="2" y="3"/>
                    </a:moveTo>
                    <a:lnTo>
                      <a:pt x="5" y="3"/>
                    </a:lnTo>
                    <a:lnTo>
                      <a:pt x="8" y="3"/>
                    </a:lnTo>
                    <a:lnTo>
                      <a:pt x="11" y="3"/>
                    </a:lnTo>
                    <a:lnTo>
                      <a:pt x="11" y="0"/>
                    </a:lnTo>
                    <a:lnTo>
                      <a:pt x="14" y="0"/>
                    </a:lnTo>
                    <a:lnTo>
                      <a:pt x="11" y="0"/>
                    </a:lnTo>
                    <a:lnTo>
                      <a:pt x="8" y="0"/>
                    </a:lnTo>
                    <a:lnTo>
                      <a:pt x="5" y="0"/>
                    </a:lnTo>
                    <a:lnTo>
                      <a:pt x="2" y="0"/>
                    </a:lnTo>
                    <a:lnTo>
                      <a:pt x="0" y="3"/>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1" name="Freeform 152"/>
              <p:cNvSpPr>
                <a:spLocks noChangeArrowheads="1"/>
              </p:cNvSpPr>
              <p:nvPr/>
            </p:nvSpPr>
            <p:spPr bwMode="auto">
              <a:xfrm>
                <a:off x="1054" y="95"/>
                <a:ext cx="11" cy="3"/>
              </a:xfrm>
              <a:custGeom>
                <a:avLst/>
                <a:gdLst>
                  <a:gd name="T0" fmla="*/ 3 w 11"/>
                  <a:gd name="T1" fmla="*/ 3 h 3"/>
                  <a:gd name="T2" fmla="*/ 3 w 11"/>
                  <a:gd name="T3" fmla="*/ 3 h 3"/>
                  <a:gd name="T4" fmla="*/ 3 w 11"/>
                  <a:gd name="T5" fmla="*/ 3 h 3"/>
                  <a:gd name="T6" fmla="*/ 6 w 11"/>
                  <a:gd name="T7" fmla="*/ 3 h 3"/>
                  <a:gd name="T8" fmla="*/ 6 w 11"/>
                  <a:gd name="T9" fmla="*/ 3 h 3"/>
                  <a:gd name="T10" fmla="*/ 9 w 11"/>
                  <a:gd name="T11" fmla="*/ 0 h 3"/>
                  <a:gd name="T12" fmla="*/ 6 w 11"/>
                  <a:gd name="T13" fmla="*/ 3 h 3"/>
                  <a:gd name="T14" fmla="*/ 9 w 11"/>
                  <a:gd name="T15" fmla="*/ 3 h 3"/>
                  <a:gd name="T16" fmla="*/ 9 w 11"/>
                  <a:gd name="T17" fmla="*/ 3 h 3"/>
                  <a:gd name="T18" fmla="*/ 11 w 11"/>
                  <a:gd name="T19" fmla="*/ 0 h 3"/>
                  <a:gd name="T20" fmla="*/ 9 w 11"/>
                  <a:gd name="T21" fmla="*/ 0 h 3"/>
                  <a:gd name="T22" fmla="*/ 6 w 11"/>
                  <a:gd name="T23" fmla="*/ 0 h 3"/>
                  <a:gd name="T24" fmla="*/ 6 w 11"/>
                  <a:gd name="T25" fmla="*/ 0 h 3"/>
                  <a:gd name="T26" fmla="*/ 3 w 11"/>
                  <a:gd name="T27" fmla="*/ 3 h 3"/>
                  <a:gd name="T28" fmla="*/ 3 w 11"/>
                  <a:gd name="T29" fmla="*/ 0 h 3"/>
                  <a:gd name="T30" fmla="*/ 0 w 11"/>
                  <a:gd name="T31" fmla="*/ 3 h 3"/>
                  <a:gd name="T32" fmla="*/ 0 w 11"/>
                  <a:gd name="T33" fmla="*/ 3 h 3"/>
                  <a:gd name="T34" fmla="*/ 0 w 11"/>
                  <a:gd name="T35" fmla="*/ 3 h 3"/>
                  <a:gd name="T36" fmla="*/ 0 w 11"/>
                  <a:gd name="T37" fmla="*/ 3 h 3"/>
                  <a:gd name="T38" fmla="*/ 3 w 11"/>
                  <a:gd name="T39" fmla="*/ 3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3"/>
                  <a:gd name="T62" fmla="*/ 11 w 11"/>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3">
                    <a:moveTo>
                      <a:pt x="3" y="3"/>
                    </a:moveTo>
                    <a:lnTo>
                      <a:pt x="3" y="3"/>
                    </a:lnTo>
                    <a:lnTo>
                      <a:pt x="6" y="3"/>
                    </a:lnTo>
                    <a:lnTo>
                      <a:pt x="9" y="0"/>
                    </a:lnTo>
                    <a:lnTo>
                      <a:pt x="6" y="3"/>
                    </a:lnTo>
                    <a:lnTo>
                      <a:pt x="9" y="3"/>
                    </a:lnTo>
                    <a:lnTo>
                      <a:pt x="11" y="0"/>
                    </a:lnTo>
                    <a:lnTo>
                      <a:pt x="9" y="0"/>
                    </a:lnTo>
                    <a:lnTo>
                      <a:pt x="6" y="0"/>
                    </a:lnTo>
                    <a:lnTo>
                      <a:pt x="3" y="3"/>
                    </a:lnTo>
                    <a:lnTo>
                      <a:pt x="3"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2" name="Freeform 153"/>
              <p:cNvSpPr>
                <a:spLocks noChangeArrowheads="1"/>
              </p:cNvSpPr>
              <p:nvPr/>
            </p:nvSpPr>
            <p:spPr bwMode="auto">
              <a:xfrm>
                <a:off x="1014" y="80"/>
                <a:ext cx="49" cy="23"/>
              </a:xfrm>
              <a:custGeom>
                <a:avLst/>
                <a:gdLst>
                  <a:gd name="T0" fmla="*/ 0 w 49"/>
                  <a:gd name="T1" fmla="*/ 15 h 23"/>
                  <a:gd name="T2" fmla="*/ 5 w 49"/>
                  <a:gd name="T3" fmla="*/ 15 h 23"/>
                  <a:gd name="T4" fmla="*/ 11 w 49"/>
                  <a:gd name="T5" fmla="*/ 15 h 23"/>
                  <a:gd name="T6" fmla="*/ 20 w 49"/>
                  <a:gd name="T7" fmla="*/ 15 h 23"/>
                  <a:gd name="T8" fmla="*/ 26 w 49"/>
                  <a:gd name="T9" fmla="*/ 12 h 23"/>
                  <a:gd name="T10" fmla="*/ 31 w 49"/>
                  <a:gd name="T11" fmla="*/ 15 h 23"/>
                  <a:gd name="T12" fmla="*/ 23 w 49"/>
                  <a:gd name="T13" fmla="*/ 15 h 23"/>
                  <a:gd name="T14" fmla="*/ 20 w 49"/>
                  <a:gd name="T15" fmla="*/ 15 h 23"/>
                  <a:gd name="T16" fmla="*/ 20 w 49"/>
                  <a:gd name="T17" fmla="*/ 15 h 23"/>
                  <a:gd name="T18" fmla="*/ 14 w 49"/>
                  <a:gd name="T19" fmla="*/ 15 h 23"/>
                  <a:gd name="T20" fmla="*/ 11 w 49"/>
                  <a:gd name="T21" fmla="*/ 18 h 23"/>
                  <a:gd name="T22" fmla="*/ 11 w 49"/>
                  <a:gd name="T23" fmla="*/ 18 h 23"/>
                  <a:gd name="T24" fmla="*/ 11 w 49"/>
                  <a:gd name="T25" fmla="*/ 21 h 23"/>
                  <a:gd name="T26" fmla="*/ 8 w 49"/>
                  <a:gd name="T27" fmla="*/ 23 h 23"/>
                  <a:gd name="T28" fmla="*/ 14 w 49"/>
                  <a:gd name="T29" fmla="*/ 23 h 23"/>
                  <a:gd name="T30" fmla="*/ 17 w 49"/>
                  <a:gd name="T31" fmla="*/ 23 h 23"/>
                  <a:gd name="T32" fmla="*/ 20 w 49"/>
                  <a:gd name="T33" fmla="*/ 23 h 23"/>
                  <a:gd name="T34" fmla="*/ 20 w 49"/>
                  <a:gd name="T35" fmla="*/ 23 h 23"/>
                  <a:gd name="T36" fmla="*/ 26 w 49"/>
                  <a:gd name="T37" fmla="*/ 23 h 23"/>
                  <a:gd name="T38" fmla="*/ 28 w 49"/>
                  <a:gd name="T39" fmla="*/ 23 h 23"/>
                  <a:gd name="T40" fmla="*/ 28 w 49"/>
                  <a:gd name="T41" fmla="*/ 23 h 23"/>
                  <a:gd name="T42" fmla="*/ 31 w 49"/>
                  <a:gd name="T43" fmla="*/ 23 h 23"/>
                  <a:gd name="T44" fmla="*/ 28 w 49"/>
                  <a:gd name="T45" fmla="*/ 18 h 23"/>
                  <a:gd name="T46" fmla="*/ 34 w 49"/>
                  <a:gd name="T47" fmla="*/ 18 h 23"/>
                  <a:gd name="T48" fmla="*/ 34 w 49"/>
                  <a:gd name="T49" fmla="*/ 18 h 23"/>
                  <a:gd name="T50" fmla="*/ 37 w 49"/>
                  <a:gd name="T51" fmla="*/ 15 h 23"/>
                  <a:gd name="T52" fmla="*/ 37 w 49"/>
                  <a:gd name="T53" fmla="*/ 18 h 23"/>
                  <a:gd name="T54" fmla="*/ 40 w 49"/>
                  <a:gd name="T55" fmla="*/ 15 h 23"/>
                  <a:gd name="T56" fmla="*/ 40 w 49"/>
                  <a:gd name="T57" fmla="*/ 12 h 23"/>
                  <a:gd name="T58" fmla="*/ 43 w 49"/>
                  <a:gd name="T59" fmla="*/ 12 h 23"/>
                  <a:gd name="T60" fmla="*/ 46 w 49"/>
                  <a:gd name="T61" fmla="*/ 9 h 23"/>
                  <a:gd name="T62" fmla="*/ 46 w 49"/>
                  <a:gd name="T63" fmla="*/ 6 h 23"/>
                  <a:gd name="T64" fmla="*/ 49 w 49"/>
                  <a:gd name="T65" fmla="*/ 3 h 23"/>
                  <a:gd name="T66" fmla="*/ 49 w 49"/>
                  <a:gd name="T67" fmla="*/ 0 h 23"/>
                  <a:gd name="T68" fmla="*/ 46 w 49"/>
                  <a:gd name="T69" fmla="*/ 0 h 23"/>
                  <a:gd name="T70" fmla="*/ 43 w 49"/>
                  <a:gd name="T71" fmla="*/ 3 h 23"/>
                  <a:gd name="T72" fmla="*/ 40 w 49"/>
                  <a:gd name="T73" fmla="*/ 0 h 23"/>
                  <a:gd name="T74" fmla="*/ 37 w 49"/>
                  <a:gd name="T75" fmla="*/ 0 h 23"/>
                  <a:gd name="T76" fmla="*/ 28 w 49"/>
                  <a:gd name="T77" fmla="*/ 0 h 23"/>
                  <a:gd name="T78" fmla="*/ 26 w 49"/>
                  <a:gd name="T79" fmla="*/ 3 h 23"/>
                  <a:gd name="T80" fmla="*/ 31 w 49"/>
                  <a:gd name="T81" fmla="*/ 6 h 23"/>
                  <a:gd name="T82" fmla="*/ 28 w 49"/>
                  <a:gd name="T83" fmla="*/ 6 h 23"/>
                  <a:gd name="T84" fmla="*/ 28 w 49"/>
                  <a:gd name="T85" fmla="*/ 6 h 23"/>
                  <a:gd name="T86" fmla="*/ 26 w 49"/>
                  <a:gd name="T87" fmla="*/ 9 h 23"/>
                  <a:gd name="T88" fmla="*/ 23 w 49"/>
                  <a:gd name="T89" fmla="*/ 9 h 23"/>
                  <a:gd name="T90" fmla="*/ 23 w 49"/>
                  <a:gd name="T91" fmla="*/ 6 h 23"/>
                  <a:gd name="T92" fmla="*/ 23 w 49"/>
                  <a:gd name="T93" fmla="*/ 3 h 23"/>
                  <a:gd name="T94" fmla="*/ 23 w 49"/>
                  <a:gd name="T95" fmla="*/ 3 h 23"/>
                  <a:gd name="T96" fmla="*/ 17 w 49"/>
                  <a:gd name="T97" fmla="*/ 3 h 23"/>
                  <a:gd name="T98" fmla="*/ 14 w 49"/>
                  <a:gd name="T99" fmla="*/ 6 h 23"/>
                  <a:gd name="T100" fmla="*/ 14 w 49"/>
                  <a:gd name="T101" fmla="*/ 6 h 23"/>
                  <a:gd name="T102" fmla="*/ 17 w 49"/>
                  <a:gd name="T103" fmla="*/ 9 h 23"/>
                  <a:gd name="T104" fmla="*/ 14 w 49"/>
                  <a:gd name="T105" fmla="*/ 9 h 23"/>
                  <a:gd name="T106" fmla="*/ 11 w 49"/>
                  <a:gd name="T107" fmla="*/ 12 h 23"/>
                  <a:gd name="T108" fmla="*/ 8 w 49"/>
                  <a:gd name="T109" fmla="*/ 9 h 23"/>
                  <a:gd name="T110" fmla="*/ 5 w 49"/>
                  <a:gd name="T111" fmla="*/ 12 h 23"/>
                  <a:gd name="T112" fmla="*/ 2 w 49"/>
                  <a:gd name="T113" fmla="*/ 12 h 2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23"/>
                  <a:gd name="T173" fmla="*/ 49 w 49"/>
                  <a:gd name="T174" fmla="*/ 23 h 2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23">
                    <a:moveTo>
                      <a:pt x="2" y="12"/>
                    </a:moveTo>
                    <a:lnTo>
                      <a:pt x="0" y="12"/>
                    </a:lnTo>
                    <a:lnTo>
                      <a:pt x="0" y="15"/>
                    </a:lnTo>
                    <a:lnTo>
                      <a:pt x="2" y="15"/>
                    </a:lnTo>
                    <a:lnTo>
                      <a:pt x="5" y="15"/>
                    </a:lnTo>
                    <a:lnTo>
                      <a:pt x="8" y="15"/>
                    </a:lnTo>
                    <a:lnTo>
                      <a:pt x="11" y="15"/>
                    </a:lnTo>
                    <a:lnTo>
                      <a:pt x="20" y="12"/>
                    </a:lnTo>
                    <a:lnTo>
                      <a:pt x="20" y="15"/>
                    </a:lnTo>
                    <a:lnTo>
                      <a:pt x="23" y="12"/>
                    </a:lnTo>
                    <a:lnTo>
                      <a:pt x="26" y="12"/>
                    </a:lnTo>
                    <a:lnTo>
                      <a:pt x="28" y="12"/>
                    </a:lnTo>
                    <a:lnTo>
                      <a:pt x="31" y="12"/>
                    </a:lnTo>
                    <a:lnTo>
                      <a:pt x="31" y="15"/>
                    </a:lnTo>
                    <a:lnTo>
                      <a:pt x="28" y="15"/>
                    </a:lnTo>
                    <a:lnTo>
                      <a:pt x="23" y="15"/>
                    </a:lnTo>
                    <a:lnTo>
                      <a:pt x="20" y="15"/>
                    </a:lnTo>
                    <a:lnTo>
                      <a:pt x="17" y="15"/>
                    </a:lnTo>
                    <a:lnTo>
                      <a:pt x="17" y="18"/>
                    </a:lnTo>
                    <a:lnTo>
                      <a:pt x="14" y="15"/>
                    </a:lnTo>
                    <a:lnTo>
                      <a:pt x="14" y="18"/>
                    </a:lnTo>
                    <a:lnTo>
                      <a:pt x="11" y="18"/>
                    </a:lnTo>
                    <a:lnTo>
                      <a:pt x="14" y="18"/>
                    </a:lnTo>
                    <a:lnTo>
                      <a:pt x="11" y="18"/>
                    </a:lnTo>
                    <a:lnTo>
                      <a:pt x="14" y="21"/>
                    </a:lnTo>
                    <a:lnTo>
                      <a:pt x="11" y="21"/>
                    </a:lnTo>
                    <a:lnTo>
                      <a:pt x="8" y="21"/>
                    </a:lnTo>
                    <a:lnTo>
                      <a:pt x="8" y="23"/>
                    </a:lnTo>
                    <a:lnTo>
                      <a:pt x="11" y="23"/>
                    </a:lnTo>
                    <a:lnTo>
                      <a:pt x="14" y="23"/>
                    </a:lnTo>
                    <a:lnTo>
                      <a:pt x="17" y="23"/>
                    </a:lnTo>
                    <a:lnTo>
                      <a:pt x="20" y="23"/>
                    </a:lnTo>
                    <a:lnTo>
                      <a:pt x="23" y="23"/>
                    </a:lnTo>
                    <a:lnTo>
                      <a:pt x="26" y="23"/>
                    </a:lnTo>
                    <a:lnTo>
                      <a:pt x="28" y="23"/>
                    </a:lnTo>
                    <a:lnTo>
                      <a:pt x="28" y="21"/>
                    </a:lnTo>
                    <a:lnTo>
                      <a:pt x="28" y="23"/>
                    </a:lnTo>
                    <a:lnTo>
                      <a:pt x="31" y="23"/>
                    </a:lnTo>
                    <a:lnTo>
                      <a:pt x="28" y="21"/>
                    </a:lnTo>
                    <a:lnTo>
                      <a:pt x="28" y="18"/>
                    </a:lnTo>
                    <a:lnTo>
                      <a:pt x="31" y="18"/>
                    </a:lnTo>
                    <a:lnTo>
                      <a:pt x="34" y="18"/>
                    </a:lnTo>
                    <a:lnTo>
                      <a:pt x="31" y="18"/>
                    </a:lnTo>
                    <a:lnTo>
                      <a:pt x="34" y="18"/>
                    </a:lnTo>
                    <a:lnTo>
                      <a:pt x="37" y="15"/>
                    </a:lnTo>
                    <a:lnTo>
                      <a:pt x="34" y="15"/>
                    </a:lnTo>
                    <a:lnTo>
                      <a:pt x="37" y="15"/>
                    </a:lnTo>
                    <a:lnTo>
                      <a:pt x="37" y="18"/>
                    </a:lnTo>
                    <a:lnTo>
                      <a:pt x="40" y="15"/>
                    </a:lnTo>
                    <a:lnTo>
                      <a:pt x="37" y="15"/>
                    </a:lnTo>
                    <a:lnTo>
                      <a:pt x="40" y="12"/>
                    </a:lnTo>
                    <a:lnTo>
                      <a:pt x="43" y="12"/>
                    </a:lnTo>
                    <a:lnTo>
                      <a:pt x="43" y="9"/>
                    </a:lnTo>
                    <a:lnTo>
                      <a:pt x="46" y="9"/>
                    </a:lnTo>
                    <a:lnTo>
                      <a:pt x="46" y="6"/>
                    </a:lnTo>
                    <a:lnTo>
                      <a:pt x="49" y="6"/>
                    </a:lnTo>
                    <a:lnTo>
                      <a:pt x="49" y="3"/>
                    </a:lnTo>
                    <a:lnTo>
                      <a:pt x="46" y="0"/>
                    </a:lnTo>
                    <a:lnTo>
                      <a:pt x="49" y="0"/>
                    </a:lnTo>
                    <a:lnTo>
                      <a:pt x="46" y="0"/>
                    </a:lnTo>
                    <a:lnTo>
                      <a:pt x="43" y="0"/>
                    </a:lnTo>
                    <a:lnTo>
                      <a:pt x="43" y="3"/>
                    </a:lnTo>
                    <a:lnTo>
                      <a:pt x="40" y="3"/>
                    </a:lnTo>
                    <a:lnTo>
                      <a:pt x="40" y="0"/>
                    </a:lnTo>
                    <a:lnTo>
                      <a:pt x="37" y="0"/>
                    </a:lnTo>
                    <a:lnTo>
                      <a:pt x="31" y="0"/>
                    </a:lnTo>
                    <a:lnTo>
                      <a:pt x="28" y="0"/>
                    </a:lnTo>
                    <a:lnTo>
                      <a:pt x="26" y="0"/>
                    </a:lnTo>
                    <a:lnTo>
                      <a:pt x="26" y="3"/>
                    </a:lnTo>
                    <a:lnTo>
                      <a:pt x="28" y="3"/>
                    </a:lnTo>
                    <a:lnTo>
                      <a:pt x="31" y="6"/>
                    </a:lnTo>
                    <a:lnTo>
                      <a:pt x="28" y="6"/>
                    </a:lnTo>
                    <a:lnTo>
                      <a:pt x="26" y="6"/>
                    </a:lnTo>
                    <a:lnTo>
                      <a:pt x="28" y="6"/>
                    </a:lnTo>
                    <a:lnTo>
                      <a:pt x="28" y="9"/>
                    </a:lnTo>
                    <a:lnTo>
                      <a:pt x="26" y="9"/>
                    </a:lnTo>
                    <a:lnTo>
                      <a:pt x="23" y="9"/>
                    </a:lnTo>
                    <a:lnTo>
                      <a:pt x="26" y="6"/>
                    </a:lnTo>
                    <a:lnTo>
                      <a:pt x="23" y="6"/>
                    </a:lnTo>
                    <a:lnTo>
                      <a:pt x="23" y="3"/>
                    </a:lnTo>
                    <a:lnTo>
                      <a:pt x="20" y="0"/>
                    </a:lnTo>
                    <a:lnTo>
                      <a:pt x="17" y="3"/>
                    </a:lnTo>
                    <a:lnTo>
                      <a:pt x="14" y="3"/>
                    </a:lnTo>
                    <a:lnTo>
                      <a:pt x="14" y="6"/>
                    </a:lnTo>
                    <a:lnTo>
                      <a:pt x="14" y="9"/>
                    </a:lnTo>
                    <a:lnTo>
                      <a:pt x="17" y="9"/>
                    </a:lnTo>
                    <a:lnTo>
                      <a:pt x="14" y="9"/>
                    </a:lnTo>
                    <a:lnTo>
                      <a:pt x="14" y="12"/>
                    </a:lnTo>
                    <a:lnTo>
                      <a:pt x="11" y="12"/>
                    </a:lnTo>
                    <a:lnTo>
                      <a:pt x="11" y="9"/>
                    </a:lnTo>
                    <a:lnTo>
                      <a:pt x="8" y="9"/>
                    </a:lnTo>
                    <a:lnTo>
                      <a:pt x="5" y="12"/>
                    </a:lnTo>
                    <a:lnTo>
                      <a:pt x="8" y="12"/>
                    </a:lnTo>
                    <a:lnTo>
                      <a:pt x="5" y="12"/>
                    </a:lnTo>
                    <a:lnTo>
                      <a:pt x="2"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3" name="Freeform 154"/>
              <p:cNvSpPr>
                <a:spLocks noChangeArrowheads="1"/>
              </p:cNvSpPr>
              <p:nvPr/>
            </p:nvSpPr>
            <p:spPr bwMode="auto">
              <a:xfrm>
                <a:off x="1086" y="49"/>
                <a:ext cx="28" cy="17"/>
              </a:xfrm>
              <a:custGeom>
                <a:avLst/>
                <a:gdLst>
                  <a:gd name="T0" fmla="*/ 2 w 28"/>
                  <a:gd name="T1" fmla="*/ 17 h 17"/>
                  <a:gd name="T2" fmla="*/ 5 w 28"/>
                  <a:gd name="T3" fmla="*/ 17 h 17"/>
                  <a:gd name="T4" fmla="*/ 5 w 28"/>
                  <a:gd name="T5" fmla="*/ 17 h 17"/>
                  <a:gd name="T6" fmla="*/ 8 w 28"/>
                  <a:gd name="T7" fmla="*/ 17 h 17"/>
                  <a:gd name="T8" fmla="*/ 8 w 28"/>
                  <a:gd name="T9" fmla="*/ 17 h 17"/>
                  <a:gd name="T10" fmla="*/ 11 w 28"/>
                  <a:gd name="T11" fmla="*/ 17 h 17"/>
                  <a:gd name="T12" fmla="*/ 17 w 28"/>
                  <a:gd name="T13" fmla="*/ 17 h 17"/>
                  <a:gd name="T14" fmla="*/ 20 w 28"/>
                  <a:gd name="T15" fmla="*/ 17 h 17"/>
                  <a:gd name="T16" fmla="*/ 20 w 28"/>
                  <a:gd name="T17" fmla="*/ 17 h 17"/>
                  <a:gd name="T18" fmla="*/ 23 w 28"/>
                  <a:gd name="T19" fmla="*/ 14 h 17"/>
                  <a:gd name="T20" fmla="*/ 23 w 28"/>
                  <a:gd name="T21" fmla="*/ 14 h 17"/>
                  <a:gd name="T22" fmla="*/ 23 w 28"/>
                  <a:gd name="T23" fmla="*/ 14 h 17"/>
                  <a:gd name="T24" fmla="*/ 23 w 28"/>
                  <a:gd name="T25" fmla="*/ 11 h 17"/>
                  <a:gd name="T26" fmla="*/ 26 w 28"/>
                  <a:gd name="T27" fmla="*/ 11 h 17"/>
                  <a:gd name="T28" fmla="*/ 26 w 28"/>
                  <a:gd name="T29" fmla="*/ 11 h 17"/>
                  <a:gd name="T30" fmla="*/ 28 w 28"/>
                  <a:gd name="T31" fmla="*/ 8 h 17"/>
                  <a:gd name="T32" fmla="*/ 26 w 28"/>
                  <a:gd name="T33" fmla="*/ 8 h 17"/>
                  <a:gd name="T34" fmla="*/ 23 w 28"/>
                  <a:gd name="T35" fmla="*/ 8 h 17"/>
                  <a:gd name="T36" fmla="*/ 23 w 28"/>
                  <a:gd name="T37" fmla="*/ 8 h 17"/>
                  <a:gd name="T38" fmla="*/ 20 w 28"/>
                  <a:gd name="T39" fmla="*/ 8 h 17"/>
                  <a:gd name="T40" fmla="*/ 23 w 28"/>
                  <a:gd name="T41" fmla="*/ 5 h 17"/>
                  <a:gd name="T42" fmla="*/ 23 w 28"/>
                  <a:gd name="T43" fmla="*/ 5 h 17"/>
                  <a:gd name="T44" fmla="*/ 23 w 28"/>
                  <a:gd name="T45" fmla="*/ 5 h 17"/>
                  <a:gd name="T46" fmla="*/ 23 w 28"/>
                  <a:gd name="T47" fmla="*/ 5 h 17"/>
                  <a:gd name="T48" fmla="*/ 23 w 28"/>
                  <a:gd name="T49" fmla="*/ 3 h 17"/>
                  <a:gd name="T50" fmla="*/ 20 w 28"/>
                  <a:gd name="T51" fmla="*/ 3 h 17"/>
                  <a:gd name="T52" fmla="*/ 17 w 28"/>
                  <a:gd name="T53" fmla="*/ 3 h 17"/>
                  <a:gd name="T54" fmla="*/ 14 w 28"/>
                  <a:gd name="T55" fmla="*/ 0 h 17"/>
                  <a:gd name="T56" fmla="*/ 8 w 28"/>
                  <a:gd name="T57" fmla="*/ 3 h 17"/>
                  <a:gd name="T58" fmla="*/ 8 w 28"/>
                  <a:gd name="T59" fmla="*/ 3 h 17"/>
                  <a:gd name="T60" fmla="*/ 8 w 28"/>
                  <a:gd name="T61" fmla="*/ 3 h 17"/>
                  <a:gd name="T62" fmla="*/ 8 w 28"/>
                  <a:gd name="T63" fmla="*/ 3 h 17"/>
                  <a:gd name="T64" fmla="*/ 8 w 28"/>
                  <a:gd name="T65" fmla="*/ 3 h 17"/>
                  <a:gd name="T66" fmla="*/ 8 w 28"/>
                  <a:gd name="T67" fmla="*/ 3 h 17"/>
                  <a:gd name="T68" fmla="*/ 8 w 28"/>
                  <a:gd name="T69" fmla="*/ 5 h 17"/>
                  <a:gd name="T70" fmla="*/ 8 w 28"/>
                  <a:gd name="T71" fmla="*/ 5 h 17"/>
                  <a:gd name="T72" fmla="*/ 5 w 28"/>
                  <a:gd name="T73" fmla="*/ 5 h 17"/>
                  <a:gd name="T74" fmla="*/ 5 w 28"/>
                  <a:gd name="T75" fmla="*/ 5 h 17"/>
                  <a:gd name="T76" fmla="*/ 5 w 28"/>
                  <a:gd name="T77" fmla="*/ 8 h 17"/>
                  <a:gd name="T78" fmla="*/ 5 w 28"/>
                  <a:gd name="T79" fmla="*/ 8 h 17"/>
                  <a:gd name="T80" fmla="*/ 5 w 28"/>
                  <a:gd name="T81" fmla="*/ 8 h 17"/>
                  <a:gd name="T82" fmla="*/ 2 w 28"/>
                  <a:gd name="T83" fmla="*/ 8 h 17"/>
                  <a:gd name="T84" fmla="*/ 2 w 28"/>
                  <a:gd name="T85" fmla="*/ 11 h 17"/>
                  <a:gd name="T86" fmla="*/ 5 w 28"/>
                  <a:gd name="T87" fmla="*/ 11 h 17"/>
                  <a:gd name="T88" fmla="*/ 8 w 28"/>
                  <a:gd name="T89" fmla="*/ 11 h 17"/>
                  <a:gd name="T90" fmla="*/ 8 w 28"/>
                  <a:gd name="T91" fmla="*/ 11 h 17"/>
                  <a:gd name="T92" fmla="*/ 8 w 28"/>
                  <a:gd name="T93" fmla="*/ 11 h 17"/>
                  <a:gd name="T94" fmla="*/ 8 w 28"/>
                  <a:gd name="T95" fmla="*/ 11 h 17"/>
                  <a:gd name="T96" fmla="*/ 2 w 28"/>
                  <a:gd name="T97" fmla="*/ 11 h 17"/>
                  <a:gd name="T98" fmla="*/ 0 w 28"/>
                  <a:gd name="T99" fmla="*/ 11 h 17"/>
                  <a:gd name="T100" fmla="*/ 2 w 28"/>
                  <a:gd name="T101" fmla="*/ 17 h 17"/>
                  <a:gd name="T102" fmla="*/ 0 w 28"/>
                  <a:gd name="T103" fmla="*/ 17 h 17"/>
                  <a:gd name="T104" fmla="*/ 2 w 28"/>
                  <a:gd name="T105" fmla="*/ 17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
                  <a:gd name="T160" fmla="*/ 0 h 17"/>
                  <a:gd name="T161" fmla="*/ 28 w 28"/>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 h="17">
                    <a:moveTo>
                      <a:pt x="2" y="17"/>
                    </a:moveTo>
                    <a:lnTo>
                      <a:pt x="5" y="17"/>
                    </a:lnTo>
                    <a:lnTo>
                      <a:pt x="8" y="17"/>
                    </a:lnTo>
                    <a:lnTo>
                      <a:pt x="11" y="17"/>
                    </a:lnTo>
                    <a:lnTo>
                      <a:pt x="17" y="17"/>
                    </a:lnTo>
                    <a:lnTo>
                      <a:pt x="20" y="17"/>
                    </a:lnTo>
                    <a:lnTo>
                      <a:pt x="23" y="14"/>
                    </a:lnTo>
                    <a:lnTo>
                      <a:pt x="23" y="11"/>
                    </a:lnTo>
                    <a:lnTo>
                      <a:pt x="26" y="11"/>
                    </a:lnTo>
                    <a:lnTo>
                      <a:pt x="28" y="8"/>
                    </a:lnTo>
                    <a:lnTo>
                      <a:pt x="26" y="8"/>
                    </a:lnTo>
                    <a:lnTo>
                      <a:pt x="23" y="8"/>
                    </a:lnTo>
                    <a:lnTo>
                      <a:pt x="20" y="8"/>
                    </a:lnTo>
                    <a:lnTo>
                      <a:pt x="23" y="5"/>
                    </a:lnTo>
                    <a:lnTo>
                      <a:pt x="23" y="3"/>
                    </a:lnTo>
                    <a:lnTo>
                      <a:pt x="20" y="3"/>
                    </a:lnTo>
                    <a:lnTo>
                      <a:pt x="17" y="3"/>
                    </a:lnTo>
                    <a:lnTo>
                      <a:pt x="14" y="0"/>
                    </a:lnTo>
                    <a:lnTo>
                      <a:pt x="8" y="3"/>
                    </a:lnTo>
                    <a:lnTo>
                      <a:pt x="8" y="5"/>
                    </a:lnTo>
                    <a:lnTo>
                      <a:pt x="5" y="5"/>
                    </a:lnTo>
                    <a:lnTo>
                      <a:pt x="5" y="8"/>
                    </a:lnTo>
                    <a:lnTo>
                      <a:pt x="2" y="8"/>
                    </a:lnTo>
                    <a:lnTo>
                      <a:pt x="2" y="11"/>
                    </a:lnTo>
                    <a:lnTo>
                      <a:pt x="5" y="11"/>
                    </a:lnTo>
                    <a:lnTo>
                      <a:pt x="8" y="11"/>
                    </a:lnTo>
                    <a:lnTo>
                      <a:pt x="2" y="11"/>
                    </a:lnTo>
                    <a:lnTo>
                      <a:pt x="0" y="11"/>
                    </a:lnTo>
                    <a:lnTo>
                      <a:pt x="2" y="17"/>
                    </a:lnTo>
                    <a:lnTo>
                      <a:pt x="0" y="17"/>
                    </a:lnTo>
                    <a:lnTo>
                      <a:pt x="2" y="1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4" name="Freeform 155"/>
              <p:cNvSpPr>
                <a:spLocks noChangeArrowheads="1"/>
              </p:cNvSpPr>
              <p:nvPr/>
            </p:nvSpPr>
            <p:spPr bwMode="auto">
              <a:xfrm>
                <a:off x="1042" y="40"/>
                <a:ext cx="41" cy="23"/>
              </a:xfrm>
              <a:custGeom>
                <a:avLst/>
                <a:gdLst>
                  <a:gd name="T0" fmla="*/ 6 w 41"/>
                  <a:gd name="T1" fmla="*/ 17 h 23"/>
                  <a:gd name="T2" fmla="*/ 9 w 41"/>
                  <a:gd name="T3" fmla="*/ 14 h 23"/>
                  <a:gd name="T4" fmla="*/ 15 w 41"/>
                  <a:gd name="T5" fmla="*/ 14 h 23"/>
                  <a:gd name="T6" fmla="*/ 12 w 41"/>
                  <a:gd name="T7" fmla="*/ 17 h 23"/>
                  <a:gd name="T8" fmla="*/ 15 w 41"/>
                  <a:gd name="T9" fmla="*/ 17 h 23"/>
                  <a:gd name="T10" fmla="*/ 18 w 41"/>
                  <a:gd name="T11" fmla="*/ 17 h 23"/>
                  <a:gd name="T12" fmla="*/ 21 w 41"/>
                  <a:gd name="T13" fmla="*/ 17 h 23"/>
                  <a:gd name="T14" fmla="*/ 23 w 41"/>
                  <a:gd name="T15" fmla="*/ 17 h 23"/>
                  <a:gd name="T16" fmla="*/ 23 w 41"/>
                  <a:gd name="T17" fmla="*/ 20 h 23"/>
                  <a:gd name="T18" fmla="*/ 23 w 41"/>
                  <a:gd name="T19" fmla="*/ 23 h 23"/>
                  <a:gd name="T20" fmla="*/ 23 w 41"/>
                  <a:gd name="T21" fmla="*/ 23 h 23"/>
                  <a:gd name="T22" fmla="*/ 26 w 41"/>
                  <a:gd name="T23" fmla="*/ 23 h 23"/>
                  <a:gd name="T24" fmla="*/ 29 w 41"/>
                  <a:gd name="T25" fmla="*/ 23 h 23"/>
                  <a:gd name="T26" fmla="*/ 32 w 41"/>
                  <a:gd name="T27" fmla="*/ 23 h 23"/>
                  <a:gd name="T28" fmla="*/ 38 w 41"/>
                  <a:gd name="T29" fmla="*/ 20 h 23"/>
                  <a:gd name="T30" fmla="*/ 38 w 41"/>
                  <a:gd name="T31" fmla="*/ 17 h 23"/>
                  <a:gd name="T32" fmla="*/ 35 w 41"/>
                  <a:gd name="T33" fmla="*/ 14 h 23"/>
                  <a:gd name="T34" fmla="*/ 38 w 41"/>
                  <a:gd name="T35" fmla="*/ 14 h 23"/>
                  <a:gd name="T36" fmla="*/ 41 w 41"/>
                  <a:gd name="T37" fmla="*/ 12 h 23"/>
                  <a:gd name="T38" fmla="*/ 41 w 41"/>
                  <a:gd name="T39" fmla="*/ 12 h 23"/>
                  <a:gd name="T40" fmla="*/ 38 w 41"/>
                  <a:gd name="T41" fmla="*/ 12 h 23"/>
                  <a:gd name="T42" fmla="*/ 41 w 41"/>
                  <a:gd name="T43" fmla="*/ 9 h 23"/>
                  <a:gd name="T44" fmla="*/ 35 w 41"/>
                  <a:gd name="T45" fmla="*/ 9 h 23"/>
                  <a:gd name="T46" fmla="*/ 32 w 41"/>
                  <a:gd name="T47" fmla="*/ 9 h 23"/>
                  <a:gd name="T48" fmla="*/ 32 w 41"/>
                  <a:gd name="T49" fmla="*/ 9 h 23"/>
                  <a:gd name="T50" fmla="*/ 35 w 41"/>
                  <a:gd name="T51" fmla="*/ 6 h 23"/>
                  <a:gd name="T52" fmla="*/ 32 w 41"/>
                  <a:gd name="T53" fmla="*/ 6 h 23"/>
                  <a:gd name="T54" fmla="*/ 32 w 41"/>
                  <a:gd name="T55" fmla="*/ 6 h 23"/>
                  <a:gd name="T56" fmla="*/ 29 w 41"/>
                  <a:gd name="T57" fmla="*/ 3 h 23"/>
                  <a:gd name="T58" fmla="*/ 29 w 41"/>
                  <a:gd name="T59" fmla="*/ 3 h 23"/>
                  <a:gd name="T60" fmla="*/ 23 w 41"/>
                  <a:gd name="T61" fmla="*/ 6 h 23"/>
                  <a:gd name="T62" fmla="*/ 23 w 41"/>
                  <a:gd name="T63" fmla="*/ 6 h 23"/>
                  <a:gd name="T64" fmla="*/ 21 w 41"/>
                  <a:gd name="T65" fmla="*/ 6 h 23"/>
                  <a:gd name="T66" fmla="*/ 23 w 41"/>
                  <a:gd name="T67" fmla="*/ 3 h 23"/>
                  <a:gd name="T68" fmla="*/ 23 w 41"/>
                  <a:gd name="T69" fmla="*/ 3 h 23"/>
                  <a:gd name="T70" fmla="*/ 21 w 41"/>
                  <a:gd name="T71" fmla="*/ 0 h 23"/>
                  <a:gd name="T72" fmla="*/ 12 w 41"/>
                  <a:gd name="T73" fmla="*/ 0 h 23"/>
                  <a:gd name="T74" fmla="*/ 9 w 41"/>
                  <a:gd name="T75" fmla="*/ 0 h 23"/>
                  <a:gd name="T76" fmla="*/ 6 w 41"/>
                  <a:gd name="T77" fmla="*/ 6 h 23"/>
                  <a:gd name="T78" fmla="*/ 9 w 41"/>
                  <a:gd name="T79" fmla="*/ 6 h 23"/>
                  <a:gd name="T80" fmla="*/ 9 w 41"/>
                  <a:gd name="T81" fmla="*/ 6 h 23"/>
                  <a:gd name="T82" fmla="*/ 9 w 41"/>
                  <a:gd name="T83" fmla="*/ 9 h 23"/>
                  <a:gd name="T84" fmla="*/ 12 w 41"/>
                  <a:gd name="T85" fmla="*/ 6 h 23"/>
                  <a:gd name="T86" fmla="*/ 15 w 41"/>
                  <a:gd name="T87" fmla="*/ 6 h 23"/>
                  <a:gd name="T88" fmla="*/ 15 w 41"/>
                  <a:gd name="T89" fmla="*/ 6 h 23"/>
                  <a:gd name="T90" fmla="*/ 12 w 41"/>
                  <a:gd name="T91" fmla="*/ 9 h 23"/>
                  <a:gd name="T92" fmla="*/ 12 w 41"/>
                  <a:gd name="T93" fmla="*/ 9 h 23"/>
                  <a:gd name="T94" fmla="*/ 12 w 41"/>
                  <a:gd name="T95" fmla="*/ 9 h 23"/>
                  <a:gd name="T96" fmla="*/ 12 w 41"/>
                  <a:gd name="T97" fmla="*/ 9 h 23"/>
                  <a:gd name="T98" fmla="*/ 15 w 41"/>
                  <a:gd name="T99" fmla="*/ 12 h 23"/>
                  <a:gd name="T100" fmla="*/ 9 w 41"/>
                  <a:gd name="T101" fmla="*/ 12 h 23"/>
                  <a:gd name="T102" fmla="*/ 12 w 41"/>
                  <a:gd name="T103" fmla="*/ 12 h 23"/>
                  <a:gd name="T104" fmla="*/ 9 w 41"/>
                  <a:gd name="T105" fmla="*/ 12 h 23"/>
                  <a:gd name="T106" fmla="*/ 3 w 41"/>
                  <a:gd name="T107" fmla="*/ 12 h 23"/>
                  <a:gd name="T108" fmla="*/ 0 w 41"/>
                  <a:gd name="T109" fmla="*/ 12 h 23"/>
                  <a:gd name="T110" fmla="*/ 0 w 41"/>
                  <a:gd name="T111" fmla="*/ 14 h 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
                  <a:gd name="T169" fmla="*/ 0 h 23"/>
                  <a:gd name="T170" fmla="*/ 41 w 41"/>
                  <a:gd name="T171" fmla="*/ 23 h 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 h="23">
                    <a:moveTo>
                      <a:pt x="3" y="14"/>
                    </a:moveTo>
                    <a:lnTo>
                      <a:pt x="6" y="17"/>
                    </a:lnTo>
                    <a:lnTo>
                      <a:pt x="9" y="14"/>
                    </a:lnTo>
                    <a:lnTo>
                      <a:pt x="15" y="14"/>
                    </a:lnTo>
                    <a:lnTo>
                      <a:pt x="12" y="17"/>
                    </a:lnTo>
                    <a:lnTo>
                      <a:pt x="15" y="17"/>
                    </a:lnTo>
                    <a:lnTo>
                      <a:pt x="18" y="17"/>
                    </a:lnTo>
                    <a:lnTo>
                      <a:pt x="21" y="17"/>
                    </a:lnTo>
                    <a:lnTo>
                      <a:pt x="23" y="17"/>
                    </a:lnTo>
                    <a:lnTo>
                      <a:pt x="23" y="20"/>
                    </a:lnTo>
                    <a:lnTo>
                      <a:pt x="23" y="23"/>
                    </a:lnTo>
                    <a:lnTo>
                      <a:pt x="26" y="23"/>
                    </a:lnTo>
                    <a:lnTo>
                      <a:pt x="29" y="23"/>
                    </a:lnTo>
                    <a:lnTo>
                      <a:pt x="32" y="23"/>
                    </a:lnTo>
                    <a:lnTo>
                      <a:pt x="35" y="23"/>
                    </a:lnTo>
                    <a:lnTo>
                      <a:pt x="38" y="20"/>
                    </a:lnTo>
                    <a:lnTo>
                      <a:pt x="35" y="17"/>
                    </a:lnTo>
                    <a:lnTo>
                      <a:pt x="38" y="17"/>
                    </a:lnTo>
                    <a:lnTo>
                      <a:pt x="35" y="17"/>
                    </a:lnTo>
                    <a:lnTo>
                      <a:pt x="35" y="14"/>
                    </a:lnTo>
                    <a:lnTo>
                      <a:pt x="38" y="14"/>
                    </a:lnTo>
                    <a:lnTo>
                      <a:pt x="41" y="12"/>
                    </a:lnTo>
                    <a:lnTo>
                      <a:pt x="38" y="12"/>
                    </a:lnTo>
                    <a:lnTo>
                      <a:pt x="41" y="12"/>
                    </a:lnTo>
                    <a:lnTo>
                      <a:pt x="41" y="9"/>
                    </a:lnTo>
                    <a:lnTo>
                      <a:pt x="38" y="9"/>
                    </a:lnTo>
                    <a:lnTo>
                      <a:pt x="35" y="9"/>
                    </a:lnTo>
                    <a:lnTo>
                      <a:pt x="32" y="9"/>
                    </a:lnTo>
                    <a:lnTo>
                      <a:pt x="32" y="6"/>
                    </a:lnTo>
                    <a:lnTo>
                      <a:pt x="35" y="6"/>
                    </a:lnTo>
                    <a:lnTo>
                      <a:pt x="32" y="6"/>
                    </a:lnTo>
                    <a:lnTo>
                      <a:pt x="29" y="3"/>
                    </a:lnTo>
                    <a:lnTo>
                      <a:pt x="26" y="3"/>
                    </a:lnTo>
                    <a:lnTo>
                      <a:pt x="23" y="6"/>
                    </a:lnTo>
                    <a:lnTo>
                      <a:pt x="21" y="6"/>
                    </a:lnTo>
                    <a:lnTo>
                      <a:pt x="23" y="3"/>
                    </a:lnTo>
                    <a:lnTo>
                      <a:pt x="21" y="3"/>
                    </a:lnTo>
                    <a:lnTo>
                      <a:pt x="23" y="3"/>
                    </a:lnTo>
                    <a:lnTo>
                      <a:pt x="21" y="0"/>
                    </a:lnTo>
                    <a:lnTo>
                      <a:pt x="18" y="0"/>
                    </a:lnTo>
                    <a:lnTo>
                      <a:pt x="12" y="0"/>
                    </a:lnTo>
                    <a:lnTo>
                      <a:pt x="9" y="0"/>
                    </a:lnTo>
                    <a:lnTo>
                      <a:pt x="6" y="3"/>
                    </a:lnTo>
                    <a:lnTo>
                      <a:pt x="6" y="6"/>
                    </a:lnTo>
                    <a:lnTo>
                      <a:pt x="9" y="6"/>
                    </a:lnTo>
                    <a:lnTo>
                      <a:pt x="12" y="6"/>
                    </a:lnTo>
                    <a:lnTo>
                      <a:pt x="9" y="6"/>
                    </a:lnTo>
                    <a:lnTo>
                      <a:pt x="9" y="9"/>
                    </a:lnTo>
                    <a:lnTo>
                      <a:pt x="12" y="6"/>
                    </a:lnTo>
                    <a:lnTo>
                      <a:pt x="15" y="6"/>
                    </a:lnTo>
                    <a:lnTo>
                      <a:pt x="15" y="9"/>
                    </a:lnTo>
                    <a:lnTo>
                      <a:pt x="12" y="9"/>
                    </a:lnTo>
                    <a:lnTo>
                      <a:pt x="15" y="9"/>
                    </a:lnTo>
                    <a:lnTo>
                      <a:pt x="12" y="9"/>
                    </a:lnTo>
                    <a:lnTo>
                      <a:pt x="15" y="9"/>
                    </a:lnTo>
                    <a:lnTo>
                      <a:pt x="15" y="12"/>
                    </a:lnTo>
                    <a:lnTo>
                      <a:pt x="12" y="12"/>
                    </a:lnTo>
                    <a:lnTo>
                      <a:pt x="9" y="12"/>
                    </a:lnTo>
                    <a:lnTo>
                      <a:pt x="15" y="12"/>
                    </a:lnTo>
                    <a:lnTo>
                      <a:pt x="12" y="12"/>
                    </a:lnTo>
                    <a:lnTo>
                      <a:pt x="9" y="12"/>
                    </a:lnTo>
                    <a:lnTo>
                      <a:pt x="6" y="12"/>
                    </a:lnTo>
                    <a:lnTo>
                      <a:pt x="3" y="12"/>
                    </a:lnTo>
                    <a:lnTo>
                      <a:pt x="0" y="12"/>
                    </a:lnTo>
                    <a:lnTo>
                      <a:pt x="0" y="14"/>
                    </a:lnTo>
                    <a:lnTo>
                      <a:pt x="3"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5" name="Freeform 156"/>
              <p:cNvSpPr>
                <a:spLocks noChangeArrowheads="1"/>
              </p:cNvSpPr>
              <p:nvPr/>
            </p:nvSpPr>
            <p:spPr bwMode="auto">
              <a:xfrm>
                <a:off x="1051" y="60"/>
                <a:ext cx="9" cy="3"/>
              </a:xfrm>
              <a:custGeom>
                <a:avLst/>
                <a:gdLst>
                  <a:gd name="T0" fmla="*/ 6 w 9"/>
                  <a:gd name="T1" fmla="*/ 0 h 3"/>
                  <a:gd name="T2" fmla="*/ 3 w 9"/>
                  <a:gd name="T3" fmla="*/ 0 h 3"/>
                  <a:gd name="T4" fmla="*/ 0 w 9"/>
                  <a:gd name="T5" fmla="*/ 0 h 3"/>
                  <a:gd name="T6" fmla="*/ 0 w 9"/>
                  <a:gd name="T7" fmla="*/ 3 h 3"/>
                  <a:gd name="T8" fmla="*/ 0 w 9"/>
                  <a:gd name="T9" fmla="*/ 3 h 3"/>
                  <a:gd name="T10" fmla="*/ 3 w 9"/>
                  <a:gd name="T11" fmla="*/ 3 h 3"/>
                  <a:gd name="T12" fmla="*/ 6 w 9"/>
                  <a:gd name="T13" fmla="*/ 3 h 3"/>
                  <a:gd name="T14" fmla="*/ 6 w 9"/>
                  <a:gd name="T15" fmla="*/ 3 h 3"/>
                  <a:gd name="T16" fmla="*/ 9 w 9"/>
                  <a:gd name="T17" fmla="*/ 3 h 3"/>
                  <a:gd name="T18" fmla="*/ 9 w 9"/>
                  <a:gd name="T19" fmla="*/ 3 h 3"/>
                  <a:gd name="T20" fmla="*/ 6 w 9"/>
                  <a:gd name="T21" fmla="*/ 0 h 3"/>
                  <a:gd name="T22" fmla="*/ 6 w 9"/>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
                  <a:gd name="T38" fmla="*/ 9 w 9"/>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
                    <a:moveTo>
                      <a:pt x="6" y="0"/>
                    </a:moveTo>
                    <a:lnTo>
                      <a:pt x="3" y="0"/>
                    </a:lnTo>
                    <a:lnTo>
                      <a:pt x="0" y="0"/>
                    </a:lnTo>
                    <a:lnTo>
                      <a:pt x="0" y="3"/>
                    </a:lnTo>
                    <a:lnTo>
                      <a:pt x="3" y="3"/>
                    </a:lnTo>
                    <a:lnTo>
                      <a:pt x="6" y="3"/>
                    </a:lnTo>
                    <a:lnTo>
                      <a:pt x="9" y="3"/>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6" name="Freeform 157"/>
              <p:cNvSpPr>
                <a:spLocks noChangeArrowheads="1"/>
              </p:cNvSpPr>
              <p:nvPr/>
            </p:nvSpPr>
            <p:spPr bwMode="auto">
              <a:xfrm>
                <a:off x="1022" y="60"/>
                <a:ext cx="6" cy="12"/>
              </a:xfrm>
              <a:custGeom>
                <a:avLst/>
                <a:gdLst>
                  <a:gd name="T0" fmla="*/ 3 w 6"/>
                  <a:gd name="T1" fmla="*/ 12 h 12"/>
                  <a:gd name="T2" fmla="*/ 3 w 6"/>
                  <a:gd name="T3" fmla="*/ 12 h 12"/>
                  <a:gd name="T4" fmla="*/ 3 w 6"/>
                  <a:gd name="T5" fmla="*/ 12 h 12"/>
                  <a:gd name="T6" fmla="*/ 6 w 6"/>
                  <a:gd name="T7" fmla="*/ 9 h 12"/>
                  <a:gd name="T8" fmla="*/ 6 w 6"/>
                  <a:gd name="T9" fmla="*/ 9 h 12"/>
                  <a:gd name="T10" fmla="*/ 6 w 6"/>
                  <a:gd name="T11" fmla="*/ 9 h 12"/>
                  <a:gd name="T12" fmla="*/ 6 w 6"/>
                  <a:gd name="T13" fmla="*/ 9 h 12"/>
                  <a:gd name="T14" fmla="*/ 6 w 6"/>
                  <a:gd name="T15" fmla="*/ 6 h 12"/>
                  <a:gd name="T16" fmla="*/ 6 w 6"/>
                  <a:gd name="T17" fmla="*/ 6 h 12"/>
                  <a:gd name="T18" fmla="*/ 6 w 6"/>
                  <a:gd name="T19" fmla="*/ 6 h 12"/>
                  <a:gd name="T20" fmla="*/ 6 w 6"/>
                  <a:gd name="T21" fmla="*/ 6 h 12"/>
                  <a:gd name="T22" fmla="*/ 6 w 6"/>
                  <a:gd name="T23" fmla="*/ 6 h 12"/>
                  <a:gd name="T24" fmla="*/ 6 w 6"/>
                  <a:gd name="T25" fmla="*/ 3 h 12"/>
                  <a:gd name="T26" fmla="*/ 6 w 6"/>
                  <a:gd name="T27" fmla="*/ 3 h 12"/>
                  <a:gd name="T28" fmla="*/ 6 w 6"/>
                  <a:gd name="T29" fmla="*/ 3 h 12"/>
                  <a:gd name="T30" fmla="*/ 6 w 6"/>
                  <a:gd name="T31" fmla="*/ 3 h 12"/>
                  <a:gd name="T32" fmla="*/ 3 w 6"/>
                  <a:gd name="T33" fmla="*/ 3 h 12"/>
                  <a:gd name="T34" fmla="*/ 3 w 6"/>
                  <a:gd name="T35" fmla="*/ 0 h 12"/>
                  <a:gd name="T36" fmla="*/ 3 w 6"/>
                  <a:gd name="T37" fmla="*/ 3 h 12"/>
                  <a:gd name="T38" fmla="*/ 3 w 6"/>
                  <a:gd name="T39" fmla="*/ 3 h 12"/>
                  <a:gd name="T40" fmla="*/ 0 w 6"/>
                  <a:gd name="T41" fmla="*/ 6 h 12"/>
                  <a:gd name="T42" fmla="*/ 0 w 6"/>
                  <a:gd name="T43" fmla="*/ 6 h 12"/>
                  <a:gd name="T44" fmla="*/ 0 w 6"/>
                  <a:gd name="T45" fmla="*/ 9 h 12"/>
                  <a:gd name="T46" fmla="*/ 0 w 6"/>
                  <a:gd name="T47" fmla="*/ 9 h 12"/>
                  <a:gd name="T48" fmla="*/ 0 w 6"/>
                  <a:gd name="T49" fmla="*/ 9 h 12"/>
                  <a:gd name="T50" fmla="*/ 3 w 6"/>
                  <a:gd name="T51" fmla="*/ 12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
                  <a:gd name="T79" fmla="*/ 0 h 12"/>
                  <a:gd name="T80" fmla="*/ 6 w 6"/>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 h="12">
                    <a:moveTo>
                      <a:pt x="3" y="12"/>
                    </a:moveTo>
                    <a:lnTo>
                      <a:pt x="3" y="12"/>
                    </a:lnTo>
                    <a:lnTo>
                      <a:pt x="6" y="9"/>
                    </a:lnTo>
                    <a:lnTo>
                      <a:pt x="6" y="6"/>
                    </a:lnTo>
                    <a:lnTo>
                      <a:pt x="6" y="3"/>
                    </a:lnTo>
                    <a:lnTo>
                      <a:pt x="3" y="3"/>
                    </a:lnTo>
                    <a:lnTo>
                      <a:pt x="3" y="0"/>
                    </a:lnTo>
                    <a:lnTo>
                      <a:pt x="3" y="3"/>
                    </a:lnTo>
                    <a:lnTo>
                      <a:pt x="0" y="6"/>
                    </a:lnTo>
                    <a:lnTo>
                      <a:pt x="0" y="9"/>
                    </a:lnTo>
                    <a:lnTo>
                      <a:pt x="3"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7" name="Freeform 158"/>
              <p:cNvSpPr>
                <a:spLocks noChangeArrowheads="1"/>
              </p:cNvSpPr>
              <p:nvPr/>
            </p:nvSpPr>
            <p:spPr bwMode="auto">
              <a:xfrm>
                <a:off x="1014" y="78"/>
                <a:ext cx="11" cy="5"/>
              </a:xfrm>
              <a:custGeom>
                <a:avLst/>
                <a:gdLst>
                  <a:gd name="T0" fmla="*/ 8 w 11"/>
                  <a:gd name="T1" fmla="*/ 2 h 5"/>
                  <a:gd name="T2" fmla="*/ 8 w 11"/>
                  <a:gd name="T3" fmla="*/ 2 h 5"/>
                  <a:gd name="T4" fmla="*/ 8 w 11"/>
                  <a:gd name="T5" fmla="*/ 2 h 5"/>
                  <a:gd name="T6" fmla="*/ 8 w 11"/>
                  <a:gd name="T7" fmla="*/ 0 h 5"/>
                  <a:gd name="T8" fmla="*/ 8 w 11"/>
                  <a:gd name="T9" fmla="*/ 0 h 5"/>
                  <a:gd name="T10" fmla="*/ 8 w 11"/>
                  <a:gd name="T11" fmla="*/ 0 h 5"/>
                  <a:gd name="T12" fmla="*/ 5 w 11"/>
                  <a:gd name="T13" fmla="*/ 0 h 5"/>
                  <a:gd name="T14" fmla="*/ 2 w 11"/>
                  <a:gd name="T15" fmla="*/ 0 h 5"/>
                  <a:gd name="T16" fmla="*/ 0 w 11"/>
                  <a:gd name="T17" fmla="*/ 0 h 5"/>
                  <a:gd name="T18" fmla="*/ 0 w 11"/>
                  <a:gd name="T19" fmla="*/ 2 h 5"/>
                  <a:gd name="T20" fmla="*/ 2 w 11"/>
                  <a:gd name="T21" fmla="*/ 2 h 5"/>
                  <a:gd name="T22" fmla="*/ 0 w 11"/>
                  <a:gd name="T23" fmla="*/ 2 h 5"/>
                  <a:gd name="T24" fmla="*/ 0 w 11"/>
                  <a:gd name="T25" fmla="*/ 2 h 5"/>
                  <a:gd name="T26" fmla="*/ 2 w 11"/>
                  <a:gd name="T27" fmla="*/ 2 h 5"/>
                  <a:gd name="T28" fmla="*/ 0 w 11"/>
                  <a:gd name="T29" fmla="*/ 2 h 5"/>
                  <a:gd name="T30" fmla="*/ 0 w 11"/>
                  <a:gd name="T31" fmla="*/ 2 h 5"/>
                  <a:gd name="T32" fmla="*/ 0 w 11"/>
                  <a:gd name="T33" fmla="*/ 5 h 5"/>
                  <a:gd name="T34" fmla="*/ 5 w 11"/>
                  <a:gd name="T35" fmla="*/ 5 h 5"/>
                  <a:gd name="T36" fmla="*/ 8 w 11"/>
                  <a:gd name="T37" fmla="*/ 5 h 5"/>
                  <a:gd name="T38" fmla="*/ 11 w 11"/>
                  <a:gd name="T39" fmla="*/ 2 h 5"/>
                  <a:gd name="T40" fmla="*/ 8 w 11"/>
                  <a:gd name="T41" fmla="*/ 2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
                  <a:gd name="T65" fmla="*/ 11 w 11"/>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
                    <a:moveTo>
                      <a:pt x="8" y="2"/>
                    </a:moveTo>
                    <a:lnTo>
                      <a:pt x="8" y="2"/>
                    </a:lnTo>
                    <a:lnTo>
                      <a:pt x="8" y="0"/>
                    </a:lnTo>
                    <a:lnTo>
                      <a:pt x="5" y="0"/>
                    </a:lnTo>
                    <a:lnTo>
                      <a:pt x="2" y="0"/>
                    </a:lnTo>
                    <a:lnTo>
                      <a:pt x="0" y="0"/>
                    </a:lnTo>
                    <a:lnTo>
                      <a:pt x="0" y="2"/>
                    </a:lnTo>
                    <a:lnTo>
                      <a:pt x="2" y="2"/>
                    </a:lnTo>
                    <a:lnTo>
                      <a:pt x="0" y="2"/>
                    </a:lnTo>
                    <a:lnTo>
                      <a:pt x="2" y="2"/>
                    </a:lnTo>
                    <a:lnTo>
                      <a:pt x="0" y="2"/>
                    </a:lnTo>
                    <a:lnTo>
                      <a:pt x="0" y="5"/>
                    </a:lnTo>
                    <a:lnTo>
                      <a:pt x="5" y="5"/>
                    </a:lnTo>
                    <a:lnTo>
                      <a:pt x="8" y="5"/>
                    </a:lnTo>
                    <a:lnTo>
                      <a:pt x="11" y="2"/>
                    </a:lnTo>
                    <a:lnTo>
                      <a:pt x="8"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8" name="Freeform 159"/>
              <p:cNvSpPr>
                <a:spLocks noChangeArrowheads="1"/>
              </p:cNvSpPr>
              <p:nvPr/>
            </p:nvSpPr>
            <p:spPr bwMode="auto">
              <a:xfrm>
                <a:off x="1011" y="83"/>
                <a:ext cx="14" cy="3"/>
              </a:xfrm>
              <a:custGeom>
                <a:avLst/>
                <a:gdLst>
                  <a:gd name="T0" fmla="*/ 0 w 14"/>
                  <a:gd name="T1" fmla="*/ 0 h 3"/>
                  <a:gd name="T2" fmla="*/ 0 w 14"/>
                  <a:gd name="T3" fmla="*/ 0 h 3"/>
                  <a:gd name="T4" fmla="*/ 0 w 14"/>
                  <a:gd name="T5" fmla="*/ 0 h 3"/>
                  <a:gd name="T6" fmla="*/ 0 w 14"/>
                  <a:gd name="T7" fmla="*/ 3 h 3"/>
                  <a:gd name="T8" fmla="*/ 0 w 14"/>
                  <a:gd name="T9" fmla="*/ 3 h 3"/>
                  <a:gd name="T10" fmla="*/ 0 w 14"/>
                  <a:gd name="T11" fmla="*/ 3 h 3"/>
                  <a:gd name="T12" fmla="*/ 3 w 14"/>
                  <a:gd name="T13" fmla="*/ 3 h 3"/>
                  <a:gd name="T14" fmla="*/ 5 w 14"/>
                  <a:gd name="T15" fmla="*/ 3 h 3"/>
                  <a:gd name="T16" fmla="*/ 8 w 14"/>
                  <a:gd name="T17" fmla="*/ 3 h 3"/>
                  <a:gd name="T18" fmla="*/ 11 w 14"/>
                  <a:gd name="T19" fmla="*/ 3 h 3"/>
                  <a:gd name="T20" fmla="*/ 14 w 14"/>
                  <a:gd name="T21" fmla="*/ 3 h 3"/>
                  <a:gd name="T22" fmla="*/ 14 w 14"/>
                  <a:gd name="T23" fmla="*/ 0 h 3"/>
                  <a:gd name="T24" fmla="*/ 14 w 14"/>
                  <a:gd name="T25" fmla="*/ 0 h 3"/>
                  <a:gd name="T26" fmla="*/ 11 w 14"/>
                  <a:gd name="T27" fmla="*/ 0 h 3"/>
                  <a:gd name="T28" fmla="*/ 3 w 14"/>
                  <a:gd name="T29" fmla="*/ 0 h 3"/>
                  <a:gd name="T30" fmla="*/ 0 w 14"/>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3"/>
                  <a:gd name="T50" fmla="*/ 14 w 14"/>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3">
                    <a:moveTo>
                      <a:pt x="0" y="0"/>
                    </a:moveTo>
                    <a:lnTo>
                      <a:pt x="0" y="0"/>
                    </a:lnTo>
                    <a:lnTo>
                      <a:pt x="0" y="3"/>
                    </a:lnTo>
                    <a:lnTo>
                      <a:pt x="3" y="3"/>
                    </a:lnTo>
                    <a:lnTo>
                      <a:pt x="5" y="3"/>
                    </a:lnTo>
                    <a:lnTo>
                      <a:pt x="8" y="3"/>
                    </a:lnTo>
                    <a:lnTo>
                      <a:pt x="11" y="3"/>
                    </a:lnTo>
                    <a:lnTo>
                      <a:pt x="14" y="3"/>
                    </a:lnTo>
                    <a:lnTo>
                      <a:pt x="14" y="0"/>
                    </a:lnTo>
                    <a:lnTo>
                      <a:pt x="11"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89" name="Freeform 160"/>
              <p:cNvSpPr>
                <a:spLocks noChangeArrowheads="1"/>
              </p:cNvSpPr>
              <p:nvPr/>
            </p:nvSpPr>
            <p:spPr bwMode="auto">
              <a:xfrm>
                <a:off x="1011" y="86"/>
                <a:ext cx="14" cy="3"/>
              </a:xfrm>
              <a:custGeom>
                <a:avLst/>
                <a:gdLst>
                  <a:gd name="T0" fmla="*/ 0 w 14"/>
                  <a:gd name="T1" fmla="*/ 3 h 3"/>
                  <a:gd name="T2" fmla="*/ 0 w 14"/>
                  <a:gd name="T3" fmla="*/ 3 h 3"/>
                  <a:gd name="T4" fmla="*/ 5 w 14"/>
                  <a:gd name="T5" fmla="*/ 3 h 3"/>
                  <a:gd name="T6" fmla="*/ 11 w 14"/>
                  <a:gd name="T7" fmla="*/ 3 h 3"/>
                  <a:gd name="T8" fmla="*/ 11 w 14"/>
                  <a:gd name="T9" fmla="*/ 3 h 3"/>
                  <a:gd name="T10" fmla="*/ 14 w 14"/>
                  <a:gd name="T11" fmla="*/ 0 h 3"/>
                  <a:gd name="T12" fmla="*/ 11 w 14"/>
                  <a:gd name="T13" fmla="*/ 0 h 3"/>
                  <a:gd name="T14" fmla="*/ 8 w 14"/>
                  <a:gd name="T15" fmla="*/ 0 h 3"/>
                  <a:gd name="T16" fmla="*/ 0 w 1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3"/>
                  <a:gd name="T29" fmla="*/ 14 w 1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3">
                    <a:moveTo>
                      <a:pt x="0" y="3"/>
                    </a:moveTo>
                    <a:lnTo>
                      <a:pt x="0" y="3"/>
                    </a:lnTo>
                    <a:lnTo>
                      <a:pt x="5" y="3"/>
                    </a:lnTo>
                    <a:lnTo>
                      <a:pt x="11" y="3"/>
                    </a:lnTo>
                    <a:lnTo>
                      <a:pt x="14" y="0"/>
                    </a:lnTo>
                    <a:lnTo>
                      <a:pt x="11" y="0"/>
                    </a:lnTo>
                    <a:lnTo>
                      <a:pt x="8"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0" name="Freeform 161"/>
              <p:cNvSpPr>
                <a:spLocks noChangeArrowheads="1"/>
              </p:cNvSpPr>
              <p:nvPr/>
            </p:nvSpPr>
            <p:spPr bwMode="auto">
              <a:xfrm>
                <a:off x="1011" y="89"/>
                <a:ext cx="14" cy="3"/>
              </a:xfrm>
              <a:custGeom>
                <a:avLst/>
                <a:gdLst>
                  <a:gd name="T0" fmla="*/ 3 w 14"/>
                  <a:gd name="T1" fmla="*/ 0 h 3"/>
                  <a:gd name="T2" fmla="*/ 0 w 14"/>
                  <a:gd name="T3" fmla="*/ 0 h 3"/>
                  <a:gd name="T4" fmla="*/ 3 w 14"/>
                  <a:gd name="T5" fmla="*/ 3 h 3"/>
                  <a:gd name="T6" fmla="*/ 3 w 14"/>
                  <a:gd name="T7" fmla="*/ 3 h 3"/>
                  <a:gd name="T8" fmla="*/ 5 w 14"/>
                  <a:gd name="T9" fmla="*/ 0 h 3"/>
                  <a:gd name="T10" fmla="*/ 5 w 14"/>
                  <a:gd name="T11" fmla="*/ 3 h 3"/>
                  <a:gd name="T12" fmla="*/ 8 w 14"/>
                  <a:gd name="T13" fmla="*/ 0 h 3"/>
                  <a:gd name="T14" fmla="*/ 11 w 14"/>
                  <a:gd name="T15" fmla="*/ 0 h 3"/>
                  <a:gd name="T16" fmla="*/ 14 w 14"/>
                  <a:gd name="T17" fmla="*/ 0 h 3"/>
                  <a:gd name="T18" fmla="*/ 14 w 14"/>
                  <a:gd name="T19" fmla="*/ 0 h 3"/>
                  <a:gd name="T20" fmla="*/ 5 w 14"/>
                  <a:gd name="T21" fmla="*/ 0 h 3"/>
                  <a:gd name="T22" fmla="*/ 5 w 14"/>
                  <a:gd name="T23" fmla="*/ 0 h 3"/>
                  <a:gd name="T24" fmla="*/ 5 w 14"/>
                  <a:gd name="T25" fmla="*/ 0 h 3"/>
                  <a:gd name="T26" fmla="*/ 3 w 14"/>
                  <a:gd name="T27" fmla="*/ 0 h 3"/>
                  <a:gd name="T28" fmla="*/ 3 w 14"/>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3"/>
                  <a:gd name="T47" fmla="*/ 14 w 14"/>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3">
                    <a:moveTo>
                      <a:pt x="3" y="0"/>
                    </a:moveTo>
                    <a:lnTo>
                      <a:pt x="0" y="0"/>
                    </a:lnTo>
                    <a:lnTo>
                      <a:pt x="3" y="3"/>
                    </a:lnTo>
                    <a:lnTo>
                      <a:pt x="5" y="0"/>
                    </a:lnTo>
                    <a:lnTo>
                      <a:pt x="5" y="3"/>
                    </a:lnTo>
                    <a:lnTo>
                      <a:pt x="8" y="0"/>
                    </a:lnTo>
                    <a:lnTo>
                      <a:pt x="11" y="0"/>
                    </a:lnTo>
                    <a:lnTo>
                      <a:pt x="14" y="0"/>
                    </a:lnTo>
                    <a:lnTo>
                      <a:pt x="5"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1" name="Freeform 162"/>
              <p:cNvSpPr>
                <a:spLocks noChangeArrowheads="1"/>
              </p:cNvSpPr>
              <p:nvPr/>
            </p:nvSpPr>
            <p:spPr bwMode="auto">
              <a:xfrm>
                <a:off x="991" y="95"/>
                <a:ext cx="11" cy="6"/>
              </a:xfrm>
              <a:custGeom>
                <a:avLst/>
                <a:gdLst>
                  <a:gd name="T0" fmla="*/ 5 w 11"/>
                  <a:gd name="T1" fmla="*/ 6 h 6"/>
                  <a:gd name="T2" fmla="*/ 8 w 11"/>
                  <a:gd name="T3" fmla="*/ 6 h 6"/>
                  <a:gd name="T4" fmla="*/ 11 w 11"/>
                  <a:gd name="T5" fmla="*/ 3 h 6"/>
                  <a:gd name="T6" fmla="*/ 11 w 11"/>
                  <a:gd name="T7" fmla="*/ 3 h 6"/>
                  <a:gd name="T8" fmla="*/ 11 w 11"/>
                  <a:gd name="T9" fmla="*/ 0 h 6"/>
                  <a:gd name="T10" fmla="*/ 11 w 11"/>
                  <a:gd name="T11" fmla="*/ 0 h 6"/>
                  <a:gd name="T12" fmla="*/ 11 w 11"/>
                  <a:gd name="T13" fmla="*/ 0 h 6"/>
                  <a:gd name="T14" fmla="*/ 11 w 11"/>
                  <a:gd name="T15" fmla="*/ 0 h 6"/>
                  <a:gd name="T16" fmla="*/ 8 w 11"/>
                  <a:gd name="T17" fmla="*/ 0 h 6"/>
                  <a:gd name="T18" fmla="*/ 5 w 11"/>
                  <a:gd name="T19" fmla="*/ 0 h 6"/>
                  <a:gd name="T20" fmla="*/ 0 w 11"/>
                  <a:gd name="T21" fmla="*/ 3 h 6"/>
                  <a:gd name="T22" fmla="*/ 0 w 11"/>
                  <a:gd name="T23" fmla="*/ 3 h 6"/>
                  <a:gd name="T24" fmla="*/ 0 w 11"/>
                  <a:gd name="T25" fmla="*/ 6 h 6"/>
                  <a:gd name="T26" fmla="*/ 5 w 11"/>
                  <a:gd name="T27" fmla="*/ 6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6"/>
                  <a:gd name="T44" fmla="*/ 11 w 11"/>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6">
                    <a:moveTo>
                      <a:pt x="5" y="6"/>
                    </a:moveTo>
                    <a:lnTo>
                      <a:pt x="8" y="6"/>
                    </a:lnTo>
                    <a:lnTo>
                      <a:pt x="11" y="3"/>
                    </a:lnTo>
                    <a:lnTo>
                      <a:pt x="11" y="0"/>
                    </a:lnTo>
                    <a:lnTo>
                      <a:pt x="8" y="0"/>
                    </a:lnTo>
                    <a:lnTo>
                      <a:pt x="5" y="0"/>
                    </a:lnTo>
                    <a:lnTo>
                      <a:pt x="0" y="3"/>
                    </a:lnTo>
                    <a:lnTo>
                      <a:pt x="0" y="6"/>
                    </a:lnTo>
                    <a:lnTo>
                      <a:pt x="5"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2" name="Freeform 163"/>
              <p:cNvSpPr>
                <a:spLocks noEditPoints="1" noChangeArrowheads="1"/>
              </p:cNvSpPr>
              <p:nvPr/>
            </p:nvSpPr>
            <p:spPr bwMode="auto">
              <a:xfrm>
                <a:off x="901" y="72"/>
                <a:ext cx="95" cy="31"/>
              </a:xfrm>
              <a:custGeom>
                <a:avLst/>
                <a:gdLst>
                  <a:gd name="T0" fmla="*/ 52 w 95"/>
                  <a:gd name="T1" fmla="*/ 17 h 31"/>
                  <a:gd name="T2" fmla="*/ 52 w 95"/>
                  <a:gd name="T3" fmla="*/ 14 h 31"/>
                  <a:gd name="T4" fmla="*/ 52 w 95"/>
                  <a:gd name="T5" fmla="*/ 11 h 31"/>
                  <a:gd name="T6" fmla="*/ 52 w 95"/>
                  <a:gd name="T7" fmla="*/ 8 h 31"/>
                  <a:gd name="T8" fmla="*/ 43 w 95"/>
                  <a:gd name="T9" fmla="*/ 6 h 31"/>
                  <a:gd name="T10" fmla="*/ 43 w 95"/>
                  <a:gd name="T11" fmla="*/ 3 h 31"/>
                  <a:gd name="T12" fmla="*/ 38 w 95"/>
                  <a:gd name="T13" fmla="*/ 3 h 31"/>
                  <a:gd name="T14" fmla="*/ 29 w 95"/>
                  <a:gd name="T15" fmla="*/ 6 h 31"/>
                  <a:gd name="T16" fmla="*/ 29 w 95"/>
                  <a:gd name="T17" fmla="*/ 6 h 31"/>
                  <a:gd name="T18" fmla="*/ 20 w 95"/>
                  <a:gd name="T19" fmla="*/ 6 h 31"/>
                  <a:gd name="T20" fmla="*/ 15 w 95"/>
                  <a:gd name="T21" fmla="*/ 8 h 31"/>
                  <a:gd name="T22" fmla="*/ 6 w 95"/>
                  <a:gd name="T23" fmla="*/ 14 h 31"/>
                  <a:gd name="T24" fmla="*/ 20 w 95"/>
                  <a:gd name="T25" fmla="*/ 14 h 31"/>
                  <a:gd name="T26" fmla="*/ 15 w 95"/>
                  <a:gd name="T27" fmla="*/ 14 h 31"/>
                  <a:gd name="T28" fmla="*/ 3 w 95"/>
                  <a:gd name="T29" fmla="*/ 14 h 31"/>
                  <a:gd name="T30" fmla="*/ 0 w 95"/>
                  <a:gd name="T31" fmla="*/ 17 h 31"/>
                  <a:gd name="T32" fmla="*/ 6 w 95"/>
                  <a:gd name="T33" fmla="*/ 20 h 31"/>
                  <a:gd name="T34" fmla="*/ 9 w 95"/>
                  <a:gd name="T35" fmla="*/ 23 h 31"/>
                  <a:gd name="T36" fmla="*/ 15 w 95"/>
                  <a:gd name="T37" fmla="*/ 20 h 31"/>
                  <a:gd name="T38" fmla="*/ 18 w 95"/>
                  <a:gd name="T39" fmla="*/ 20 h 31"/>
                  <a:gd name="T40" fmla="*/ 23 w 95"/>
                  <a:gd name="T41" fmla="*/ 17 h 31"/>
                  <a:gd name="T42" fmla="*/ 29 w 95"/>
                  <a:gd name="T43" fmla="*/ 17 h 31"/>
                  <a:gd name="T44" fmla="*/ 32 w 95"/>
                  <a:gd name="T45" fmla="*/ 17 h 31"/>
                  <a:gd name="T46" fmla="*/ 26 w 95"/>
                  <a:gd name="T47" fmla="*/ 20 h 31"/>
                  <a:gd name="T48" fmla="*/ 23 w 95"/>
                  <a:gd name="T49" fmla="*/ 23 h 31"/>
                  <a:gd name="T50" fmla="*/ 29 w 95"/>
                  <a:gd name="T51" fmla="*/ 23 h 31"/>
                  <a:gd name="T52" fmla="*/ 35 w 95"/>
                  <a:gd name="T53" fmla="*/ 20 h 31"/>
                  <a:gd name="T54" fmla="*/ 35 w 95"/>
                  <a:gd name="T55" fmla="*/ 23 h 31"/>
                  <a:gd name="T56" fmla="*/ 46 w 95"/>
                  <a:gd name="T57" fmla="*/ 20 h 31"/>
                  <a:gd name="T58" fmla="*/ 41 w 95"/>
                  <a:gd name="T59" fmla="*/ 23 h 31"/>
                  <a:gd name="T60" fmla="*/ 35 w 95"/>
                  <a:gd name="T61" fmla="*/ 23 h 31"/>
                  <a:gd name="T62" fmla="*/ 23 w 95"/>
                  <a:gd name="T63" fmla="*/ 26 h 31"/>
                  <a:gd name="T64" fmla="*/ 18 w 95"/>
                  <a:gd name="T65" fmla="*/ 26 h 31"/>
                  <a:gd name="T66" fmla="*/ 12 w 95"/>
                  <a:gd name="T67" fmla="*/ 29 h 31"/>
                  <a:gd name="T68" fmla="*/ 23 w 95"/>
                  <a:gd name="T69" fmla="*/ 31 h 31"/>
                  <a:gd name="T70" fmla="*/ 35 w 95"/>
                  <a:gd name="T71" fmla="*/ 29 h 31"/>
                  <a:gd name="T72" fmla="*/ 43 w 95"/>
                  <a:gd name="T73" fmla="*/ 29 h 31"/>
                  <a:gd name="T74" fmla="*/ 55 w 95"/>
                  <a:gd name="T75" fmla="*/ 26 h 31"/>
                  <a:gd name="T76" fmla="*/ 61 w 95"/>
                  <a:gd name="T77" fmla="*/ 23 h 31"/>
                  <a:gd name="T78" fmla="*/ 61 w 95"/>
                  <a:gd name="T79" fmla="*/ 26 h 31"/>
                  <a:gd name="T80" fmla="*/ 69 w 95"/>
                  <a:gd name="T81" fmla="*/ 26 h 31"/>
                  <a:gd name="T82" fmla="*/ 75 w 95"/>
                  <a:gd name="T83" fmla="*/ 26 h 31"/>
                  <a:gd name="T84" fmla="*/ 84 w 95"/>
                  <a:gd name="T85" fmla="*/ 23 h 31"/>
                  <a:gd name="T86" fmla="*/ 92 w 95"/>
                  <a:gd name="T87" fmla="*/ 20 h 31"/>
                  <a:gd name="T88" fmla="*/ 95 w 95"/>
                  <a:gd name="T89" fmla="*/ 14 h 31"/>
                  <a:gd name="T90" fmla="*/ 87 w 95"/>
                  <a:gd name="T91" fmla="*/ 17 h 31"/>
                  <a:gd name="T92" fmla="*/ 87 w 95"/>
                  <a:gd name="T93" fmla="*/ 14 h 31"/>
                  <a:gd name="T94" fmla="*/ 84 w 95"/>
                  <a:gd name="T95" fmla="*/ 11 h 31"/>
                  <a:gd name="T96" fmla="*/ 84 w 95"/>
                  <a:gd name="T97" fmla="*/ 8 h 31"/>
                  <a:gd name="T98" fmla="*/ 87 w 95"/>
                  <a:gd name="T99" fmla="*/ 8 h 31"/>
                  <a:gd name="T100" fmla="*/ 87 w 95"/>
                  <a:gd name="T101" fmla="*/ 6 h 31"/>
                  <a:gd name="T102" fmla="*/ 90 w 95"/>
                  <a:gd name="T103" fmla="*/ 0 h 31"/>
                  <a:gd name="T104" fmla="*/ 78 w 95"/>
                  <a:gd name="T105" fmla="*/ 3 h 31"/>
                  <a:gd name="T106" fmla="*/ 75 w 95"/>
                  <a:gd name="T107" fmla="*/ 6 h 31"/>
                  <a:gd name="T108" fmla="*/ 69 w 95"/>
                  <a:gd name="T109" fmla="*/ 6 h 31"/>
                  <a:gd name="T110" fmla="*/ 72 w 95"/>
                  <a:gd name="T111" fmla="*/ 8 h 31"/>
                  <a:gd name="T112" fmla="*/ 69 w 95"/>
                  <a:gd name="T113" fmla="*/ 11 h 31"/>
                  <a:gd name="T114" fmla="*/ 67 w 95"/>
                  <a:gd name="T115" fmla="*/ 14 h 31"/>
                  <a:gd name="T116" fmla="*/ 69 w 95"/>
                  <a:gd name="T117" fmla="*/ 17 h 31"/>
                  <a:gd name="T118" fmla="*/ 55 w 95"/>
                  <a:gd name="T119" fmla="*/ 17 h 31"/>
                  <a:gd name="T120" fmla="*/ 81 w 95"/>
                  <a:gd name="T121" fmla="*/ 14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31"/>
                  <a:gd name="T185" fmla="*/ 95 w 95"/>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31">
                    <a:moveTo>
                      <a:pt x="55" y="17"/>
                    </a:moveTo>
                    <a:lnTo>
                      <a:pt x="52" y="17"/>
                    </a:lnTo>
                    <a:lnTo>
                      <a:pt x="49" y="17"/>
                    </a:lnTo>
                    <a:lnTo>
                      <a:pt x="52" y="14"/>
                    </a:lnTo>
                    <a:lnTo>
                      <a:pt x="52" y="11"/>
                    </a:lnTo>
                    <a:lnTo>
                      <a:pt x="49" y="11"/>
                    </a:lnTo>
                    <a:lnTo>
                      <a:pt x="52" y="11"/>
                    </a:lnTo>
                    <a:lnTo>
                      <a:pt x="49" y="11"/>
                    </a:lnTo>
                    <a:lnTo>
                      <a:pt x="49" y="8"/>
                    </a:lnTo>
                    <a:lnTo>
                      <a:pt x="52" y="8"/>
                    </a:lnTo>
                    <a:lnTo>
                      <a:pt x="49" y="6"/>
                    </a:lnTo>
                    <a:lnTo>
                      <a:pt x="46" y="6"/>
                    </a:lnTo>
                    <a:lnTo>
                      <a:pt x="43" y="6"/>
                    </a:lnTo>
                    <a:lnTo>
                      <a:pt x="41" y="6"/>
                    </a:lnTo>
                    <a:lnTo>
                      <a:pt x="41" y="3"/>
                    </a:lnTo>
                    <a:lnTo>
                      <a:pt x="43" y="3"/>
                    </a:lnTo>
                    <a:lnTo>
                      <a:pt x="41" y="3"/>
                    </a:lnTo>
                    <a:lnTo>
                      <a:pt x="38" y="3"/>
                    </a:lnTo>
                    <a:lnTo>
                      <a:pt x="35" y="3"/>
                    </a:lnTo>
                    <a:lnTo>
                      <a:pt x="32" y="3"/>
                    </a:lnTo>
                    <a:lnTo>
                      <a:pt x="29" y="3"/>
                    </a:lnTo>
                    <a:lnTo>
                      <a:pt x="29" y="6"/>
                    </a:lnTo>
                    <a:lnTo>
                      <a:pt x="35" y="6"/>
                    </a:lnTo>
                    <a:lnTo>
                      <a:pt x="29" y="6"/>
                    </a:lnTo>
                    <a:lnTo>
                      <a:pt x="23" y="6"/>
                    </a:lnTo>
                    <a:lnTo>
                      <a:pt x="20" y="6"/>
                    </a:lnTo>
                    <a:lnTo>
                      <a:pt x="20" y="8"/>
                    </a:lnTo>
                    <a:lnTo>
                      <a:pt x="18" y="8"/>
                    </a:lnTo>
                    <a:lnTo>
                      <a:pt x="15" y="8"/>
                    </a:lnTo>
                    <a:lnTo>
                      <a:pt x="18" y="8"/>
                    </a:lnTo>
                    <a:lnTo>
                      <a:pt x="12" y="8"/>
                    </a:lnTo>
                    <a:lnTo>
                      <a:pt x="9" y="11"/>
                    </a:lnTo>
                    <a:lnTo>
                      <a:pt x="6" y="14"/>
                    </a:lnTo>
                    <a:lnTo>
                      <a:pt x="12" y="14"/>
                    </a:lnTo>
                    <a:lnTo>
                      <a:pt x="18" y="14"/>
                    </a:lnTo>
                    <a:lnTo>
                      <a:pt x="18" y="11"/>
                    </a:lnTo>
                    <a:lnTo>
                      <a:pt x="20" y="14"/>
                    </a:lnTo>
                    <a:lnTo>
                      <a:pt x="23" y="11"/>
                    </a:lnTo>
                    <a:lnTo>
                      <a:pt x="23" y="14"/>
                    </a:lnTo>
                    <a:lnTo>
                      <a:pt x="18" y="14"/>
                    </a:lnTo>
                    <a:lnTo>
                      <a:pt x="15" y="14"/>
                    </a:lnTo>
                    <a:lnTo>
                      <a:pt x="9" y="14"/>
                    </a:lnTo>
                    <a:lnTo>
                      <a:pt x="6" y="14"/>
                    </a:lnTo>
                    <a:lnTo>
                      <a:pt x="3" y="14"/>
                    </a:lnTo>
                    <a:lnTo>
                      <a:pt x="0" y="17"/>
                    </a:lnTo>
                    <a:lnTo>
                      <a:pt x="3" y="20"/>
                    </a:lnTo>
                    <a:lnTo>
                      <a:pt x="6" y="17"/>
                    </a:lnTo>
                    <a:lnTo>
                      <a:pt x="9" y="17"/>
                    </a:lnTo>
                    <a:lnTo>
                      <a:pt x="6" y="20"/>
                    </a:lnTo>
                    <a:lnTo>
                      <a:pt x="9" y="20"/>
                    </a:lnTo>
                    <a:lnTo>
                      <a:pt x="6" y="20"/>
                    </a:lnTo>
                    <a:lnTo>
                      <a:pt x="9" y="23"/>
                    </a:lnTo>
                    <a:lnTo>
                      <a:pt x="9" y="20"/>
                    </a:lnTo>
                    <a:lnTo>
                      <a:pt x="12" y="20"/>
                    </a:lnTo>
                    <a:lnTo>
                      <a:pt x="15" y="20"/>
                    </a:lnTo>
                    <a:lnTo>
                      <a:pt x="15" y="23"/>
                    </a:lnTo>
                    <a:lnTo>
                      <a:pt x="18" y="20"/>
                    </a:lnTo>
                    <a:lnTo>
                      <a:pt x="20" y="20"/>
                    </a:lnTo>
                    <a:lnTo>
                      <a:pt x="23" y="17"/>
                    </a:lnTo>
                    <a:lnTo>
                      <a:pt x="23" y="20"/>
                    </a:lnTo>
                    <a:lnTo>
                      <a:pt x="29" y="17"/>
                    </a:lnTo>
                    <a:lnTo>
                      <a:pt x="32" y="17"/>
                    </a:lnTo>
                    <a:lnTo>
                      <a:pt x="29" y="17"/>
                    </a:lnTo>
                    <a:lnTo>
                      <a:pt x="26" y="20"/>
                    </a:lnTo>
                    <a:lnTo>
                      <a:pt x="23" y="20"/>
                    </a:lnTo>
                    <a:lnTo>
                      <a:pt x="23" y="23"/>
                    </a:lnTo>
                    <a:lnTo>
                      <a:pt x="26" y="23"/>
                    </a:lnTo>
                    <a:lnTo>
                      <a:pt x="29" y="23"/>
                    </a:lnTo>
                    <a:lnTo>
                      <a:pt x="29" y="20"/>
                    </a:lnTo>
                    <a:lnTo>
                      <a:pt x="29" y="23"/>
                    </a:lnTo>
                    <a:lnTo>
                      <a:pt x="32" y="23"/>
                    </a:lnTo>
                    <a:lnTo>
                      <a:pt x="32" y="20"/>
                    </a:lnTo>
                    <a:lnTo>
                      <a:pt x="35" y="20"/>
                    </a:lnTo>
                    <a:lnTo>
                      <a:pt x="38" y="20"/>
                    </a:lnTo>
                    <a:lnTo>
                      <a:pt x="35" y="20"/>
                    </a:lnTo>
                    <a:lnTo>
                      <a:pt x="35" y="23"/>
                    </a:lnTo>
                    <a:lnTo>
                      <a:pt x="41" y="23"/>
                    </a:lnTo>
                    <a:lnTo>
                      <a:pt x="43" y="23"/>
                    </a:lnTo>
                    <a:lnTo>
                      <a:pt x="46" y="20"/>
                    </a:lnTo>
                    <a:lnTo>
                      <a:pt x="46" y="23"/>
                    </a:lnTo>
                    <a:lnTo>
                      <a:pt x="43" y="23"/>
                    </a:lnTo>
                    <a:lnTo>
                      <a:pt x="41" y="23"/>
                    </a:lnTo>
                    <a:lnTo>
                      <a:pt x="38" y="23"/>
                    </a:lnTo>
                    <a:lnTo>
                      <a:pt x="35" y="23"/>
                    </a:lnTo>
                    <a:lnTo>
                      <a:pt x="29" y="23"/>
                    </a:lnTo>
                    <a:lnTo>
                      <a:pt x="26" y="23"/>
                    </a:lnTo>
                    <a:lnTo>
                      <a:pt x="23" y="26"/>
                    </a:lnTo>
                    <a:lnTo>
                      <a:pt x="20" y="26"/>
                    </a:lnTo>
                    <a:lnTo>
                      <a:pt x="18" y="26"/>
                    </a:lnTo>
                    <a:lnTo>
                      <a:pt x="15" y="26"/>
                    </a:lnTo>
                    <a:lnTo>
                      <a:pt x="12" y="26"/>
                    </a:lnTo>
                    <a:lnTo>
                      <a:pt x="12" y="29"/>
                    </a:lnTo>
                    <a:lnTo>
                      <a:pt x="15" y="29"/>
                    </a:lnTo>
                    <a:lnTo>
                      <a:pt x="18" y="31"/>
                    </a:lnTo>
                    <a:lnTo>
                      <a:pt x="20" y="31"/>
                    </a:lnTo>
                    <a:lnTo>
                      <a:pt x="23" y="31"/>
                    </a:lnTo>
                    <a:lnTo>
                      <a:pt x="29" y="31"/>
                    </a:lnTo>
                    <a:lnTo>
                      <a:pt x="32" y="31"/>
                    </a:lnTo>
                    <a:lnTo>
                      <a:pt x="35" y="31"/>
                    </a:lnTo>
                    <a:lnTo>
                      <a:pt x="35" y="29"/>
                    </a:lnTo>
                    <a:lnTo>
                      <a:pt x="38" y="29"/>
                    </a:lnTo>
                    <a:lnTo>
                      <a:pt x="41" y="29"/>
                    </a:lnTo>
                    <a:lnTo>
                      <a:pt x="43" y="29"/>
                    </a:lnTo>
                    <a:lnTo>
                      <a:pt x="46" y="26"/>
                    </a:lnTo>
                    <a:lnTo>
                      <a:pt x="49" y="26"/>
                    </a:lnTo>
                    <a:lnTo>
                      <a:pt x="52" y="26"/>
                    </a:lnTo>
                    <a:lnTo>
                      <a:pt x="55" y="26"/>
                    </a:lnTo>
                    <a:lnTo>
                      <a:pt x="58" y="26"/>
                    </a:lnTo>
                    <a:lnTo>
                      <a:pt x="61" y="26"/>
                    </a:lnTo>
                    <a:lnTo>
                      <a:pt x="61" y="23"/>
                    </a:lnTo>
                    <a:lnTo>
                      <a:pt x="61" y="26"/>
                    </a:lnTo>
                    <a:lnTo>
                      <a:pt x="64" y="26"/>
                    </a:lnTo>
                    <a:lnTo>
                      <a:pt x="69" y="26"/>
                    </a:lnTo>
                    <a:lnTo>
                      <a:pt x="67" y="26"/>
                    </a:lnTo>
                    <a:lnTo>
                      <a:pt x="69" y="26"/>
                    </a:lnTo>
                    <a:lnTo>
                      <a:pt x="69" y="29"/>
                    </a:lnTo>
                    <a:lnTo>
                      <a:pt x="75" y="29"/>
                    </a:lnTo>
                    <a:lnTo>
                      <a:pt x="75" y="26"/>
                    </a:lnTo>
                    <a:lnTo>
                      <a:pt x="78" y="26"/>
                    </a:lnTo>
                    <a:lnTo>
                      <a:pt x="81" y="26"/>
                    </a:lnTo>
                    <a:lnTo>
                      <a:pt x="84" y="26"/>
                    </a:lnTo>
                    <a:lnTo>
                      <a:pt x="84" y="23"/>
                    </a:lnTo>
                    <a:lnTo>
                      <a:pt x="87" y="23"/>
                    </a:lnTo>
                    <a:lnTo>
                      <a:pt x="90" y="20"/>
                    </a:lnTo>
                    <a:lnTo>
                      <a:pt x="92" y="20"/>
                    </a:lnTo>
                    <a:lnTo>
                      <a:pt x="95" y="17"/>
                    </a:lnTo>
                    <a:lnTo>
                      <a:pt x="95" y="14"/>
                    </a:lnTo>
                    <a:lnTo>
                      <a:pt x="92" y="14"/>
                    </a:lnTo>
                    <a:lnTo>
                      <a:pt x="90" y="14"/>
                    </a:lnTo>
                    <a:lnTo>
                      <a:pt x="87" y="17"/>
                    </a:lnTo>
                    <a:lnTo>
                      <a:pt x="84" y="17"/>
                    </a:lnTo>
                    <a:lnTo>
                      <a:pt x="87" y="14"/>
                    </a:lnTo>
                    <a:lnTo>
                      <a:pt x="84" y="14"/>
                    </a:lnTo>
                    <a:lnTo>
                      <a:pt x="84" y="11"/>
                    </a:lnTo>
                    <a:lnTo>
                      <a:pt x="78" y="11"/>
                    </a:lnTo>
                    <a:lnTo>
                      <a:pt x="81" y="11"/>
                    </a:lnTo>
                    <a:lnTo>
                      <a:pt x="84" y="8"/>
                    </a:lnTo>
                    <a:lnTo>
                      <a:pt x="87" y="8"/>
                    </a:lnTo>
                    <a:lnTo>
                      <a:pt x="84" y="6"/>
                    </a:lnTo>
                    <a:lnTo>
                      <a:pt x="87" y="6"/>
                    </a:lnTo>
                    <a:lnTo>
                      <a:pt x="87" y="3"/>
                    </a:lnTo>
                    <a:lnTo>
                      <a:pt x="90" y="3"/>
                    </a:lnTo>
                    <a:lnTo>
                      <a:pt x="90" y="0"/>
                    </a:lnTo>
                    <a:lnTo>
                      <a:pt x="87" y="0"/>
                    </a:lnTo>
                    <a:lnTo>
                      <a:pt x="84" y="0"/>
                    </a:lnTo>
                    <a:lnTo>
                      <a:pt x="78" y="3"/>
                    </a:lnTo>
                    <a:lnTo>
                      <a:pt x="75" y="6"/>
                    </a:lnTo>
                    <a:lnTo>
                      <a:pt x="72" y="6"/>
                    </a:lnTo>
                    <a:lnTo>
                      <a:pt x="69" y="6"/>
                    </a:lnTo>
                    <a:lnTo>
                      <a:pt x="69" y="8"/>
                    </a:lnTo>
                    <a:lnTo>
                      <a:pt x="72" y="8"/>
                    </a:lnTo>
                    <a:lnTo>
                      <a:pt x="72" y="11"/>
                    </a:lnTo>
                    <a:lnTo>
                      <a:pt x="69" y="11"/>
                    </a:lnTo>
                    <a:lnTo>
                      <a:pt x="67" y="14"/>
                    </a:lnTo>
                    <a:lnTo>
                      <a:pt x="69" y="14"/>
                    </a:lnTo>
                    <a:lnTo>
                      <a:pt x="69" y="17"/>
                    </a:lnTo>
                    <a:lnTo>
                      <a:pt x="67" y="17"/>
                    </a:lnTo>
                    <a:lnTo>
                      <a:pt x="58" y="17"/>
                    </a:lnTo>
                    <a:lnTo>
                      <a:pt x="55" y="17"/>
                    </a:lnTo>
                    <a:close/>
                    <a:moveTo>
                      <a:pt x="78" y="14"/>
                    </a:moveTo>
                    <a:lnTo>
                      <a:pt x="81" y="14"/>
                    </a:lnTo>
                    <a:lnTo>
                      <a:pt x="78" y="17"/>
                    </a:lnTo>
                    <a:lnTo>
                      <a:pt x="78"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3" name="Freeform 164"/>
              <p:cNvSpPr>
                <a:spLocks noChangeArrowheads="1"/>
              </p:cNvSpPr>
              <p:nvPr/>
            </p:nvSpPr>
            <p:spPr bwMode="auto">
              <a:xfrm>
                <a:off x="896" y="78"/>
                <a:ext cx="20" cy="8"/>
              </a:xfrm>
              <a:custGeom>
                <a:avLst/>
                <a:gdLst>
                  <a:gd name="T0" fmla="*/ 2 w 20"/>
                  <a:gd name="T1" fmla="*/ 8 h 8"/>
                  <a:gd name="T2" fmla="*/ 5 w 20"/>
                  <a:gd name="T3" fmla="*/ 5 h 8"/>
                  <a:gd name="T4" fmla="*/ 8 w 20"/>
                  <a:gd name="T5" fmla="*/ 5 h 8"/>
                  <a:gd name="T6" fmla="*/ 11 w 20"/>
                  <a:gd name="T7" fmla="*/ 2 h 8"/>
                  <a:gd name="T8" fmla="*/ 14 w 20"/>
                  <a:gd name="T9" fmla="*/ 2 h 8"/>
                  <a:gd name="T10" fmla="*/ 17 w 20"/>
                  <a:gd name="T11" fmla="*/ 0 h 8"/>
                  <a:gd name="T12" fmla="*/ 20 w 20"/>
                  <a:gd name="T13" fmla="*/ 0 h 8"/>
                  <a:gd name="T14" fmla="*/ 17 w 20"/>
                  <a:gd name="T15" fmla="*/ 0 h 8"/>
                  <a:gd name="T16" fmla="*/ 17 w 20"/>
                  <a:gd name="T17" fmla="*/ 0 h 8"/>
                  <a:gd name="T18" fmla="*/ 14 w 20"/>
                  <a:gd name="T19" fmla="*/ 0 h 8"/>
                  <a:gd name="T20" fmla="*/ 14 w 20"/>
                  <a:gd name="T21" fmla="*/ 0 h 8"/>
                  <a:gd name="T22" fmla="*/ 14 w 20"/>
                  <a:gd name="T23" fmla="*/ 0 h 8"/>
                  <a:gd name="T24" fmla="*/ 14 w 20"/>
                  <a:gd name="T25" fmla="*/ 0 h 8"/>
                  <a:gd name="T26" fmla="*/ 14 w 20"/>
                  <a:gd name="T27" fmla="*/ 0 h 8"/>
                  <a:gd name="T28" fmla="*/ 11 w 20"/>
                  <a:gd name="T29" fmla="*/ 0 h 8"/>
                  <a:gd name="T30" fmla="*/ 8 w 20"/>
                  <a:gd name="T31" fmla="*/ 0 h 8"/>
                  <a:gd name="T32" fmla="*/ 2 w 20"/>
                  <a:gd name="T33" fmla="*/ 2 h 8"/>
                  <a:gd name="T34" fmla="*/ 0 w 20"/>
                  <a:gd name="T35" fmla="*/ 2 h 8"/>
                  <a:gd name="T36" fmla="*/ 0 w 20"/>
                  <a:gd name="T37" fmla="*/ 2 h 8"/>
                  <a:gd name="T38" fmla="*/ 0 w 20"/>
                  <a:gd name="T39" fmla="*/ 5 h 8"/>
                  <a:gd name="T40" fmla="*/ 0 w 20"/>
                  <a:gd name="T41" fmla="*/ 5 h 8"/>
                  <a:gd name="T42" fmla="*/ 0 w 20"/>
                  <a:gd name="T43" fmla="*/ 8 h 8"/>
                  <a:gd name="T44" fmla="*/ 2 w 20"/>
                  <a:gd name="T45" fmla="*/ 8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8"/>
                  <a:gd name="T71" fmla="*/ 20 w 20"/>
                  <a:gd name="T72" fmla="*/ 8 h 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8">
                    <a:moveTo>
                      <a:pt x="2" y="8"/>
                    </a:moveTo>
                    <a:lnTo>
                      <a:pt x="5" y="5"/>
                    </a:lnTo>
                    <a:lnTo>
                      <a:pt x="8" y="5"/>
                    </a:lnTo>
                    <a:lnTo>
                      <a:pt x="11" y="2"/>
                    </a:lnTo>
                    <a:lnTo>
                      <a:pt x="14" y="2"/>
                    </a:lnTo>
                    <a:lnTo>
                      <a:pt x="17" y="0"/>
                    </a:lnTo>
                    <a:lnTo>
                      <a:pt x="20" y="0"/>
                    </a:lnTo>
                    <a:lnTo>
                      <a:pt x="17" y="0"/>
                    </a:lnTo>
                    <a:lnTo>
                      <a:pt x="14" y="0"/>
                    </a:lnTo>
                    <a:lnTo>
                      <a:pt x="11" y="0"/>
                    </a:lnTo>
                    <a:lnTo>
                      <a:pt x="8" y="0"/>
                    </a:lnTo>
                    <a:lnTo>
                      <a:pt x="2" y="2"/>
                    </a:lnTo>
                    <a:lnTo>
                      <a:pt x="0" y="2"/>
                    </a:lnTo>
                    <a:lnTo>
                      <a:pt x="0" y="5"/>
                    </a:lnTo>
                    <a:lnTo>
                      <a:pt x="0" y="8"/>
                    </a:lnTo>
                    <a:lnTo>
                      <a:pt x="2"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4" name="Freeform 165"/>
              <p:cNvSpPr>
                <a:spLocks noChangeArrowheads="1"/>
              </p:cNvSpPr>
              <p:nvPr/>
            </p:nvSpPr>
            <p:spPr bwMode="auto">
              <a:xfrm>
                <a:off x="875" y="60"/>
                <a:ext cx="75" cy="20"/>
              </a:xfrm>
              <a:custGeom>
                <a:avLst/>
                <a:gdLst>
                  <a:gd name="T0" fmla="*/ 9 w 75"/>
                  <a:gd name="T1" fmla="*/ 15 h 20"/>
                  <a:gd name="T2" fmla="*/ 12 w 75"/>
                  <a:gd name="T3" fmla="*/ 18 h 20"/>
                  <a:gd name="T4" fmla="*/ 15 w 75"/>
                  <a:gd name="T5" fmla="*/ 15 h 20"/>
                  <a:gd name="T6" fmla="*/ 21 w 75"/>
                  <a:gd name="T7" fmla="*/ 15 h 20"/>
                  <a:gd name="T8" fmla="*/ 18 w 75"/>
                  <a:gd name="T9" fmla="*/ 18 h 20"/>
                  <a:gd name="T10" fmla="*/ 15 w 75"/>
                  <a:gd name="T11" fmla="*/ 20 h 20"/>
                  <a:gd name="T12" fmla="*/ 18 w 75"/>
                  <a:gd name="T13" fmla="*/ 18 h 20"/>
                  <a:gd name="T14" fmla="*/ 23 w 75"/>
                  <a:gd name="T15" fmla="*/ 18 h 20"/>
                  <a:gd name="T16" fmla="*/ 23 w 75"/>
                  <a:gd name="T17" fmla="*/ 18 h 20"/>
                  <a:gd name="T18" fmla="*/ 29 w 75"/>
                  <a:gd name="T19" fmla="*/ 15 h 20"/>
                  <a:gd name="T20" fmla="*/ 29 w 75"/>
                  <a:gd name="T21" fmla="*/ 12 h 20"/>
                  <a:gd name="T22" fmla="*/ 29 w 75"/>
                  <a:gd name="T23" fmla="*/ 15 h 20"/>
                  <a:gd name="T24" fmla="*/ 29 w 75"/>
                  <a:gd name="T25" fmla="*/ 15 h 20"/>
                  <a:gd name="T26" fmla="*/ 32 w 75"/>
                  <a:gd name="T27" fmla="*/ 15 h 20"/>
                  <a:gd name="T28" fmla="*/ 38 w 75"/>
                  <a:gd name="T29" fmla="*/ 12 h 20"/>
                  <a:gd name="T30" fmla="*/ 38 w 75"/>
                  <a:gd name="T31" fmla="*/ 12 h 20"/>
                  <a:gd name="T32" fmla="*/ 41 w 75"/>
                  <a:gd name="T33" fmla="*/ 12 h 20"/>
                  <a:gd name="T34" fmla="*/ 44 w 75"/>
                  <a:gd name="T35" fmla="*/ 9 h 20"/>
                  <a:gd name="T36" fmla="*/ 46 w 75"/>
                  <a:gd name="T37" fmla="*/ 9 h 20"/>
                  <a:gd name="T38" fmla="*/ 46 w 75"/>
                  <a:gd name="T39" fmla="*/ 9 h 20"/>
                  <a:gd name="T40" fmla="*/ 44 w 75"/>
                  <a:gd name="T41" fmla="*/ 12 h 20"/>
                  <a:gd name="T42" fmla="*/ 46 w 75"/>
                  <a:gd name="T43" fmla="*/ 15 h 20"/>
                  <a:gd name="T44" fmla="*/ 49 w 75"/>
                  <a:gd name="T45" fmla="*/ 12 h 20"/>
                  <a:gd name="T46" fmla="*/ 58 w 75"/>
                  <a:gd name="T47" fmla="*/ 12 h 20"/>
                  <a:gd name="T48" fmla="*/ 61 w 75"/>
                  <a:gd name="T49" fmla="*/ 9 h 20"/>
                  <a:gd name="T50" fmla="*/ 64 w 75"/>
                  <a:gd name="T51" fmla="*/ 6 h 20"/>
                  <a:gd name="T52" fmla="*/ 64 w 75"/>
                  <a:gd name="T53" fmla="*/ 6 h 20"/>
                  <a:gd name="T54" fmla="*/ 64 w 75"/>
                  <a:gd name="T55" fmla="*/ 3 h 20"/>
                  <a:gd name="T56" fmla="*/ 72 w 75"/>
                  <a:gd name="T57" fmla="*/ 3 h 20"/>
                  <a:gd name="T58" fmla="*/ 72 w 75"/>
                  <a:gd name="T59" fmla="*/ 0 h 20"/>
                  <a:gd name="T60" fmla="*/ 72 w 75"/>
                  <a:gd name="T61" fmla="*/ 0 h 20"/>
                  <a:gd name="T62" fmla="*/ 64 w 75"/>
                  <a:gd name="T63" fmla="*/ 0 h 20"/>
                  <a:gd name="T64" fmla="*/ 67 w 75"/>
                  <a:gd name="T65" fmla="*/ 0 h 20"/>
                  <a:gd name="T66" fmla="*/ 64 w 75"/>
                  <a:gd name="T67" fmla="*/ 0 h 20"/>
                  <a:gd name="T68" fmla="*/ 58 w 75"/>
                  <a:gd name="T69" fmla="*/ 0 h 20"/>
                  <a:gd name="T70" fmla="*/ 58 w 75"/>
                  <a:gd name="T71" fmla="*/ 0 h 20"/>
                  <a:gd name="T72" fmla="*/ 58 w 75"/>
                  <a:gd name="T73" fmla="*/ 0 h 20"/>
                  <a:gd name="T74" fmla="*/ 52 w 75"/>
                  <a:gd name="T75" fmla="*/ 0 h 20"/>
                  <a:gd name="T76" fmla="*/ 46 w 75"/>
                  <a:gd name="T77" fmla="*/ 0 h 20"/>
                  <a:gd name="T78" fmla="*/ 44 w 75"/>
                  <a:gd name="T79" fmla="*/ 3 h 20"/>
                  <a:gd name="T80" fmla="*/ 38 w 75"/>
                  <a:gd name="T81" fmla="*/ 3 h 20"/>
                  <a:gd name="T82" fmla="*/ 35 w 75"/>
                  <a:gd name="T83" fmla="*/ 6 h 20"/>
                  <a:gd name="T84" fmla="*/ 29 w 75"/>
                  <a:gd name="T85" fmla="*/ 6 h 20"/>
                  <a:gd name="T86" fmla="*/ 26 w 75"/>
                  <a:gd name="T87" fmla="*/ 9 h 20"/>
                  <a:gd name="T88" fmla="*/ 23 w 75"/>
                  <a:gd name="T89" fmla="*/ 9 h 20"/>
                  <a:gd name="T90" fmla="*/ 18 w 75"/>
                  <a:gd name="T91" fmla="*/ 12 h 20"/>
                  <a:gd name="T92" fmla="*/ 15 w 75"/>
                  <a:gd name="T93" fmla="*/ 9 h 20"/>
                  <a:gd name="T94" fmla="*/ 12 w 75"/>
                  <a:gd name="T95" fmla="*/ 9 h 20"/>
                  <a:gd name="T96" fmla="*/ 6 w 75"/>
                  <a:gd name="T97" fmla="*/ 12 h 20"/>
                  <a:gd name="T98" fmla="*/ 6 w 75"/>
                  <a:gd name="T99" fmla="*/ 15 h 20"/>
                  <a:gd name="T100" fmla="*/ 0 w 75"/>
                  <a:gd name="T101" fmla="*/ 15 h 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
                  <a:gd name="T154" fmla="*/ 0 h 20"/>
                  <a:gd name="T155" fmla="*/ 75 w 75"/>
                  <a:gd name="T156" fmla="*/ 20 h 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 h="20">
                    <a:moveTo>
                      <a:pt x="6" y="18"/>
                    </a:moveTo>
                    <a:lnTo>
                      <a:pt x="6" y="15"/>
                    </a:lnTo>
                    <a:lnTo>
                      <a:pt x="9" y="15"/>
                    </a:lnTo>
                    <a:lnTo>
                      <a:pt x="12" y="18"/>
                    </a:lnTo>
                    <a:lnTo>
                      <a:pt x="15" y="15"/>
                    </a:lnTo>
                    <a:lnTo>
                      <a:pt x="18" y="15"/>
                    </a:lnTo>
                    <a:lnTo>
                      <a:pt x="21" y="15"/>
                    </a:lnTo>
                    <a:lnTo>
                      <a:pt x="18" y="15"/>
                    </a:lnTo>
                    <a:lnTo>
                      <a:pt x="18" y="18"/>
                    </a:lnTo>
                    <a:lnTo>
                      <a:pt x="15" y="18"/>
                    </a:lnTo>
                    <a:lnTo>
                      <a:pt x="15" y="20"/>
                    </a:lnTo>
                    <a:lnTo>
                      <a:pt x="18" y="18"/>
                    </a:lnTo>
                    <a:lnTo>
                      <a:pt x="21" y="18"/>
                    </a:lnTo>
                    <a:lnTo>
                      <a:pt x="23" y="18"/>
                    </a:lnTo>
                    <a:lnTo>
                      <a:pt x="23" y="15"/>
                    </a:lnTo>
                    <a:lnTo>
                      <a:pt x="26" y="15"/>
                    </a:lnTo>
                    <a:lnTo>
                      <a:pt x="29" y="15"/>
                    </a:lnTo>
                    <a:lnTo>
                      <a:pt x="26" y="15"/>
                    </a:lnTo>
                    <a:lnTo>
                      <a:pt x="29" y="15"/>
                    </a:lnTo>
                    <a:lnTo>
                      <a:pt x="29" y="12"/>
                    </a:lnTo>
                    <a:lnTo>
                      <a:pt x="29" y="15"/>
                    </a:lnTo>
                    <a:lnTo>
                      <a:pt x="29" y="12"/>
                    </a:lnTo>
                    <a:lnTo>
                      <a:pt x="29" y="15"/>
                    </a:lnTo>
                    <a:lnTo>
                      <a:pt x="29" y="18"/>
                    </a:lnTo>
                    <a:lnTo>
                      <a:pt x="29" y="15"/>
                    </a:lnTo>
                    <a:lnTo>
                      <a:pt x="29" y="18"/>
                    </a:lnTo>
                    <a:lnTo>
                      <a:pt x="32" y="15"/>
                    </a:lnTo>
                    <a:lnTo>
                      <a:pt x="35" y="15"/>
                    </a:lnTo>
                    <a:lnTo>
                      <a:pt x="38" y="15"/>
                    </a:lnTo>
                    <a:lnTo>
                      <a:pt x="38" y="12"/>
                    </a:lnTo>
                    <a:lnTo>
                      <a:pt x="35" y="12"/>
                    </a:lnTo>
                    <a:lnTo>
                      <a:pt x="38" y="12"/>
                    </a:lnTo>
                    <a:lnTo>
                      <a:pt x="38" y="9"/>
                    </a:lnTo>
                    <a:lnTo>
                      <a:pt x="38" y="12"/>
                    </a:lnTo>
                    <a:lnTo>
                      <a:pt x="41" y="12"/>
                    </a:lnTo>
                    <a:lnTo>
                      <a:pt x="44" y="9"/>
                    </a:lnTo>
                    <a:lnTo>
                      <a:pt x="46" y="9"/>
                    </a:lnTo>
                    <a:lnTo>
                      <a:pt x="49" y="9"/>
                    </a:lnTo>
                    <a:lnTo>
                      <a:pt x="46" y="9"/>
                    </a:lnTo>
                    <a:lnTo>
                      <a:pt x="46" y="12"/>
                    </a:lnTo>
                    <a:lnTo>
                      <a:pt x="44" y="12"/>
                    </a:lnTo>
                    <a:lnTo>
                      <a:pt x="44" y="15"/>
                    </a:lnTo>
                    <a:lnTo>
                      <a:pt x="46" y="15"/>
                    </a:lnTo>
                    <a:lnTo>
                      <a:pt x="49" y="12"/>
                    </a:lnTo>
                    <a:lnTo>
                      <a:pt x="52" y="12"/>
                    </a:lnTo>
                    <a:lnTo>
                      <a:pt x="55" y="12"/>
                    </a:lnTo>
                    <a:lnTo>
                      <a:pt x="58" y="12"/>
                    </a:lnTo>
                    <a:lnTo>
                      <a:pt x="61" y="9"/>
                    </a:lnTo>
                    <a:lnTo>
                      <a:pt x="61" y="6"/>
                    </a:lnTo>
                    <a:lnTo>
                      <a:pt x="64" y="6"/>
                    </a:lnTo>
                    <a:lnTo>
                      <a:pt x="64" y="9"/>
                    </a:lnTo>
                    <a:lnTo>
                      <a:pt x="64" y="6"/>
                    </a:lnTo>
                    <a:lnTo>
                      <a:pt x="64" y="3"/>
                    </a:lnTo>
                    <a:lnTo>
                      <a:pt x="67" y="3"/>
                    </a:lnTo>
                    <a:lnTo>
                      <a:pt x="69" y="3"/>
                    </a:lnTo>
                    <a:lnTo>
                      <a:pt x="72" y="3"/>
                    </a:lnTo>
                    <a:lnTo>
                      <a:pt x="75" y="3"/>
                    </a:lnTo>
                    <a:lnTo>
                      <a:pt x="72" y="0"/>
                    </a:lnTo>
                    <a:lnTo>
                      <a:pt x="69" y="0"/>
                    </a:lnTo>
                    <a:lnTo>
                      <a:pt x="67" y="0"/>
                    </a:lnTo>
                    <a:lnTo>
                      <a:pt x="64" y="0"/>
                    </a:lnTo>
                    <a:lnTo>
                      <a:pt x="67" y="0"/>
                    </a:lnTo>
                    <a:lnTo>
                      <a:pt x="64" y="0"/>
                    </a:lnTo>
                    <a:lnTo>
                      <a:pt x="61" y="0"/>
                    </a:lnTo>
                    <a:lnTo>
                      <a:pt x="58" y="0"/>
                    </a:lnTo>
                    <a:lnTo>
                      <a:pt x="58" y="3"/>
                    </a:lnTo>
                    <a:lnTo>
                      <a:pt x="58" y="0"/>
                    </a:lnTo>
                    <a:lnTo>
                      <a:pt x="55" y="0"/>
                    </a:lnTo>
                    <a:lnTo>
                      <a:pt x="52" y="0"/>
                    </a:lnTo>
                    <a:lnTo>
                      <a:pt x="49" y="0"/>
                    </a:lnTo>
                    <a:lnTo>
                      <a:pt x="46" y="0"/>
                    </a:lnTo>
                    <a:lnTo>
                      <a:pt x="44" y="3"/>
                    </a:lnTo>
                    <a:lnTo>
                      <a:pt x="41" y="3"/>
                    </a:lnTo>
                    <a:lnTo>
                      <a:pt x="38" y="3"/>
                    </a:lnTo>
                    <a:lnTo>
                      <a:pt x="35" y="6"/>
                    </a:lnTo>
                    <a:lnTo>
                      <a:pt x="32" y="6"/>
                    </a:lnTo>
                    <a:lnTo>
                      <a:pt x="29" y="6"/>
                    </a:lnTo>
                    <a:lnTo>
                      <a:pt x="26" y="9"/>
                    </a:lnTo>
                    <a:lnTo>
                      <a:pt x="23" y="9"/>
                    </a:lnTo>
                    <a:lnTo>
                      <a:pt x="23" y="6"/>
                    </a:lnTo>
                    <a:lnTo>
                      <a:pt x="23" y="9"/>
                    </a:lnTo>
                    <a:lnTo>
                      <a:pt x="21" y="9"/>
                    </a:lnTo>
                    <a:lnTo>
                      <a:pt x="18" y="12"/>
                    </a:lnTo>
                    <a:lnTo>
                      <a:pt x="18" y="9"/>
                    </a:lnTo>
                    <a:lnTo>
                      <a:pt x="15" y="12"/>
                    </a:lnTo>
                    <a:lnTo>
                      <a:pt x="15" y="9"/>
                    </a:lnTo>
                    <a:lnTo>
                      <a:pt x="12" y="9"/>
                    </a:lnTo>
                    <a:lnTo>
                      <a:pt x="9" y="12"/>
                    </a:lnTo>
                    <a:lnTo>
                      <a:pt x="6" y="12"/>
                    </a:lnTo>
                    <a:lnTo>
                      <a:pt x="3" y="12"/>
                    </a:lnTo>
                    <a:lnTo>
                      <a:pt x="3" y="15"/>
                    </a:lnTo>
                    <a:lnTo>
                      <a:pt x="6" y="15"/>
                    </a:lnTo>
                    <a:lnTo>
                      <a:pt x="3" y="15"/>
                    </a:lnTo>
                    <a:lnTo>
                      <a:pt x="0" y="15"/>
                    </a:lnTo>
                    <a:lnTo>
                      <a:pt x="3" y="18"/>
                    </a:lnTo>
                    <a:lnTo>
                      <a:pt x="6" y="1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5" name="Freeform 166"/>
              <p:cNvSpPr>
                <a:spLocks noChangeArrowheads="1"/>
              </p:cNvSpPr>
              <p:nvPr/>
            </p:nvSpPr>
            <p:spPr bwMode="auto">
              <a:xfrm>
                <a:off x="944" y="69"/>
                <a:ext cx="12" cy="3"/>
              </a:xfrm>
              <a:custGeom>
                <a:avLst/>
                <a:gdLst>
                  <a:gd name="T0" fmla="*/ 0 w 12"/>
                  <a:gd name="T1" fmla="*/ 0 h 3"/>
                  <a:gd name="T2" fmla="*/ 3 w 12"/>
                  <a:gd name="T3" fmla="*/ 3 h 3"/>
                  <a:gd name="T4" fmla="*/ 6 w 12"/>
                  <a:gd name="T5" fmla="*/ 3 h 3"/>
                  <a:gd name="T6" fmla="*/ 9 w 12"/>
                  <a:gd name="T7" fmla="*/ 3 h 3"/>
                  <a:gd name="T8" fmla="*/ 12 w 12"/>
                  <a:gd name="T9" fmla="*/ 3 h 3"/>
                  <a:gd name="T10" fmla="*/ 12 w 12"/>
                  <a:gd name="T11" fmla="*/ 0 h 3"/>
                  <a:gd name="T12" fmla="*/ 9 w 12"/>
                  <a:gd name="T13" fmla="*/ 0 h 3"/>
                  <a:gd name="T14" fmla="*/ 9 w 12"/>
                  <a:gd name="T15" fmla="*/ 0 h 3"/>
                  <a:gd name="T16" fmla="*/ 3 w 12"/>
                  <a:gd name="T17" fmla="*/ 0 h 3"/>
                  <a:gd name="T18" fmla="*/ 0 w 1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
                  <a:gd name="T32" fmla="*/ 12 w 1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
                    <a:moveTo>
                      <a:pt x="0" y="0"/>
                    </a:moveTo>
                    <a:lnTo>
                      <a:pt x="3" y="3"/>
                    </a:lnTo>
                    <a:lnTo>
                      <a:pt x="6" y="3"/>
                    </a:lnTo>
                    <a:lnTo>
                      <a:pt x="9" y="3"/>
                    </a:lnTo>
                    <a:lnTo>
                      <a:pt x="12" y="3"/>
                    </a:lnTo>
                    <a:lnTo>
                      <a:pt x="12" y="0"/>
                    </a:lnTo>
                    <a:lnTo>
                      <a:pt x="9"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6" name="Freeform 167"/>
              <p:cNvSpPr>
                <a:spLocks noChangeArrowheads="1"/>
              </p:cNvSpPr>
              <p:nvPr/>
            </p:nvSpPr>
            <p:spPr bwMode="auto">
              <a:xfrm>
                <a:off x="970" y="54"/>
                <a:ext cx="32" cy="9"/>
              </a:xfrm>
              <a:custGeom>
                <a:avLst/>
                <a:gdLst>
                  <a:gd name="T0" fmla="*/ 0 w 32"/>
                  <a:gd name="T1" fmla="*/ 6 h 9"/>
                  <a:gd name="T2" fmla="*/ 0 w 32"/>
                  <a:gd name="T3" fmla="*/ 6 h 9"/>
                  <a:gd name="T4" fmla="*/ 0 w 32"/>
                  <a:gd name="T5" fmla="*/ 6 h 9"/>
                  <a:gd name="T6" fmla="*/ 3 w 32"/>
                  <a:gd name="T7" fmla="*/ 9 h 9"/>
                  <a:gd name="T8" fmla="*/ 0 w 32"/>
                  <a:gd name="T9" fmla="*/ 9 h 9"/>
                  <a:gd name="T10" fmla="*/ 0 w 32"/>
                  <a:gd name="T11" fmla="*/ 9 h 9"/>
                  <a:gd name="T12" fmla="*/ 3 w 32"/>
                  <a:gd name="T13" fmla="*/ 9 h 9"/>
                  <a:gd name="T14" fmla="*/ 6 w 32"/>
                  <a:gd name="T15" fmla="*/ 9 h 9"/>
                  <a:gd name="T16" fmla="*/ 12 w 32"/>
                  <a:gd name="T17" fmla="*/ 9 h 9"/>
                  <a:gd name="T18" fmla="*/ 12 w 32"/>
                  <a:gd name="T19" fmla="*/ 9 h 9"/>
                  <a:gd name="T20" fmla="*/ 18 w 32"/>
                  <a:gd name="T21" fmla="*/ 9 h 9"/>
                  <a:gd name="T22" fmla="*/ 18 w 32"/>
                  <a:gd name="T23" fmla="*/ 9 h 9"/>
                  <a:gd name="T24" fmla="*/ 21 w 32"/>
                  <a:gd name="T25" fmla="*/ 9 h 9"/>
                  <a:gd name="T26" fmla="*/ 23 w 32"/>
                  <a:gd name="T27" fmla="*/ 6 h 9"/>
                  <a:gd name="T28" fmla="*/ 23 w 32"/>
                  <a:gd name="T29" fmla="*/ 6 h 9"/>
                  <a:gd name="T30" fmla="*/ 21 w 32"/>
                  <a:gd name="T31" fmla="*/ 6 h 9"/>
                  <a:gd name="T32" fmla="*/ 21 w 32"/>
                  <a:gd name="T33" fmla="*/ 6 h 9"/>
                  <a:gd name="T34" fmla="*/ 21 w 32"/>
                  <a:gd name="T35" fmla="*/ 3 h 9"/>
                  <a:gd name="T36" fmla="*/ 21 w 32"/>
                  <a:gd name="T37" fmla="*/ 6 h 9"/>
                  <a:gd name="T38" fmla="*/ 18 w 32"/>
                  <a:gd name="T39" fmla="*/ 6 h 9"/>
                  <a:gd name="T40" fmla="*/ 18 w 32"/>
                  <a:gd name="T41" fmla="*/ 6 h 9"/>
                  <a:gd name="T42" fmla="*/ 18 w 32"/>
                  <a:gd name="T43" fmla="*/ 6 h 9"/>
                  <a:gd name="T44" fmla="*/ 18 w 32"/>
                  <a:gd name="T45" fmla="*/ 6 h 9"/>
                  <a:gd name="T46" fmla="*/ 15 w 32"/>
                  <a:gd name="T47" fmla="*/ 6 h 9"/>
                  <a:gd name="T48" fmla="*/ 18 w 32"/>
                  <a:gd name="T49" fmla="*/ 6 h 9"/>
                  <a:gd name="T50" fmla="*/ 15 w 32"/>
                  <a:gd name="T51" fmla="*/ 6 h 9"/>
                  <a:gd name="T52" fmla="*/ 15 w 32"/>
                  <a:gd name="T53" fmla="*/ 3 h 9"/>
                  <a:gd name="T54" fmla="*/ 21 w 32"/>
                  <a:gd name="T55" fmla="*/ 3 h 9"/>
                  <a:gd name="T56" fmla="*/ 21 w 32"/>
                  <a:gd name="T57" fmla="*/ 3 h 9"/>
                  <a:gd name="T58" fmla="*/ 21 w 32"/>
                  <a:gd name="T59" fmla="*/ 3 h 9"/>
                  <a:gd name="T60" fmla="*/ 21 w 32"/>
                  <a:gd name="T61" fmla="*/ 3 h 9"/>
                  <a:gd name="T62" fmla="*/ 23 w 32"/>
                  <a:gd name="T63" fmla="*/ 3 h 9"/>
                  <a:gd name="T64" fmla="*/ 29 w 32"/>
                  <a:gd name="T65" fmla="*/ 3 h 9"/>
                  <a:gd name="T66" fmla="*/ 29 w 32"/>
                  <a:gd name="T67" fmla="*/ 3 h 9"/>
                  <a:gd name="T68" fmla="*/ 32 w 32"/>
                  <a:gd name="T69" fmla="*/ 3 h 9"/>
                  <a:gd name="T70" fmla="*/ 32 w 32"/>
                  <a:gd name="T71" fmla="*/ 0 h 9"/>
                  <a:gd name="T72" fmla="*/ 29 w 32"/>
                  <a:gd name="T73" fmla="*/ 0 h 9"/>
                  <a:gd name="T74" fmla="*/ 26 w 32"/>
                  <a:gd name="T75" fmla="*/ 0 h 9"/>
                  <a:gd name="T76" fmla="*/ 23 w 32"/>
                  <a:gd name="T77" fmla="*/ 0 h 9"/>
                  <a:gd name="T78" fmla="*/ 23 w 32"/>
                  <a:gd name="T79" fmla="*/ 0 h 9"/>
                  <a:gd name="T80" fmla="*/ 23 w 32"/>
                  <a:gd name="T81" fmla="*/ 0 h 9"/>
                  <a:gd name="T82" fmla="*/ 18 w 32"/>
                  <a:gd name="T83" fmla="*/ 0 h 9"/>
                  <a:gd name="T84" fmla="*/ 18 w 32"/>
                  <a:gd name="T85" fmla="*/ 0 h 9"/>
                  <a:gd name="T86" fmla="*/ 18 w 32"/>
                  <a:gd name="T87" fmla="*/ 0 h 9"/>
                  <a:gd name="T88" fmla="*/ 18 w 32"/>
                  <a:gd name="T89" fmla="*/ 0 h 9"/>
                  <a:gd name="T90" fmla="*/ 15 w 32"/>
                  <a:gd name="T91" fmla="*/ 0 h 9"/>
                  <a:gd name="T92" fmla="*/ 15 w 32"/>
                  <a:gd name="T93" fmla="*/ 0 h 9"/>
                  <a:gd name="T94" fmla="*/ 12 w 32"/>
                  <a:gd name="T95" fmla="*/ 0 h 9"/>
                  <a:gd name="T96" fmla="*/ 12 w 32"/>
                  <a:gd name="T97" fmla="*/ 0 h 9"/>
                  <a:gd name="T98" fmla="*/ 9 w 32"/>
                  <a:gd name="T99" fmla="*/ 0 h 9"/>
                  <a:gd name="T100" fmla="*/ 9 w 32"/>
                  <a:gd name="T101" fmla="*/ 3 h 9"/>
                  <a:gd name="T102" fmla="*/ 6 w 32"/>
                  <a:gd name="T103" fmla="*/ 3 h 9"/>
                  <a:gd name="T104" fmla="*/ 3 w 32"/>
                  <a:gd name="T105" fmla="*/ 3 h 9"/>
                  <a:gd name="T106" fmla="*/ 3 w 32"/>
                  <a:gd name="T107" fmla="*/ 3 h 9"/>
                  <a:gd name="T108" fmla="*/ 0 w 32"/>
                  <a:gd name="T109" fmla="*/ 6 h 9"/>
                  <a:gd name="T110" fmla="*/ 0 w 32"/>
                  <a:gd name="T111" fmla="*/ 6 h 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
                  <a:gd name="T169" fmla="*/ 0 h 9"/>
                  <a:gd name="T170" fmla="*/ 32 w 32"/>
                  <a:gd name="T171" fmla="*/ 9 h 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 h="9">
                    <a:moveTo>
                      <a:pt x="0" y="6"/>
                    </a:moveTo>
                    <a:lnTo>
                      <a:pt x="0" y="6"/>
                    </a:lnTo>
                    <a:lnTo>
                      <a:pt x="3" y="9"/>
                    </a:lnTo>
                    <a:lnTo>
                      <a:pt x="0" y="9"/>
                    </a:lnTo>
                    <a:lnTo>
                      <a:pt x="3" y="9"/>
                    </a:lnTo>
                    <a:lnTo>
                      <a:pt x="6" y="9"/>
                    </a:lnTo>
                    <a:lnTo>
                      <a:pt x="12" y="9"/>
                    </a:lnTo>
                    <a:lnTo>
                      <a:pt x="18" y="9"/>
                    </a:lnTo>
                    <a:lnTo>
                      <a:pt x="21" y="9"/>
                    </a:lnTo>
                    <a:lnTo>
                      <a:pt x="23" y="6"/>
                    </a:lnTo>
                    <a:lnTo>
                      <a:pt x="21" y="6"/>
                    </a:lnTo>
                    <a:lnTo>
                      <a:pt x="21" y="3"/>
                    </a:lnTo>
                    <a:lnTo>
                      <a:pt x="21" y="6"/>
                    </a:lnTo>
                    <a:lnTo>
                      <a:pt x="18" y="6"/>
                    </a:lnTo>
                    <a:lnTo>
                      <a:pt x="15" y="6"/>
                    </a:lnTo>
                    <a:lnTo>
                      <a:pt x="18" y="6"/>
                    </a:lnTo>
                    <a:lnTo>
                      <a:pt x="15" y="6"/>
                    </a:lnTo>
                    <a:lnTo>
                      <a:pt x="15" y="3"/>
                    </a:lnTo>
                    <a:lnTo>
                      <a:pt x="21" y="3"/>
                    </a:lnTo>
                    <a:lnTo>
                      <a:pt x="23" y="3"/>
                    </a:lnTo>
                    <a:lnTo>
                      <a:pt x="29" y="3"/>
                    </a:lnTo>
                    <a:lnTo>
                      <a:pt x="32" y="3"/>
                    </a:lnTo>
                    <a:lnTo>
                      <a:pt x="32" y="0"/>
                    </a:lnTo>
                    <a:lnTo>
                      <a:pt x="29" y="0"/>
                    </a:lnTo>
                    <a:lnTo>
                      <a:pt x="26" y="0"/>
                    </a:lnTo>
                    <a:lnTo>
                      <a:pt x="23" y="0"/>
                    </a:lnTo>
                    <a:lnTo>
                      <a:pt x="18" y="0"/>
                    </a:lnTo>
                    <a:lnTo>
                      <a:pt x="15" y="0"/>
                    </a:lnTo>
                    <a:lnTo>
                      <a:pt x="12" y="0"/>
                    </a:lnTo>
                    <a:lnTo>
                      <a:pt x="9" y="0"/>
                    </a:lnTo>
                    <a:lnTo>
                      <a:pt x="9" y="3"/>
                    </a:lnTo>
                    <a:lnTo>
                      <a:pt x="6" y="3"/>
                    </a:lnTo>
                    <a:lnTo>
                      <a:pt x="3"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7" name="Freeform 168"/>
              <p:cNvSpPr>
                <a:spLocks noChangeArrowheads="1"/>
              </p:cNvSpPr>
              <p:nvPr/>
            </p:nvSpPr>
            <p:spPr bwMode="auto">
              <a:xfrm>
                <a:off x="962" y="52"/>
                <a:ext cx="8" cy="5"/>
              </a:xfrm>
              <a:custGeom>
                <a:avLst/>
                <a:gdLst>
                  <a:gd name="T0" fmla="*/ 3 w 8"/>
                  <a:gd name="T1" fmla="*/ 5 h 5"/>
                  <a:gd name="T2" fmla="*/ 3 w 8"/>
                  <a:gd name="T3" fmla="*/ 5 h 5"/>
                  <a:gd name="T4" fmla="*/ 8 w 8"/>
                  <a:gd name="T5" fmla="*/ 5 h 5"/>
                  <a:gd name="T6" fmla="*/ 8 w 8"/>
                  <a:gd name="T7" fmla="*/ 5 h 5"/>
                  <a:gd name="T8" fmla="*/ 8 w 8"/>
                  <a:gd name="T9" fmla="*/ 5 h 5"/>
                  <a:gd name="T10" fmla="*/ 8 w 8"/>
                  <a:gd name="T11" fmla="*/ 2 h 5"/>
                  <a:gd name="T12" fmla="*/ 8 w 8"/>
                  <a:gd name="T13" fmla="*/ 2 h 5"/>
                  <a:gd name="T14" fmla="*/ 8 w 8"/>
                  <a:gd name="T15" fmla="*/ 2 h 5"/>
                  <a:gd name="T16" fmla="*/ 8 w 8"/>
                  <a:gd name="T17" fmla="*/ 0 h 5"/>
                  <a:gd name="T18" fmla="*/ 6 w 8"/>
                  <a:gd name="T19" fmla="*/ 2 h 5"/>
                  <a:gd name="T20" fmla="*/ 6 w 8"/>
                  <a:gd name="T21" fmla="*/ 2 h 5"/>
                  <a:gd name="T22" fmla="*/ 3 w 8"/>
                  <a:gd name="T23" fmla="*/ 2 h 5"/>
                  <a:gd name="T24" fmla="*/ 3 w 8"/>
                  <a:gd name="T25" fmla="*/ 2 h 5"/>
                  <a:gd name="T26" fmla="*/ 3 w 8"/>
                  <a:gd name="T27" fmla="*/ 2 h 5"/>
                  <a:gd name="T28" fmla="*/ 0 w 8"/>
                  <a:gd name="T29" fmla="*/ 2 h 5"/>
                  <a:gd name="T30" fmla="*/ 3 w 8"/>
                  <a:gd name="T31" fmla="*/ 2 h 5"/>
                  <a:gd name="T32" fmla="*/ 3 w 8"/>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3" y="5"/>
                    </a:moveTo>
                    <a:lnTo>
                      <a:pt x="3" y="5"/>
                    </a:lnTo>
                    <a:lnTo>
                      <a:pt x="8" y="5"/>
                    </a:lnTo>
                    <a:lnTo>
                      <a:pt x="8" y="2"/>
                    </a:lnTo>
                    <a:lnTo>
                      <a:pt x="8" y="0"/>
                    </a:lnTo>
                    <a:lnTo>
                      <a:pt x="6" y="2"/>
                    </a:lnTo>
                    <a:lnTo>
                      <a:pt x="3" y="2"/>
                    </a:lnTo>
                    <a:lnTo>
                      <a:pt x="0" y="2"/>
                    </a:lnTo>
                    <a:lnTo>
                      <a:pt x="3" y="2"/>
                    </a:lnTo>
                    <a:lnTo>
                      <a:pt x="3"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8" name="Freeform 169"/>
              <p:cNvSpPr>
                <a:spLocks noChangeArrowheads="1"/>
              </p:cNvSpPr>
              <p:nvPr/>
            </p:nvSpPr>
            <p:spPr bwMode="auto">
              <a:xfrm>
                <a:off x="982" y="46"/>
                <a:ext cx="32" cy="6"/>
              </a:xfrm>
              <a:custGeom>
                <a:avLst/>
                <a:gdLst>
                  <a:gd name="T0" fmla="*/ 0 w 32"/>
                  <a:gd name="T1" fmla="*/ 6 h 6"/>
                  <a:gd name="T2" fmla="*/ 3 w 32"/>
                  <a:gd name="T3" fmla="*/ 6 h 6"/>
                  <a:gd name="T4" fmla="*/ 3 w 32"/>
                  <a:gd name="T5" fmla="*/ 6 h 6"/>
                  <a:gd name="T6" fmla="*/ 3 w 32"/>
                  <a:gd name="T7" fmla="*/ 6 h 6"/>
                  <a:gd name="T8" fmla="*/ 6 w 32"/>
                  <a:gd name="T9" fmla="*/ 6 h 6"/>
                  <a:gd name="T10" fmla="*/ 6 w 32"/>
                  <a:gd name="T11" fmla="*/ 6 h 6"/>
                  <a:gd name="T12" fmla="*/ 6 w 32"/>
                  <a:gd name="T13" fmla="*/ 3 h 6"/>
                  <a:gd name="T14" fmla="*/ 9 w 32"/>
                  <a:gd name="T15" fmla="*/ 3 h 6"/>
                  <a:gd name="T16" fmla="*/ 9 w 32"/>
                  <a:gd name="T17" fmla="*/ 6 h 6"/>
                  <a:gd name="T18" fmla="*/ 9 w 32"/>
                  <a:gd name="T19" fmla="*/ 6 h 6"/>
                  <a:gd name="T20" fmla="*/ 9 w 32"/>
                  <a:gd name="T21" fmla="*/ 6 h 6"/>
                  <a:gd name="T22" fmla="*/ 11 w 32"/>
                  <a:gd name="T23" fmla="*/ 6 h 6"/>
                  <a:gd name="T24" fmla="*/ 11 w 32"/>
                  <a:gd name="T25" fmla="*/ 6 h 6"/>
                  <a:gd name="T26" fmla="*/ 14 w 32"/>
                  <a:gd name="T27" fmla="*/ 6 h 6"/>
                  <a:gd name="T28" fmla="*/ 14 w 32"/>
                  <a:gd name="T29" fmla="*/ 6 h 6"/>
                  <a:gd name="T30" fmla="*/ 14 w 32"/>
                  <a:gd name="T31" fmla="*/ 3 h 6"/>
                  <a:gd name="T32" fmla="*/ 14 w 32"/>
                  <a:gd name="T33" fmla="*/ 6 h 6"/>
                  <a:gd name="T34" fmla="*/ 17 w 32"/>
                  <a:gd name="T35" fmla="*/ 6 h 6"/>
                  <a:gd name="T36" fmla="*/ 17 w 32"/>
                  <a:gd name="T37" fmla="*/ 6 h 6"/>
                  <a:gd name="T38" fmla="*/ 17 w 32"/>
                  <a:gd name="T39" fmla="*/ 6 h 6"/>
                  <a:gd name="T40" fmla="*/ 17 w 32"/>
                  <a:gd name="T41" fmla="*/ 6 h 6"/>
                  <a:gd name="T42" fmla="*/ 17 w 32"/>
                  <a:gd name="T43" fmla="*/ 6 h 6"/>
                  <a:gd name="T44" fmla="*/ 23 w 32"/>
                  <a:gd name="T45" fmla="*/ 6 h 6"/>
                  <a:gd name="T46" fmla="*/ 23 w 32"/>
                  <a:gd name="T47" fmla="*/ 6 h 6"/>
                  <a:gd name="T48" fmla="*/ 26 w 32"/>
                  <a:gd name="T49" fmla="*/ 6 h 6"/>
                  <a:gd name="T50" fmla="*/ 26 w 32"/>
                  <a:gd name="T51" fmla="*/ 6 h 6"/>
                  <a:gd name="T52" fmla="*/ 29 w 32"/>
                  <a:gd name="T53" fmla="*/ 6 h 6"/>
                  <a:gd name="T54" fmla="*/ 29 w 32"/>
                  <a:gd name="T55" fmla="*/ 6 h 6"/>
                  <a:gd name="T56" fmla="*/ 32 w 32"/>
                  <a:gd name="T57" fmla="*/ 3 h 6"/>
                  <a:gd name="T58" fmla="*/ 29 w 32"/>
                  <a:gd name="T59" fmla="*/ 3 h 6"/>
                  <a:gd name="T60" fmla="*/ 32 w 32"/>
                  <a:gd name="T61" fmla="*/ 3 h 6"/>
                  <a:gd name="T62" fmla="*/ 29 w 32"/>
                  <a:gd name="T63" fmla="*/ 3 h 6"/>
                  <a:gd name="T64" fmla="*/ 29 w 32"/>
                  <a:gd name="T65" fmla="*/ 3 h 6"/>
                  <a:gd name="T66" fmla="*/ 26 w 32"/>
                  <a:gd name="T67" fmla="*/ 0 h 6"/>
                  <a:gd name="T68" fmla="*/ 26 w 32"/>
                  <a:gd name="T69" fmla="*/ 0 h 6"/>
                  <a:gd name="T70" fmla="*/ 23 w 32"/>
                  <a:gd name="T71" fmla="*/ 0 h 6"/>
                  <a:gd name="T72" fmla="*/ 20 w 32"/>
                  <a:gd name="T73" fmla="*/ 0 h 6"/>
                  <a:gd name="T74" fmla="*/ 17 w 32"/>
                  <a:gd name="T75" fmla="*/ 3 h 6"/>
                  <a:gd name="T76" fmla="*/ 14 w 32"/>
                  <a:gd name="T77" fmla="*/ 3 h 6"/>
                  <a:gd name="T78" fmla="*/ 9 w 32"/>
                  <a:gd name="T79" fmla="*/ 3 h 6"/>
                  <a:gd name="T80" fmla="*/ 6 w 32"/>
                  <a:gd name="T81" fmla="*/ 3 h 6"/>
                  <a:gd name="T82" fmla="*/ 6 w 32"/>
                  <a:gd name="T83" fmla="*/ 3 h 6"/>
                  <a:gd name="T84" fmla="*/ 6 w 32"/>
                  <a:gd name="T85" fmla="*/ 3 h 6"/>
                  <a:gd name="T86" fmla="*/ 3 w 32"/>
                  <a:gd name="T87" fmla="*/ 3 h 6"/>
                  <a:gd name="T88" fmla="*/ 0 w 32"/>
                  <a:gd name="T89" fmla="*/ 6 h 6"/>
                  <a:gd name="T90" fmla="*/ 0 w 32"/>
                  <a:gd name="T91" fmla="*/ 6 h 6"/>
                  <a:gd name="T92" fmla="*/ 0 w 32"/>
                  <a:gd name="T93" fmla="*/ 6 h 6"/>
                  <a:gd name="T94" fmla="*/ 0 w 32"/>
                  <a:gd name="T95" fmla="*/ 6 h 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2"/>
                  <a:gd name="T145" fmla="*/ 0 h 6"/>
                  <a:gd name="T146" fmla="*/ 32 w 32"/>
                  <a:gd name="T147" fmla="*/ 6 h 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2" h="6">
                    <a:moveTo>
                      <a:pt x="0" y="6"/>
                    </a:moveTo>
                    <a:lnTo>
                      <a:pt x="3" y="6"/>
                    </a:lnTo>
                    <a:lnTo>
                      <a:pt x="6" y="6"/>
                    </a:lnTo>
                    <a:lnTo>
                      <a:pt x="6" y="3"/>
                    </a:lnTo>
                    <a:lnTo>
                      <a:pt x="9" y="3"/>
                    </a:lnTo>
                    <a:lnTo>
                      <a:pt x="9" y="6"/>
                    </a:lnTo>
                    <a:lnTo>
                      <a:pt x="11" y="6"/>
                    </a:lnTo>
                    <a:lnTo>
                      <a:pt x="14" y="6"/>
                    </a:lnTo>
                    <a:lnTo>
                      <a:pt x="14" y="3"/>
                    </a:lnTo>
                    <a:lnTo>
                      <a:pt x="14" y="6"/>
                    </a:lnTo>
                    <a:lnTo>
                      <a:pt x="17" y="6"/>
                    </a:lnTo>
                    <a:lnTo>
                      <a:pt x="23" y="6"/>
                    </a:lnTo>
                    <a:lnTo>
                      <a:pt x="26" y="6"/>
                    </a:lnTo>
                    <a:lnTo>
                      <a:pt x="29" y="6"/>
                    </a:lnTo>
                    <a:lnTo>
                      <a:pt x="32" y="3"/>
                    </a:lnTo>
                    <a:lnTo>
                      <a:pt x="29" y="3"/>
                    </a:lnTo>
                    <a:lnTo>
                      <a:pt x="32" y="3"/>
                    </a:lnTo>
                    <a:lnTo>
                      <a:pt x="29" y="3"/>
                    </a:lnTo>
                    <a:lnTo>
                      <a:pt x="26" y="0"/>
                    </a:lnTo>
                    <a:lnTo>
                      <a:pt x="23" y="0"/>
                    </a:lnTo>
                    <a:lnTo>
                      <a:pt x="20" y="0"/>
                    </a:lnTo>
                    <a:lnTo>
                      <a:pt x="17" y="3"/>
                    </a:lnTo>
                    <a:lnTo>
                      <a:pt x="14" y="3"/>
                    </a:lnTo>
                    <a:lnTo>
                      <a:pt x="9" y="3"/>
                    </a:lnTo>
                    <a:lnTo>
                      <a:pt x="6" y="3"/>
                    </a:lnTo>
                    <a:lnTo>
                      <a:pt x="3"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899" name="Freeform 170"/>
              <p:cNvSpPr>
                <a:spLocks noChangeArrowheads="1"/>
              </p:cNvSpPr>
              <p:nvPr/>
            </p:nvSpPr>
            <p:spPr bwMode="auto">
              <a:xfrm>
                <a:off x="1103" y="34"/>
                <a:ext cx="11" cy="6"/>
              </a:xfrm>
              <a:custGeom>
                <a:avLst/>
                <a:gdLst>
                  <a:gd name="T0" fmla="*/ 3 w 11"/>
                  <a:gd name="T1" fmla="*/ 3 h 6"/>
                  <a:gd name="T2" fmla="*/ 3 w 11"/>
                  <a:gd name="T3" fmla="*/ 3 h 6"/>
                  <a:gd name="T4" fmla="*/ 3 w 11"/>
                  <a:gd name="T5" fmla="*/ 6 h 6"/>
                  <a:gd name="T6" fmla="*/ 3 w 11"/>
                  <a:gd name="T7" fmla="*/ 6 h 6"/>
                  <a:gd name="T8" fmla="*/ 6 w 11"/>
                  <a:gd name="T9" fmla="*/ 6 h 6"/>
                  <a:gd name="T10" fmla="*/ 6 w 11"/>
                  <a:gd name="T11" fmla="*/ 3 h 6"/>
                  <a:gd name="T12" fmla="*/ 9 w 11"/>
                  <a:gd name="T13" fmla="*/ 3 h 6"/>
                  <a:gd name="T14" fmla="*/ 9 w 11"/>
                  <a:gd name="T15" fmla="*/ 3 h 6"/>
                  <a:gd name="T16" fmla="*/ 9 w 11"/>
                  <a:gd name="T17" fmla="*/ 0 h 6"/>
                  <a:gd name="T18" fmla="*/ 11 w 11"/>
                  <a:gd name="T19" fmla="*/ 0 h 6"/>
                  <a:gd name="T20" fmla="*/ 9 w 11"/>
                  <a:gd name="T21" fmla="*/ 0 h 6"/>
                  <a:gd name="T22" fmla="*/ 6 w 11"/>
                  <a:gd name="T23" fmla="*/ 0 h 6"/>
                  <a:gd name="T24" fmla="*/ 6 w 11"/>
                  <a:gd name="T25" fmla="*/ 0 h 6"/>
                  <a:gd name="T26" fmla="*/ 6 w 11"/>
                  <a:gd name="T27" fmla="*/ 0 h 6"/>
                  <a:gd name="T28" fmla="*/ 3 w 11"/>
                  <a:gd name="T29" fmla="*/ 0 h 6"/>
                  <a:gd name="T30" fmla="*/ 0 w 11"/>
                  <a:gd name="T31" fmla="*/ 0 h 6"/>
                  <a:gd name="T32" fmla="*/ 0 w 11"/>
                  <a:gd name="T33" fmla="*/ 3 h 6"/>
                  <a:gd name="T34" fmla="*/ 3 w 11"/>
                  <a:gd name="T35" fmla="*/ 3 h 6"/>
                  <a:gd name="T36" fmla="*/ 3 w 11"/>
                  <a:gd name="T37" fmla="*/ 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6"/>
                  <a:gd name="T59" fmla="*/ 11 w 11"/>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6">
                    <a:moveTo>
                      <a:pt x="3" y="3"/>
                    </a:moveTo>
                    <a:lnTo>
                      <a:pt x="3" y="3"/>
                    </a:lnTo>
                    <a:lnTo>
                      <a:pt x="3" y="6"/>
                    </a:lnTo>
                    <a:lnTo>
                      <a:pt x="6" y="6"/>
                    </a:lnTo>
                    <a:lnTo>
                      <a:pt x="6" y="3"/>
                    </a:lnTo>
                    <a:lnTo>
                      <a:pt x="9" y="3"/>
                    </a:lnTo>
                    <a:lnTo>
                      <a:pt x="9" y="0"/>
                    </a:lnTo>
                    <a:lnTo>
                      <a:pt x="11" y="0"/>
                    </a:lnTo>
                    <a:lnTo>
                      <a:pt x="9" y="0"/>
                    </a:lnTo>
                    <a:lnTo>
                      <a:pt x="6" y="0"/>
                    </a:ln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0" name="Freeform 171"/>
              <p:cNvSpPr>
                <a:spLocks noEditPoints="1" noChangeArrowheads="1"/>
              </p:cNvSpPr>
              <p:nvPr/>
            </p:nvSpPr>
            <p:spPr bwMode="auto">
              <a:xfrm>
                <a:off x="1123" y="17"/>
                <a:ext cx="72" cy="49"/>
              </a:xfrm>
              <a:custGeom>
                <a:avLst/>
                <a:gdLst>
                  <a:gd name="T0" fmla="*/ 6 w 72"/>
                  <a:gd name="T1" fmla="*/ 29 h 49"/>
                  <a:gd name="T2" fmla="*/ 12 w 72"/>
                  <a:gd name="T3" fmla="*/ 26 h 49"/>
                  <a:gd name="T4" fmla="*/ 12 w 72"/>
                  <a:gd name="T5" fmla="*/ 32 h 49"/>
                  <a:gd name="T6" fmla="*/ 20 w 72"/>
                  <a:gd name="T7" fmla="*/ 29 h 49"/>
                  <a:gd name="T8" fmla="*/ 23 w 72"/>
                  <a:gd name="T9" fmla="*/ 29 h 49"/>
                  <a:gd name="T10" fmla="*/ 23 w 72"/>
                  <a:gd name="T11" fmla="*/ 32 h 49"/>
                  <a:gd name="T12" fmla="*/ 23 w 72"/>
                  <a:gd name="T13" fmla="*/ 32 h 49"/>
                  <a:gd name="T14" fmla="*/ 6 w 72"/>
                  <a:gd name="T15" fmla="*/ 35 h 49"/>
                  <a:gd name="T16" fmla="*/ 6 w 72"/>
                  <a:gd name="T17" fmla="*/ 37 h 49"/>
                  <a:gd name="T18" fmla="*/ 14 w 72"/>
                  <a:gd name="T19" fmla="*/ 40 h 49"/>
                  <a:gd name="T20" fmla="*/ 6 w 72"/>
                  <a:gd name="T21" fmla="*/ 43 h 49"/>
                  <a:gd name="T22" fmla="*/ 12 w 72"/>
                  <a:gd name="T23" fmla="*/ 46 h 49"/>
                  <a:gd name="T24" fmla="*/ 17 w 72"/>
                  <a:gd name="T25" fmla="*/ 46 h 49"/>
                  <a:gd name="T26" fmla="*/ 23 w 72"/>
                  <a:gd name="T27" fmla="*/ 43 h 49"/>
                  <a:gd name="T28" fmla="*/ 26 w 72"/>
                  <a:gd name="T29" fmla="*/ 43 h 49"/>
                  <a:gd name="T30" fmla="*/ 35 w 72"/>
                  <a:gd name="T31" fmla="*/ 43 h 49"/>
                  <a:gd name="T32" fmla="*/ 37 w 72"/>
                  <a:gd name="T33" fmla="*/ 43 h 49"/>
                  <a:gd name="T34" fmla="*/ 40 w 72"/>
                  <a:gd name="T35" fmla="*/ 40 h 49"/>
                  <a:gd name="T36" fmla="*/ 46 w 72"/>
                  <a:gd name="T37" fmla="*/ 35 h 49"/>
                  <a:gd name="T38" fmla="*/ 43 w 72"/>
                  <a:gd name="T39" fmla="*/ 40 h 49"/>
                  <a:gd name="T40" fmla="*/ 52 w 72"/>
                  <a:gd name="T41" fmla="*/ 37 h 49"/>
                  <a:gd name="T42" fmla="*/ 72 w 72"/>
                  <a:gd name="T43" fmla="*/ 32 h 49"/>
                  <a:gd name="T44" fmla="*/ 66 w 72"/>
                  <a:gd name="T45" fmla="*/ 29 h 49"/>
                  <a:gd name="T46" fmla="*/ 66 w 72"/>
                  <a:gd name="T47" fmla="*/ 29 h 49"/>
                  <a:gd name="T48" fmla="*/ 63 w 72"/>
                  <a:gd name="T49" fmla="*/ 26 h 49"/>
                  <a:gd name="T50" fmla="*/ 60 w 72"/>
                  <a:gd name="T51" fmla="*/ 26 h 49"/>
                  <a:gd name="T52" fmla="*/ 60 w 72"/>
                  <a:gd name="T53" fmla="*/ 20 h 49"/>
                  <a:gd name="T54" fmla="*/ 66 w 72"/>
                  <a:gd name="T55" fmla="*/ 20 h 49"/>
                  <a:gd name="T56" fmla="*/ 60 w 72"/>
                  <a:gd name="T57" fmla="*/ 17 h 49"/>
                  <a:gd name="T58" fmla="*/ 58 w 72"/>
                  <a:gd name="T59" fmla="*/ 20 h 49"/>
                  <a:gd name="T60" fmla="*/ 60 w 72"/>
                  <a:gd name="T61" fmla="*/ 14 h 49"/>
                  <a:gd name="T62" fmla="*/ 55 w 72"/>
                  <a:gd name="T63" fmla="*/ 14 h 49"/>
                  <a:gd name="T64" fmla="*/ 52 w 72"/>
                  <a:gd name="T65" fmla="*/ 12 h 49"/>
                  <a:gd name="T66" fmla="*/ 52 w 72"/>
                  <a:gd name="T67" fmla="*/ 9 h 49"/>
                  <a:gd name="T68" fmla="*/ 52 w 72"/>
                  <a:gd name="T69" fmla="*/ 3 h 49"/>
                  <a:gd name="T70" fmla="*/ 43 w 72"/>
                  <a:gd name="T71" fmla="*/ 3 h 49"/>
                  <a:gd name="T72" fmla="*/ 35 w 72"/>
                  <a:gd name="T73" fmla="*/ 3 h 49"/>
                  <a:gd name="T74" fmla="*/ 46 w 72"/>
                  <a:gd name="T75" fmla="*/ 3 h 49"/>
                  <a:gd name="T76" fmla="*/ 37 w 72"/>
                  <a:gd name="T77" fmla="*/ 6 h 49"/>
                  <a:gd name="T78" fmla="*/ 32 w 72"/>
                  <a:gd name="T79" fmla="*/ 6 h 49"/>
                  <a:gd name="T80" fmla="*/ 29 w 72"/>
                  <a:gd name="T81" fmla="*/ 6 h 49"/>
                  <a:gd name="T82" fmla="*/ 26 w 72"/>
                  <a:gd name="T83" fmla="*/ 9 h 49"/>
                  <a:gd name="T84" fmla="*/ 32 w 72"/>
                  <a:gd name="T85" fmla="*/ 12 h 49"/>
                  <a:gd name="T86" fmla="*/ 29 w 72"/>
                  <a:gd name="T87" fmla="*/ 12 h 49"/>
                  <a:gd name="T88" fmla="*/ 14 w 72"/>
                  <a:gd name="T89" fmla="*/ 12 h 49"/>
                  <a:gd name="T90" fmla="*/ 12 w 72"/>
                  <a:gd name="T91" fmla="*/ 14 h 49"/>
                  <a:gd name="T92" fmla="*/ 14 w 72"/>
                  <a:gd name="T93" fmla="*/ 17 h 49"/>
                  <a:gd name="T94" fmla="*/ 14 w 72"/>
                  <a:gd name="T95" fmla="*/ 17 h 49"/>
                  <a:gd name="T96" fmla="*/ 14 w 72"/>
                  <a:gd name="T97" fmla="*/ 20 h 49"/>
                  <a:gd name="T98" fmla="*/ 6 w 72"/>
                  <a:gd name="T99" fmla="*/ 17 h 49"/>
                  <a:gd name="T100" fmla="*/ 9 w 72"/>
                  <a:gd name="T101" fmla="*/ 20 h 49"/>
                  <a:gd name="T102" fmla="*/ 6 w 72"/>
                  <a:gd name="T103" fmla="*/ 23 h 49"/>
                  <a:gd name="T104" fmla="*/ 14 w 72"/>
                  <a:gd name="T105" fmla="*/ 26 h 49"/>
                  <a:gd name="T106" fmla="*/ 3 w 72"/>
                  <a:gd name="T107" fmla="*/ 26 h 49"/>
                  <a:gd name="T108" fmla="*/ 23 w 72"/>
                  <a:gd name="T109" fmla="*/ 17 h 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
                  <a:gd name="T166" fmla="*/ 0 h 49"/>
                  <a:gd name="T167" fmla="*/ 72 w 72"/>
                  <a:gd name="T168" fmla="*/ 49 h 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 h="49">
                    <a:moveTo>
                      <a:pt x="3" y="26"/>
                    </a:moveTo>
                    <a:lnTo>
                      <a:pt x="3" y="29"/>
                    </a:lnTo>
                    <a:lnTo>
                      <a:pt x="6" y="26"/>
                    </a:lnTo>
                    <a:lnTo>
                      <a:pt x="6" y="29"/>
                    </a:lnTo>
                    <a:lnTo>
                      <a:pt x="9" y="29"/>
                    </a:lnTo>
                    <a:lnTo>
                      <a:pt x="12" y="26"/>
                    </a:lnTo>
                    <a:lnTo>
                      <a:pt x="14" y="29"/>
                    </a:lnTo>
                    <a:lnTo>
                      <a:pt x="12" y="29"/>
                    </a:lnTo>
                    <a:lnTo>
                      <a:pt x="12" y="32"/>
                    </a:lnTo>
                    <a:lnTo>
                      <a:pt x="14" y="29"/>
                    </a:lnTo>
                    <a:lnTo>
                      <a:pt x="17" y="29"/>
                    </a:lnTo>
                    <a:lnTo>
                      <a:pt x="20" y="26"/>
                    </a:lnTo>
                    <a:lnTo>
                      <a:pt x="20" y="29"/>
                    </a:lnTo>
                    <a:lnTo>
                      <a:pt x="17" y="29"/>
                    </a:lnTo>
                    <a:lnTo>
                      <a:pt x="20" y="29"/>
                    </a:lnTo>
                    <a:lnTo>
                      <a:pt x="23" y="29"/>
                    </a:lnTo>
                    <a:lnTo>
                      <a:pt x="29" y="29"/>
                    </a:lnTo>
                    <a:lnTo>
                      <a:pt x="29" y="32"/>
                    </a:lnTo>
                    <a:lnTo>
                      <a:pt x="23" y="29"/>
                    </a:lnTo>
                    <a:lnTo>
                      <a:pt x="23" y="32"/>
                    </a:lnTo>
                    <a:lnTo>
                      <a:pt x="20" y="32"/>
                    </a:lnTo>
                    <a:lnTo>
                      <a:pt x="23" y="32"/>
                    </a:lnTo>
                    <a:lnTo>
                      <a:pt x="26" y="32"/>
                    </a:lnTo>
                    <a:lnTo>
                      <a:pt x="29" y="32"/>
                    </a:lnTo>
                    <a:lnTo>
                      <a:pt x="23" y="32"/>
                    </a:lnTo>
                    <a:lnTo>
                      <a:pt x="14" y="32"/>
                    </a:lnTo>
                    <a:lnTo>
                      <a:pt x="9" y="35"/>
                    </a:lnTo>
                    <a:lnTo>
                      <a:pt x="6" y="35"/>
                    </a:lnTo>
                    <a:lnTo>
                      <a:pt x="9" y="37"/>
                    </a:lnTo>
                    <a:lnTo>
                      <a:pt x="6" y="37"/>
                    </a:lnTo>
                    <a:lnTo>
                      <a:pt x="6" y="40"/>
                    </a:lnTo>
                    <a:lnTo>
                      <a:pt x="9" y="40"/>
                    </a:lnTo>
                    <a:lnTo>
                      <a:pt x="14" y="40"/>
                    </a:lnTo>
                    <a:lnTo>
                      <a:pt x="14" y="43"/>
                    </a:lnTo>
                    <a:lnTo>
                      <a:pt x="6" y="43"/>
                    </a:lnTo>
                    <a:lnTo>
                      <a:pt x="3" y="43"/>
                    </a:lnTo>
                    <a:lnTo>
                      <a:pt x="6" y="43"/>
                    </a:lnTo>
                    <a:lnTo>
                      <a:pt x="6" y="46"/>
                    </a:lnTo>
                    <a:lnTo>
                      <a:pt x="9" y="46"/>
                    </a:lnTo>
                    <a:lnTo>
                      <a:pt x="12" y="46"/>
                    </a:lnTo>
                    <a:lnTo>
                      <a:pt x="14" y="49"/>
                    </a:lnTo>
                    <a:lnTo>
                      <a:pt x="17" y="49"/>
                    </a:lnTo>
                    <a:lnTo>
                      <a:pt x="20" y="49"/>
                    </a:lnTo>
                    <a:lnTo>
                      <a:pt x="20" y="46"/>
                    </a:lnTo>
                    <a:lnTo>
                      <a:pt x="17" y="46"/>
                    </a:lnTo>
                    <a:lnTo>
                      <a:pt x="23" y="46"/>
                    </a:lnTo>
                    <a:lnTo>
                      <a:pt x="23" y="49"/>
                    </a:lnTo>
                    <a:lnTo>
                      <a:pt x="23" y="46"/>
                    </a:lnTo>
                    <a:lnTo>
                      <a:pt x="23" y="43"/>
                    </a:lnTo>
                    <a:lnTo>
                      <a:pt x="26" y="40"/>
                    </a:lnTo>
                    <a:lnTo>
                      <a:pt x="26" y="43"/>
                    </a:lnTo>
                    <a:lnTo>
                      <a:pt x="29" y="43"/>
                    </a:lnTo>
                    <a:lnTo>
                      <a:pt x="29" y="46"/>
                    </a:lnTo>
                    <a:lnTo>
                      <a:pt x="29" y="49"/>
                    </a:lnTo>
                    <a:lnTo>
                      <a:pt x="35" y="43"/>
                    </a:lnTo>
                    <a:lnTo>
                      <a:pt x="32" y="43"/>
                    </a:lnTo>
                    <a:lnTo>
                      <a:pt x="35" y="43"/>
                    </a:lnTo>
                    <a:lnTo>
                      <a:pt x="35" y="40"/>
                    </a:lnTo>
                    <a:lnTo>
                      <a:pt x="35" y="43"/>
                    </a:lnTo>
                    <a:lnTo>
                      <a:pt x="37" y="43"/>
                    </a:lnTo>
                    <a:lnTo>
                      <a:pt x="40" y="43"/>
                    </a:lnTo>
                    <a:lnTo>
                      <a:pt x="40" y="40"/>
                    </a:lnTo>
                    <a:lnTo>
                      <a:pt x="40" y="37"/>
                    </a:lnTo>
                    <a:lnTo>
                      <a:pt x="43" y="37"/>
                    </a:lnTo>
                    <a:lnTo>
                      <a:pt x="43" y="35"/>
                    </a:lnTo>
                    <a:lnTo>
                      <a:pt x="46" y="35"/>
                    </a:lnTo>
                    <a:lnTo>
                      <a:pt x="43" y="37"/>
                    </a:lnTo>
                    <a:lnTo>
                      <a:pt x="43" y="40"/>
                    </a:lnTo>
                    <a:lnTo>
                      <a:pt x="49" y="40"/>
                    </a:lnTo>
                    <a:lnTo>
                      <a:pt x="52" y="37"/>
                    </a:lnTo>
                    <a:lnTo>
                      <a:pt x="52" y="35"/>
                    </a:lnTo>
                    <a:lnTo>
                      <a:pt x="52" y="37"/>
                    </a:lnTo>
                    <a:lnTo>
                      <a:pt x="55" y="37"/>
                    </a:lnTo>
                    <a:lnTo>
                      <a:pt x="55" y="35"/>
                    </a:lnTo>
                    <a:lnTo>
                      <a:pt x="63" y="35"/>
                    </a:lnTo>
                    <a:lnTo>
                      <a:pt x="69" y="35"/>
                    </a:lnTo>
                    <a:lnTo>
                      <a:pt x="72" y="32"/>
                    </a:lnTo>
                    <a:lnTo>
                      <a:pt x="69" y="29"/>
                    </a:lnTo>
                    <a:lnTo>
                      <a:pt x="66" y="29"/>
                    </a:lnTo>
                    <a:lnTo>
                      <a:pt x="63" y="32"/>
                    </a:lnTo>
                    <a:lnTo>
                      <a:pt x="66" y="29"/>
                    </a:lnTo>
                    <a:lnTo>
                      <a:pt x="66" y="26"/>
                    </a:lnTo>
                    <a:lnTo>
                      <a:pt x="63" y="26"/>
                    </a:lnTo>
                    <a:lnTo>
                      <a:pt x="60" y="26"/>
                    </a:lnTo>
                    <a:lnTo>
                      <a:pt x="58" y="26"/>
                    </a:lnTo>
                    <a:lnTo>
                      <a:pt x="60" y="26"/>
                    </a:lnTo>
                    <a:lnTo>
                      <a:pt x="63" y="26"/>
                    </a:lnTo>
                    <a:lnTo>
                      <a:pt x="66" y="23"/>
                    </a:lnTo>
                    <a:lnTo>
                      <a:pt x="66" y="20"/>
                    </a:lnTo>
                    <a:lnTo>
                      <a:pt x="63" y="20"/>
                    </a:lnTo>
                    <a:lnTo>
                      <a:pt x="60" y="20"/>
                    </a:lnTo>
                    <a:lnTo>
                      <a:pt x="63" y="20"/>
                    </a:lnTo>
                    <a:lnTo>
                      <a:pt x="66" y="20"/>
                    </a:lnTo>
                    <a:lnTo>
                      <a:pt x="66" y="17"/>
                    </a:lnTo>
                    <a:lnTo>
                      <a:pt x="69" y="17"/>
                    </a:lnTo>
                    <a:lnTo>
                      <a:pt x="66" y="17"/>
                    </a:lnTo>
                    <a:lnTo>
                      <a:pt x="63" y="14"/>
                    </a:lnTo>
                    <a:lnTo>
                      <a:pt x="60" y="17"/>
                    </a:lnTo>
                    <a:lnTo>
                      <a:pt x="60" y="20"/>
                    </a:lnTo>
                    <a:lnTo>
                      <a:pt x="58" y="20"/>
                    </a:lnTo>
                    <a:lnTo>
                      <a:pt x="58" y="17"/>
                    </a:lnTo>
                    <a:lnTo>
                      <a:pt x="60" y="17"/>
                    </a:lnTo>
                    <a:lnTo>
                      <a:pt x="60" y="14"/>
                    </a:lnTo>
                    <a:lnTo>
                      <a:pt x="58" y="14"/>
                    </a:lnTo>
                    <a:lnTo>
                      <a:pt x="55" y="14"/>
                    </a:lnTo>
                    <a:lnTo>
                      <a:pt x="52" y="14"/>
                    </a:lnTo>
                    <a:lnTo>
                      <a:pt x="52" y="12"/>
                    </a:lnTo>
                    <a:lnTo>
                      <a:pt x="52" y="9"/>
                    </a:lnTo>
                    <a:lnTo>
                      <a:pt x="52" y="6"/>
                    </a:lnTo>
                    <a:lnTo>
                      <a:pt x="52" y="3"/>
                    </a:lnTo>
                    <a:lnTo>
                      <a:pt x="46" y="3"/>
                    </a:lnTo>
                    <a:lnTo>
                      <a:pt x="43" y="0"/>
                    </a:lnTo>
                    <a:lnTo>
                      <a:pt x="43" y="3"/>
                    </a:lnTo>
                    <a:lnTo>
                      <a:pt x="37" y="0"/>
                    </a:lnTo>
                    <a:lnTo>
                      <a:pt x="35" y="0"/>
                    </a:lnTo>
                    <a:lnTo>
                      <a:pt x="35" y="3"/>
                    </a:lnTo>
                    <a:lnTo>
                      <a:pt x="37" y="3"/>
                    </a:lnTo>
                    <a:lnTo>
                      <a:pt x="43" y="3"/>
                    </a:lnTo>
                    <a:lnTo>
                      <a:pt x="46" y="3"/>
                    </a:lnTo>
                    <a:lnTo>
                      <a:pt x="46" y="6"/>
                    </a:lnTo>
                    <a:lnTo>
                      <a:pt x="43" y="6"/>
                    </a:lnTo>
                    <a:lnTo>
                      <a:pt x="40" y="6"/>
                    </a:lnTo>
                    <a:lnTo>
                      <a:pt x="37" y="6"/>
                    </a:lnTo>
                    <a:lnTo>
                      <a:pt x="35" y="6"/>
                    </a:lnTo>
                    <a:lnTo>
                      <a:pt x="32" y="6"/>
                    </a:lnTo>
                    <a:lnTo>
                      <a:pt x="29" y="6"/>
                    </a:lnTo>
                    <a:lnTo>
                      <a:pt x="26" y="6"/>
                    </a:lnTo>
                    <a:lnTo>
                      <a:pt x="29" y="6"/>
                    </a:lnTo>
                    <a:lnTo>
                      <a:pt x="26" y="9"/>
                    </a:lnTo>
                    <a:lnTo>
                      <a:pt x="29" y="9"/>
                    </a:lnTo>
                    <a:lnTo>
                      <a:pt x="26" y="9"/>
                    </a:lnTo>
                    <a:lnTo>
                      <a:pt x="29" y="9"/>
                    </a:lnTo>
                    <a:lnTo>
                      <a:pt x="32" y="9"/>
                    </a:lnTo>
                    <a:lnTo>
                      <a:pt x="32" y="12"/>
                    </a:lnTo>
                    <a:lnTo>
                      <a:pt x="32" y="9"/>
                    </a:lnTo>
                    <a:lnTo>
                      <a:pt x="32" y="12"/>
                    </a:lnTo>
                    <a:lnTo>
                      <a:pt x="29" y="12"/>
                    </a:lnTo>
                    <a:lnTo>
                      <a:pt x="26" y="12"/>
                    </a:lnTo>
                    <a:lnTo>
                      <a:pt x="32" y="12"/>
                    </a:lnTo>
                    <a:lnTo>
                      <a:pt x="29" y="12"/>
                    </a:lnTo>
                    <a:lnTo>
                      <a:pt x="23" y="12"/>
                    </a:lnTo>
                    <a:lnTo>
                      <a:pt x="20" y="12"/>
                    </a:lnTo>
                    <a:lnTo>
                      <a:pt x="17" y="12"/>
                    </a:lnTo>
                    <a:lnTo>
                      <a:pt x="14" y="12"/>
                    </a:lnTo>
                    <a:lnTo>
                      <a:pt x="14" y="14"/>
                    </a:lnTo>
                    <a:lnTo>
                      <a:pt x="12" y="14"/>
                    </a:lnTo>
                    <a:lnTo>
                      <a:pt x="9" y="14"/>
                    </a:lnTo>
                    <a:lnTo>
                      <a:pt x="12" y="14"/>
                    </a:lnTo>
                    <a:lnTo>
                      <a:pt x="12" y="17"/>
                    </a:lnTo>
                    <a:lnTo>
                      <a:pt x="14" y="17"/>
                    </a:lnTo>
                    <a:lnTo>
                      <a:pt x="14" y="14"/>
                    </a:lnTo>
                    <a:lnTo>
                      <a:pt x="14" y="17"/>
                    </a:lnTo>
                    <a:lnTo>
                      <a:pt x="20" y="14"/>
                    </a:lnTo>
                    <a:lnTo>
                      <a:pt x="17" y="17"/>
                    </a:lnTo>
                    <a:lnTo>
                      <a:pt x="14" y="17"/>
                    </a:lnTo>
                    <a:lnTo>
                      <a:pt x="17" y="17"/>
                    </a:lnTo>
                    <a:lnTo>
                      <a:pt x="17" y="20"/>
                    </a:lnTo>
                    <a:lnTo>
                      <a:pt x="14" y="20"/>
                    </a:lnTo>
                    <a:lnTo>
                      <a:pt x="12" y="17"/>
                    </a:lnTo>
                    <a:lnTo>
                      <a:pt x="9" y="17"/>
                    </a:lnTo>
                    <a:lnTo>
                      <a:pt x="6" y="17"/>
                    </a:lnTo>
                    <a:lnTo>
                      <a:pt x="9" y="17"/>
                    </a:lnTo>
                    <a:lnTo>
                      <a:pt x="6" y="20"/>
                    </a:lnTo>
                    <a:lnTo>
                      <a:pt x="9" y="20"/>
                    </a:lnTo>
                    <a:lnTo>
                      <a:pt x="6" y="20"/>
                    </a:lnTo>
                    <a:lnTo>
                      <a:pt x="3" y="20"/>
                    </a:lnTo>
                    <a:lnTo>
                      <a:pt x="6" y="20"/>
                    </a:lnTo>
                    <a:lnTo>
                      <a:pt x="3" y="20"/>
                    </a:lnTo>
                    <a:lnTo>
                      <a:pt x="6" y="23"/>
                    </a:lnTo>
                    <a:lnTo>
                      <a:pt x="6" y="26"/>
                    </a:lnTo>
                    <a:lnTo>
                      <a:pt x="12" y="23"/>
                    </a:lnTo>
                    <a:lnTo>
                      <a:pt x="12" y="26"/>
                    </a:lnTo>
                    <a:lnTo>
                      <a:pt x="14" y="23"/>
                    </a:lnTo>
                    <a:lnTo>
                      <a:pt x="14" y="26"/>
                    </a:lnTo>
                    <a:lnTo>
                      <a:pt x="12" y="26"/>
                    </a:lnTo>
                    <a:lnTo>
                      <a:pt x="9" y="26"/>
                    </a:lnTo>
                    <a:lnTo>
                      <a:pt x="6" y="26"/>
                    </a:lnTo>
                    <a:lnTo>
                      <a:pt x="3" y="26"/>
                    </a:lnTo>
                    <a:lnTo>
                      <a:pt x="0" y="26"/>
                    </a:lnTo>
                    <a:lnTo>
                      <a:pt x="3" y="26"/>
                    </a:lnTo>
                    <a:close/>
                    <a:moveTo>
                      <a:pt x="23" y="17"/>
                    </a:moveTo>
                    <a:lnTo>
                      <a:pt x="23" y="17"/>
                    </a:lnTo>
                    <a:lnTo>
                      <a:pt x="20" y="17"/>
                    </a:lnTo>
                    <a:lnTo>
                      <a:pt x="23" y="1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1" name="Freeform 172"/>
              <p:cNvSpPr>
                <a:spLocks noChangeArrowheads="1"/>
              </p:cNvSpPr>
              <p:nvPr/>
            </p:nvSpPr>
            <p:spPr bwMode="auto">
              <a:xfrm>
                <a:off x="1091" y="66"/>
                <a:ext cx="23" cy="9"/>
              </a:xfrm>
              <a:custGeom>
                <a:avLst/>
                <a:gdLst>
                  <a:gd name="T0" fmla="*/ 12 w 23"/>
                  <a:gd name="T1" fmla="*/ 6 h 9"/>
                  <a:gd name="T2" fmla="*/ 12 w 23"/>
                  <a:gd name="T3" fmla="*/ 6 h 9"/>
                  <a:gd name="T4" fmla="*/ 15 w 23"/>
                  <a:gd name="T5" fmla="*/ 9 h 9"/>
                  <a:gd name="T6" fmla="*/ 18 w 23"/>
                  <a:gd name="T7" fmla="*/ 9 h 9"/>
                  <a:gd name="T8" fmla="*/ 18 w 23"/>
                  <a:gd name="T9" fmla="*/ 6 h 9"/>
                  <a:gd name="T10" fmla="*/ 18 w 23"/>
                  <a:gd name="T11" fmla="*/ 6 h 9"/>
                  <a:gd name="T12" fmla="*/ 18 w 23"/>
                  <a:gd name="T13" fmla="*/ 6 h 9"/>
                  <a:gd name="T14" fmla="*/ 21 w 23"/>
                  <a:gd name="T15" fmla="*/ 3 h 9"/>
                  <a:gd name="T16" fmla="*/ 21 w 23"/>
                  <a:gd name="T17" fmla="*/ 3 h 9"/>
                  <a:gd name="T18" fmla="*/ 23 w 23"/>
                  <a:gd name="T19" fmla="*/ 3 h 9"/>
                  <a:gd name="T20" fmla="*/ 23 w 23"/>
                  <a:gd name="T21" fmla="*/ 3 h 9"/>
                  <a:gd name="T22" fmla="*/ 21 w 23"/>
                  <a:gd name="T23" fmla="*/ 3 h 9"/>
                  <a:gd name="T24" fmla="*/ 21 w 23"/>
                  <a:gd name="T25" fmla="*/ 3 h 9"/>
                  <a:gd name="T26" fmla="*/ 18 w 23"/>
                  <a:gd name="T27" fmla="*/ 3 h 9"/>
                  <a:gd name="T28" fmla="*/ 18 w 23"/>
                  <a:gd name="T29" fmla="*/ 3 h 9"/>
                  <a:gd name="T30" fmla="*/ 18 w 23"/>
                  <a:gd name="T31" fmla="*/ 3 h 9"/>
                  <a:gd name="T32" fmla="*/ 15 w 23"/>
                  <a:gd name="T33" fmla="*/ 3 h 9"/>
                  <a:gd name="T34" fmla="*/ 15 w 23"/>
                  <a:gd name="T35" fmla="*/ 3 h 9"/>
                  <a:gd name="T36" fmla="*/ 15 w 23"/>
                  <a:gd name="T37" fmla="*/ 0 h 9"/>
                  <a:gd name="T38" fmla="*/ 12 w 23"/>
                  <a:gd name="T39" fmla="*/ 0 h 9"/>
                  <a:gd name="T40" fmla="*/ 12 w 23"/>
                  <a:gd name="T41" fmla="*/ 3 h 9"/>
                  <a:gd name="T42" fmla="*/ 12 w 23"/>
                  <a:gd name="T43" fmla="*/ 0 h 9"/>
                  <a:gd name="T44" fmla="*/ 9 w 23"/>
                  <a:gd name="T45" fmla="*/ 3 h 9"/>
                  <a:gd name="T46" fmla="*/ 9 w 23"/>
                  <a:gd name="T47" fmla="*/ 0 h 9"/>
                  <a:gd name="T48" fmla="*/ 9 w 23"/>
                  <a:gd name="T49" fmla="*/ 0 h 9"/>
                  <a:gd name="T50" fmla="*/ 9 w 23"/>
                  <a:gd name="T51" fmla="*/ 0 h 9"/>
                  <a:gd name="T52" fmla="*/ 6 w 23"/>
                  <a:gd name="T53" fmla="*/ 0 h 9"/>
                  <a:gd name="T54" fmla="*/ 3 w 23"/>
                  <a:gd name="T55" fmla="*/ 0 h 9"/>
                  <a:gd name="T56" fmla="*/ 3 w 23"/>
                  <a:gd name="T57" fmla="*/ 3 h 9"/>
                  <a:gd name="T58" fmla="*/ 0 w 23"/>
                  <a:gd name="T59" fmla="*/ 3 h 9"/>
                  <a:gd name="T60" fmla="*/ 0 w 23"/>
                  <a:gd name="T61" fmla="*/ 3 h 9"/>
                  <a:gd name="T62" fmla="*/ 0 w 23"/>
                  <a:gd name="T63" fmla="*/ 3 h 9"/>
                  <a:gd name="T64" fmla="*/ 0 w 23"/>
                  <a:gd name="T65" fmla="*/ 6 h 9"/>
                  <a:gd name="T66" fmla="*/ 3 w 23"/>
                  <a:gd name="T67" fmla="*/ 6 h 9"/>
                  <a:gd name="T68" fmla="*/ 3 w 23"/>
                  <a:gd name="T69" fmla="*/ 6 h 9"/>
                  <a:gd name="T70" fmla="*/ 6 w 23"/>
                  <a:gd name="T71" fmla="*/ 6 h 9"/>
                  <a:gd name="T72" fmla="*/ 6 w 23"/>
                  <a:gd name="T73" fmla="*/ 6 h 9"/>
                  <a:gd name="T74" fmla="*/ 6 w 23"/>
                  <a:gd name="T75" fmla="*/ 6 h 9"/>
                  <a:gd name="T76" fmla="*/ 9 w 23"/>
                  <a:gd name="T77" fmla="*/ 6 h 9"/>
                  <a:gd name="T78" fmla="*/ 9 w 23"/>
                  <a:gd name="T79" fmla="*/ 6 h 9"/>
                  <a:gd name="T80" fmla="*/ 12 w 23"/>
                  <a:gd name="T81" fmla="*/ 6 h 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
                  <a:gd name="T124" fmla="*/ 0 h 9"/>
                  <a:gd name="T125" fmla="*/ 23 w 23"/>
                  <a:gd name="T126" fmla="*/ 9 h 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 h="9">
                    <a:moveTo>
                      <a:pt x="12" y="6"/>
                    </a:moveTo>
                    <a:lnTo>
                      <a:pt x="12" y="6"/>
                    </a:lnTo>
                    <a:lnTo>
                      <a:pt x="15" y="9"/>
                    </a:lnTo>
                    <a:lnTo>
                      <a:pt x="18" y="9"/>
                    </a:lnTo>
                    <a:lnTo>
                      <a:pt x="18" y="6"/>
                    </a:lnTo>
                    <a:lnTo>
                      <a:pt x="21" y="3"/>
                    </a:lnTo>
                    <a:lnTo>
                      <a:pt x="23" y="3"/>
                    </a:lnTo>
                    <a:lnTo>
                      <a:pt x="21" y="3"/>
                    </a:lnTo>
                    <a:lnTo>
                      <a:pt x="18" y="3"/>
                    </a:lnTo>
                    <a:lnTo>
                      <a:pt x="15" y="3"/>
                    </a:lnTo>
                    <a:lnTo>
                      <a:pt x="15" y="0"/>
                    </a:lnTo>
                    <a:lnTo>
                      <a:pt x="12" y="0"/>
                    </a:lnTo>
                    <a:lnTo>
                      <a:pt x="12" y="3"/>
                    </a:lnTo>
                    <a:lnTo>
                      <a:pt x="12" y="0"/>
                    </a:lnTo>
                    <a:lnTo>
                      <a:pt x="9" y="3"/>
                    </a:lnTo>
                    <a:lnTo>
                      <a:pt x="9" y="0"/>
                    </a:lnTo>
                    <a:lnTo>
                      <a:pt x="6" y="0"/>
                    </a:lnTo>
                    <a:lnTo>
                      <a:pt x="3" y="0"/>
                    </a:lnTo>
                    <a:lnTo>
                      <a:pt x="3" y="3"/>
                    </a:lnTo>
                    <a:lnTo>
                      <a:pt x="0" y="3"/>
                    </a:lnTo>
                    <a:lnTo>
                      <a:pt x="0" y="6"/>
                    </a:lnTo>
                    <a:lnTo>
                      <a:pt x="3" y="6"/>
                    </a:lnTo>
                    <a:lnTo>
                      <a:pt x="6" y="6"/>
                    </a:lnTo>
                    <a:lnTo>
                      <a:pt x="9" y="6"/>
                    </a:lnTo>
                    <a:lnTo>
                      <a:pt x="12"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2" name="Freeform 173"/>
              <p:cNvSpPr>
                <a:spLocks noChangeArrowheads="1"/>
              </p:cNvSpPr>
              <p:nvPr/>
            </p:nvSpPr>
            <p:spPr bwMode="auto">
              <a:xfrm>
                <a:off x="1071" y="75"/>
                <a:ext cx="112" cy="46"/>
              </a:xfrm>
              <a:custGeom>
                <a:avLst/>
                <a:gdLst>
                  <a:gd name="T0" fmla="*/ 6 w 112"/>
                  <a:gd name="T1" fmla="*/ 3 h 46"/>
                  <a:gd name="T2" fmla="*/ 3 w 112"/>
                  <a:gd name="T3" fmla="*/ 5 h 46"/>
                  <a:gd name="T4" fmla="*/ 3 w 112"/>
                  <a:gd name="T5" fmla="*/ 5 h 46"/>
                  <a:gd name="T6" fmla="*/ 6 w 112"/>
                  <a:gd name="T7" fmla="*/ 11 h 46"/>
                  <a:gd name="T8" fmla="*/ 12 w 112"/>
                  <a:gd name="T9" fmla="*/ 14 h 46"/>
                  <a:gd name="T10" fmla="*/ 20 w 112"/>
                  <a:gd name="T11" fmla="*/ 14 h 46"/>
                  <a:gd name="T12" fmla="*/ 23 w 112"/>
                  <a:gd name="T13" fmla="*/ 14 h 46"/>
                  <a:gd name="T14" fmla="*/ 23 w 112"/>
                  <a:gd name="T15" fmla="*/ 20 h 46"/>
                  <a:gd name="T16" fmla="*/ 20 w 112"/>
                  <a:gd name="T17" fmla="*/ 26 h 46"/>
                  <a:gd name="T18" fmla="*/ 12 w 112"/>
                  <a:gd name="T19" fmla="*/ 31 h 46"/>
                  <a:gd name="T20" fmla="*/ 9 w 112"/>
                  <a:gd name="T21" fmla="*/ 34 h 46"/>
                  <a:gd name="T22" fmla="*/ 15 w 112"/>
                  <a:gd name="T23" fmla="*/ 37 h 46"/>
                  <a:gd name="T24" fmla="*/ 17 w 112"/>
                  <a:gd name="T25" fmla="*/ 40 h 46"/>
                  <a:gd name="T26" fmla="*/ 20 w 112"/>
                  <a:gd name="T27" fmla="*/ 40 h 46"/>
                  <a:gd name="T28" fmla="*/ 29 w 112"/>
                  <a:gd name="T29" fmla="*/ 40 h 46"/>
                  <a:gd name="T30" fmla="*/ 32 w 112"/>
                  <a:gd name="T31" fmla="*/ 37 h 46"/>
                  <a:gd name="T32" fmla="*/ 35 w 112"/>
                  <a:gd name="T33" fmla="*/ 37 h 46"/>
                  <a:gd name="T34" fmla="*/ 35 w 112"/>
                  <a:gd name="T35" fmla="*/ 43 h 46"/>
                  <a:gd name="T36" fmla="*/ 41 w 112"/>
                  <a:gd name="T37" fmla="*/ 43 h 46"/>
                  <a:gd name="T38" fmla="*/ 46 w 112"/>
                  <a:gd name="T39" fmla="*/ 43 h 46"/>
                  <a:gd name="T40" fmla="*/ 52 w 112"/>
                  <a:gd name="T41" fmla="*/ 43 h 46"/>
                  <a:gd name="T42" fmla="*/ 58 w 112"/>
                  <a:gd name="T43" fmla="*/ 40 h 46"/>
                  <a:gd name="T44" fmla="*/ 61 w 112"/>
                  <a:gd name="T45" fmla="*/ 43 h 46"/>
                  <a:gd name="T46" fmla="*/ 75 w 112"/>
                  <a:gd name="T47" fmla="*/ 40 h 46"/>
                  <a:gd name="T48" fmla="*/ 75 w 112"/>
                  <a:gd name="T49" fmla="*/ 43 h 46"/>
                  <a:gd name="T50" fmla="*/ 84 w 112"/>
                  <a:gd name="T51" fmla="*/ 46 h 46"/>
                  <a:gd name="T52" fmla="*/ 95 w 112"/>
                  <a:gd name="T53" fmla="*/ 43 h 46"/>
                  <a:gd name="T54" fmla="*/ 101 w 112"/>
                  <a:gd name="T55" fmla="*/ 40 h 46"/>
                  <a:gd name="T56" fmla="*/ 107 w 112"/>
                  <a:gd name="T57" fmla="*/ 37 h 46"/>
                  <a:gd name="T58" fmla="*/ 112 w 112"/>
                  <a:gd name="T59" fmla="*/ 31 h 46"/>
                  <a:gd name="T60" fmla="*/ 112 w 112"/>
                  <a:gd name="T61" fmla="*/ 28 h 46"/>
                  <a:gd name="T62" fmla="*/ 104 w 112"/>
                  <a:gd name="T63" fmla="*/ 26 h 46"/>
                  <a:gd name="T64" fmla="*/ 89 w 112"/>
                  <a:gd name="T65" fmla="*/ 26 h 46"/>
                  <a:gd name="T66" fmla="*/ 84 w 112"/>
                  <a:gd name="T67" fmla="*/ 26 h 46"/>
                  <a:gd name="T68" fmla="*/ 72 w 112"/>
                  <a:gd name="T69" fmla="*/ 28 h 46"/>
                  <a:gd name="T70" fmla="*/ 69 w 112"/>
                  <a:gd name="T71" fmla="*/ 28 h 46"/>
                  <a:gd name="T72" fmla="*/ 64 w 112"/>
                  <a:gd name="T73" fmla="*/ 28 h 46"/>
                  <a:gd name="T74" fmla="*/ 61 w 112"/>
                  <a:gd name="T75" fmla="*/ 28 h 46"/>
                  <a:gd name="T76" fmla="*/ 52 w 112"/>
                  <a:gd name="T77" fmla="*/ 28 h 46"/>
                  <a:gd name="T78" fmla="*/ 49 w 112"/>
                  <a:gd name="T79" fmla="*/ 28 h 46"/>
                  <a:gd name="T80" fmla="*/ 46 w 112"/>
                  <a:gd name="T81" fmla="*/ 26 h 46"/>
                  <a:gd name="T82" fmla="*/ 41 w 112"/>
                  <a:gd name="T83" fmla="*/ 28 h 46"/>
                  <a:gd name="T84" fmla="*/ 38 w 112"/>
                  <a:gd name="T85" fmla="*/ 26 h 46"/>
                  <a:gd name="T86" fmla="*/ 41 w 112"/>
                  <a:gd name="T87" fmla="*/ 23 h 46"/>
                  <a:gd name="T88" fmla="*/ 38 w 112"/>
                  <a:gd name="T89" fmla="*/ 20 h 46"/>
                  <a:gd name="T90" fmla="*/ 35 w 112"/>
                  <a:gd name="T91" fmla="*/ 20 h 46"/>
                  <a:gd name="T92" fmla="*/ 32 w 112"/>
                  <a:gd name="T93" fmla="*/ 20 h 46"/>
                  <a:gd name="T94" fmla="*/ 35 w 112"/>
                  <a:gd name="T95" fmla="*/ 17 h 46"/>
                  <a:gd name="T96" fmla="*/ 38 w 112"/>
                  <a:gd name="T97" fmla="*/ 17 h 46"/>
                  <a:gd name="T98" fmla="*/ 41 w 112"/>
                  <a:gd name="T99" fmla="*/ 17 h 46"/>
                  <a:gd name="T100" fmla="*/ 49 w 112"/>
                  <a:gd name="T101" fmla="*/ 17 h 46"/>
                  <a:gd name="T102" fmla="*/ 41 w 112"/>
                  <a:gd name="T103" fmla="*/ 14 h 46"/>
                  <a:gd name="T104" fmla="*/ 41 w 112"/>
                  <a:gd name="T105" fmla="*/ 14 h 46"/>
                  <a:gd name="T106" fmla="*/ 46 w 112"/>
                  <a:gd name="T107" fmla="*/ 11 h 46"/>
                  <a:gd name="T108" fmla="*/ 41 w 112"/>
                  <a:gd name="T109" fmla="*/ 8 h 46"/>
                  <a:gd name="T110" fmla="*/ 32 w 112"/>
                  <a:gd name="T111" fmla="*/ 8 h 46"/>
                  <a:gd name="T112" fmla="*/ 23 w 112"/>
                  <a:gd name="T113" fmla="*/ 11 h 46"/>
                  <a:gd name="T114" fmla="*/ 29 w 112"/>
                  <a:gd name="T115" fmla="*/ 5 h 46"/>
                  <a:gd name="T116" fmla="*/ 23 w 112"/>
                  <a:gd name="T117" fmla="*/ 5 h 46"/>
                  <a:gd name="T118" fmla="*/ 15 w 112"/>
                  <a:gd name="T119" fmla="*/ 0 h 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46"/>
                  <a:gd name="T182" fmla="*/ 112 w 112"/>
                  <a:gd name="T183" fmla="*/ 46 h 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46">
                    <a:moveTo>
                      <a:pt x="9" y="3"/>
                    </a:moveTo>
                    <a:lnTo>
                      <a:pt x="9" y="3"/>
                    </a:lnTo>
                    <a:lnTo>
                      <a:pt x="6" y="3"/>
                    </a:lnTo>
                    <a:lnTo>
                      <a:pt x="9" y="5"/>
                    </a:lnTo>
                    <a:lnTo>
                      <a:pt x="6" y="5"/>
                    </a:lnTo>
                    <a:lnTo>
                      <a:pt x="3" y="5"/>
                    </a:lnTo>
                    <a:lnTo>
                      <a:pt x="0" y="5"/>
                    </a:lnTo>
                    <a:lnTo>
                      <a:pt x="3" y="5"/>
                    </a:lnTo>
                    <a:lnTo>
                      <a:pt x="6" y="5"/>
                    </a:lnTo>
                    <a:lnTo>
                      <a:pt x="6" y="8"/>
                    </a:lnTo>
                    <a:lnTo>
                      <a:pt x="6" y="11"/>
                    </a:lnTo>
                    <a:lnTo>
                      <a:pt x="9" y="11"/>
                    </a:lnTo>
                    <a:lnTo>
                      <a:pt x="9" y="14"/>
                    </a:lnTo>
                    <a:lnTo>
                      <a:pt x="12" y="14"/>
                    </a:lnTo>
                    <a:lnTo>
                      <a:pt x="17" y="14"/>
                    </a:lnTo>
                    <a:lnTo>
                      <a:pt x="20" y="14"/>
                    </a:lnTo>
                    <a:lnTo>
                      <a:pt x="23" y="14"/>
                    </a:lnTo>
                    <a:lnTo>
                      <a:pt x="23" y="17"/>
                    </a:lnTo>
                    <a:lnTo>
                      <a:pt x="20" y="20"/>
                    </a:lnTo>
                    <a:lnTo>
                      <a:pt x="23" y="20"/>
                    </a:lnTo>
                    <a:lnTo>
                      <a:pt x="20" y="23"/>
                    </a:lnTo>
                    <a:lnTo>
                      <a:pt x="20" y="26"/>
                    </a:lnTo>
                    <a:lnTo>
                      <a:pt x="17" y="26"/>
                    </a:lnTo>
                    <a:lnTo>
                      <a:pt x="15" y="28"/>
                    </a:lnTo>
                    <a:lnTo>
                      <a:pt x="12" y="28"/>
                    </a:lnTo>
                    <a:lnTo>
                      <a:pt x="12" y="31"/>
                    </a:lnTo>
                    <a:lnTo>
                      <a:pt x="15" y="31"/>
                    </a:lnTo>
                    <a:lnTo>
                      <a:pt x="12" y="34"/>
                    </a:lnTo>
                    <a:lnTo>
                      <a:pt x="9" y="34"/>
                    </a:lnTo>
                    <a:lnTo>
                      <a:pt x="9" y="37"/>
                    </a:lnTo>
                    <a:lnTo>
                      <a:pt x="12" y="37"/>
                    </a:lnTo>
                    <a:lnTo>
                      <a:pt x="12" y="40"/>
                    </a:lnTo>
                    <a:lnTo>
                      <a:pt x="15" y="37"/>
                    </a:lnTo>
                    <a:lnTo>
                      <a:pt x="20" y="34"/>
                    </a:lnTo>
                    <a:lnTo>
                      <a:pt x="17" y="37"/>
                    </a:lnTo>
                    <a:lnTo>
                      <a:pt x="17" y="40"/>
                    </a:lnTo>
                    <a:lnTo>
                      <a:pt x="20" y="37"/>
                    </a:lnTo>
                    <a:lnTo>
                      <a:pt x="20" y="40"/>
                    </a:lnTo>
                    <a:lnTo>
                      <a:pt x="23" y="40"/>
                    </a:lnTo>
                    <a:lnTo>
                      <a:pt x="20" y="40"/>
                    </a:lnTo>
                    <a:lnTo>
                      <a:pt x="23" y="40"/>
                    </a:lnTo>
                    <a:lnTo>
                      <a:pt x="29" y="40"/>
                    </a:lnTo>
                    <a:lnTo>
                      <a:pt x="29" y="37"/>
                    </a:lnTo>
                    <a:lnTo>
                      <a:pt x="32" y="37"/>
                    </a:lnTo>
                    <a:lnTo>
                      <a:pt x="32" y="40"/>
                    </a:lnTo>
                    <a:lnTo>
                      <a:pt x="35" y="37"/>
                    </a:lnTo>
                    <a:lnTo>
                      <a:pt x="38" y="37"/>
                    </a:lnTo>
                    <a:lnTo>
                      <a:pt x="38" y="40"/>
                    </a:lnTo>
                    <a:lnTo>
                      <a:pt x="35" y="40"/>
                    </a:lnTo>
                    <a:lnTo>
                      <a:pt x="32" y="43"/>
                    </a:lnTo>
                    <a:lnTo>
                      <a:pt x="35" y="43"/>
                    </a:lnTo>
                    <a:lnTo>
                      <a:pt x="38" y="43"/>
                    </a:lnTo>
                    <a:lnTo>
                      <a:pt x="41" y="43"/>
                    </a:lnTo>
                    <a:lnTo>
                      <a:pt x="43" y="43"/>
                    </a:lnTo>
                    <a:lnTo>
                      <a:pt x="46" y="43"/>
                    </a:lnTo>
                    <a:lnTo>
                      <a:pt x="49" y="43"/>
                    </a:lnTo>
                    <a:lnTo>
                      <a:pt x="52" y="43"/>
                    </a:lnTo>
                    <a:lnTo>
                      <a:pt x="55" y="43"/>
                    </a:lnTo>
                    <a:lnTo>
                      <a:pt x="58" y="43"/>
                    </a:lnTo>
                    <a:lnTo>
                      <a:pt x="58" y="40"/>
                    </a:lnTo>
                    <a:lnTo>
                      <a:pt x="58" y="43"/>
                    </a:lnTo>
                    <a:lnTo>
                      <a:pt x="61" y="43"/>
                    </a:lnTo>
                    <a:lnTo>
                      <a:pt x="66" y="43"/>
                    </a:lnTo>
                    <a:lnTo>
                      <a:pt x="72" y="43"/>
                    </a:lnTo>
                    <a:lnTo>
                      <a:pt x="78" y="40"/>
                    </a:lnTo>
                    <a:lnTo>
                      <a:pt x="75" y="40"/>
                    </a:lnTo>
                    <a:lnTo>
                      <a:pt x="78" y="40"/>
                    </a:lnTo>
                    <a:lnTo>
                      <a:pt x="75" y="43"/>
                    </a:lnTo>
                    <a:lnTo>
                      <a:pt x="78" y="46"/>
                    </a:lnTo>
                    <a:lnTo>
                      <a:pt x="81" y="46"/>
                    </a:lnTo>
                    <a:lnTo>
                      <a:pt x="81" y="43"/>
                    </a:lnTo>
                    <a:lnTo>
                      <a:pt x="81" y="46"/>
                    </a:lnTo>
                    <a:lnTo>
                      <a:pt x="84" y="46"/>
                    </a:lnTo>
                    <a:lnTo>
                      <a:pt x="87" y="46"/>
                    </a:lnTo>
                    <a:lnTo>
                      <a:pt x="89" y="46"/>
                    </a:lnTo>
                    <a:lnTo>
                      <a:pt x="95" y="46"/>
                    </a:lnTo>
                    <a:lnTo>
                      <a:pt x="95" y="43"/>
                    </a:lnTo>
                    <a:lnTo>
                      <a:pt x="98" y="46"/>
                    </a:lnTo>
                    <a:lnTo>
                      <a:pt x="101" y="43"/>
                    </a:lnTo>
                    <a:lnTo>
                      <a:pt x="101" y="40"/>
                    </a:lnTo>
                    <a:lnTo>
                      <a:pt x="101" y="37"/>
                    </a:lnTo>
                    <a:lnTo>
                      <a:pt x="104" y="37"/>
                    </a:lnTo>
                    <a:lnTo>
                      <a:pt x="107" y="37"/>
                    </a:lnTo>
                    <a:lnTo>
                      <a:pt x="110" y="34"/>
                    </a:lnTo>
                    <a:lnTo>
                      <a:pt x="112" y="34"/>
                    </a:lnTo>
                    <a:lnTo>
                      <a:pt x="112" y="31"/>
                    </a:lnTo>
                    <a:lnTo>
                      <a:pt x="110" y="31"/>
                    </a:lnTo>
                    <a:lnTo>
                      <a:pt x="112" y="28"/>
                    </a:lnTo>
                    <a:lnTo>
                      <a:pt x="110" y="28"/>
                    </a:lnTo>
                    <a:lnTo>
                      <a:pt x="107" y="28"/>
                    </a:lnTo>
                    <a:lnTo>
                      <a:pt x="104" y="28"/>
                    </a:lnTo>
                    <a:lnTo>
                      <a:pt x="104" y="26"/>
                    </a:lnTo>
                    <a:lnTo>
                      <a:pt x="98" y="26"/>
                    </a:lnTo>
                    <a:lnTo>
                      <a:pt x="95" y="26"/>
                    </a:lnTo>
                    <a:lnTo>
                      <a:pt x="89" y="26"/>
                    </a:lnTo>
                    <a:lnTo>
                      <a:pt x="87" y="26"/>
                    </a:lnTo>
                    <a:lnTo>
                      <a:pt x="84" y="26"/>
                    </a:lnTo>
                    <a:lnTo>
                      <a:pt x="78" y="26"/>
                    </a:lnTo>
                    <a:lnTo>
                      <a:pt x="78" y="28"/>
                    </a:lnTo>
                    <a:lnTo>
                      <a:pt x="75" y="28"/>
                    </a:lnTo>
                    <a:lnTo>
                      <a:pt x="72" y="28"/>
                    </a:lnTo>
                    <a:lnTo>
                      <a:pt x="69" y="28"/>
                    </a:lnTo>
                    <a:lnTo>
                      <a:pt x="66" y="28"/>
                    </a:lnTo>
                    <a:lnTo>
                      <a:pt x="64" y="28"/>
                    </a:lnTo>
                    <a:lnTo>
                      <a:pt x="66" y="31"/>
                    </a:lnTo>
                    <a:lnTo>
                      <a:pt x="61" y="31"/>
                    </a:lnTo>
                    <a:lnTo>
                      <a:pt x="61" y="28"/>
                    </a:lnTo>
                    <a:lnTo>
                      <a:pt x="58" y="28"/>
                    </a:lnTo>
                    <a:lnTo>
                      <a:pt x="55" y="28"/>
                    </a:lnTo>
                    <a:lnTo>
                      <a:pt x="52" y="28"/>
                    </a:lnTo>
                    <a:lnTo>
                      <a:pt x="49" y="28"/>
                    </a:lnTo>
                    <a:lnTo>
                      <a:pt x="46" y="28"/>
                    </a:lnTo>
                    <a:lnTo>
                      <a:pt x="49" y="28"/>
                    </a:lnTo>
                    <a:lnTo>
                      <a:pt x="46" y="26"/>
                    </a:lnTo>
                    <a:lnTo>
                      <a:pt x="43" y="26"/>
                    </a:lnTo>
                    <a:lnTo>
                      <a:pt x="43" y="28"/>
                    </a:lnTo>
                    <a:lnTo>
                      <a:pt x="41" y="28"/>
                    </a:lnTo>
                    <a:lnTo>
                      <a:pt x="41" y="26"/>
                    </a:lnTo>
                    <a:lnTo>
                      <a:pt x="38" y="28"/>
                    </a:lnTo>
                    <a:lnTo>
                      <a:pt x="38" y="26"/>
                    </a:lnTo>
                    <a:lnTo>
                      <a:pt x="41" y="26"/>
                    </a:lnTo>
                    <a:lnTo>
                      <a:pt x="43" y="23"/>
                    </a:lnTo>
                    <a:lnTo>
                      <a:pt x="41" y="23"/>
                    </a:lnTo>
                    <a:lnTo>
                      <a:pt x="41" y="20"/>
                    </a:lnTo>
                    <a:lnTo>
                      <a:pt x="38" y="20"/>
                    </a:lnTo>
                    <a:lnTo>
                      <a:pt x="35" y="20"/>
                    </a:lnTo>
                    <a:lnTo>
                      <a:pt x="32" y="20"/>
                    </a:lnTo>
                    <a:lnTo>
                      <a:pt x="29" y="23"/>
                    </a:lnTo>
                    <a:lnTo>
                      <a:pt x="32" y="20"/>
                    </a:lnTo>
                    <a:lnTo>
                      <a:pt x="38" y="20"/>
                    </a:lnTo>
                    <a:lnTo>
                      <a:pt x="35" y="20"/>
                    </a:lnTo>
                    <a:lnTo>
                      <a:pt x="35" y="17"/>
                    </a:lnTo>
                    <a:lnTo>
                      <a:pt x="32" y="17"/>
                    </a:lnTo>
                    <a:lnTo>
                      <a:pt x="35" y="17"/>
                    </a:lnTo>
                    <a:lnTo>
                      <a:pt x="35" y="14"/>
                    </a:lnTo>
                    <a:lnTo>
                      <a:pt x="35" y="17"/>
                    </a:lnTo>
                    <a:lnTo>
                      <a:pt x="38" y="17"/>
                    </a:lnTo>
                    <a:lnTo>
                      <a:pt x="38" y="20"/>
                    </a:lnTo>
                    <a:lnTo>
                      <a:pt x="41" y="20"/>
                    </a:lnTo>
                    <a:lnTo>
                      <a:pt x="41" y="17"/>
                    </a:lnTo>
                    <a:lnTo>
                      <a:pt x="46" y="20"/>
                    </a:lnTo>
                    <a:lnTo>
                      <a:pt x="49" y="17"/>
                    </a:lnTo>
                    <a:lnTo>
                      <a:pt x="52" y="17"/>
                    </a:lnTo>
                    <a:lnTo>
                      <a:pt x="49" y="17"/>
                    </a:lnTo>
                    <a:lnTo>
                      <a:pt x="46" y="14"/>
                    </a:lnTo>
                    <a:lnTo>
                      <a:pt x="43" y="14"/>
                    </a:lnTo>
                    <a:lnTo>
                      <a:pt x="41" y="14"/>
                    </a:lnTo>
                    <a:lnTo>
                      <a:pt x="38" y="14"/>
                    </a:lnTo>
                    <a:lnTo>
                      <a:pt x="38" y="11"/>
                    </a:lnTo>
                    <a:lnTo>
                      <a:pt x="41" y="11"/>
                    </a:lnTo>
                    <a:lnTo>
                      <a:pt x="41" y="14"/>
                    </a:lnTo>
                    <a:lnTo>
                      <a:pt x="43" y="14"/>
                    </a:lnTo>
                    <a:lnTo>
                      <a:pt x="46" y="14"/>
                    </a:lnTo>
                    <a:lnTo>
                      <a:pt x="46" y="11"/>
                    </a:lnTo>
                    <a:lnTo>
                      <a:pt x="43" y="11"/>
                    </a:lnTo>
                    <a:lnTo>
                      <a:pt x="41" y="11"/>
                    </a:lnTo>
                    <a:lnTo>
                      <a:pt x="41" y="8"/>
                    </a:lnTo>
                    <a:lnTo>
                      <a:pt x="38" y="8"/>
                    </a:lnTo>
                    <a:lnTo>
                      <a:pt x="35" y="11"/>
                    </a:lnTo>
                    <a:lnTo>
                      <a:pt x="32" y="11"/>
                    </a:lnTo>
                    <a:lnTo>
                      <a:pt x="32" y="8"/>
                    </a:lnTo>
                    <a:lnTo>
                      <a:pt x="32" y="11"/>
                    </a:lnTo>
                    <a:lnTo>
                      <a:pt x="29" y="8"/>
                    </a:lnTo>
                    <a:lnTo>
                      <a:pt x="23" y="11"/>
                    </a:lnTo>
                    <a:lnTo>
                      <a:pt x="20" y="11"/>
                    </a:lnTo>
                    <a:lnTo>
                      <a:pt x="23" y="11"/>
                    </a:lnTo>
                    <a:lnTo>
                      <a:pt x="26" y="8"/>
                    </a:lnTo>
                    <a:lnTo>
                      <a:pt x="29" y="8"/>
                    </a:lnTo>
                    <a:lnTo>
                      <a:pt x="29" y="5"/>
                    </a:lnTo>
                    <a:lnTo>
                      <a:pt x="26" y="5"/>
                    </a:lnTo>
                    <a:lnTo>
                      <a:pt x="26" y="3"/>
                    </a:lnTo>
                    <a:lnTo>
                      <a:pt x="26" y="5"/>
                    </a:lnTo>
                    <a:lnTo>
                      <a:pt x="23" y="5"/>
                    </a:lnTo>
                    <a:lnTo>
                      <a:pt x="23" y="3"/>
                    </a:lnTo>
                    <a:lnTo>
                      <a:pt x="20" y="3"/>
                    </a:lnTo>
                    <a:lnTo>
                      <a:pt x="17" y="3"/>
                    </a:lnTo>
                    <a:lnTo>
                      <a:pt x="15" y="0"/>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3" name="Rectangle 174"/>
              <p:cNvSpPr>
                <a:spLocks noChangeArrowheads="1"/>
              </p:cNvSpPr>
              <p:nvPr/>
            </p:nvSpPr>
            <p:spPr bwMode="auto">
              <a:xfrm>
                <a:off x="1109" y="95"/>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904" name="Freeform 175"/>
              <p:cNvSpPr>
                <a:spLocks noChangeArrowheads="1"/>
              </p:cNvSpPr>
              <p:nvPr/>
            </p:nvSpPr>
            <p:spPr bwMode="auto">
              <a:xfrm>
                <a:off x="1186" y="98"/>
                <a:ext cx="9" cy="5"/>
              </a:xfrm>
              <a:custGeom>
                <a:avLst/>
                <a:gdLst>
                  <a:gd name="T0" fmla="*/ 9 w 9"/>
                  <a:gd name="T1" fmla="*/ 0 h 5"/>
                  <a:gd name="T2" fmla="*/ 9 w 9"/>
                  <a:gd name="T3" fmla="*/ 0 h 5"/>
                  <a:gd name="T4" fmla="*/ 9 w 9"/>
                  <a:gd name="T5" fmla="*/ 0 h 5"/>
                  <a:gd name="T6" fmla="*/ 6 w 9"/>
                  <a:gd name="T7" fmla="*/ 0 h 5"/>
                  <a:gd name="T8" fmla="*/ 6 w 9"/>
                  <a:gd name="T9" fmla="*/ 3 h 5"/>
                  <a:gd name="T10" fmla="*/ 3 w 9"/>
                  <a:gd name="T11" fmla="*/ 3 h 5"/>
                  <a:gd name="T12" fmla="*/ 3 w 9"/>
                  <a:gd name="T13" fmla="*/ 3 h 5"/>
                  <a:gd name="T14" fmla="*/ 0 w 9"/>
                  <a:gd name="T15" fmla="*/ 5 h 5"/>
                  <a:gd name="T16" fmla="*/ 3 w 9"/>
                  <a:gd name="T17" fmla="*/ 5 h 5"/>
                  <a:gd name="T18" fmla="*/ 3 w 9"/>
                  <a:gd name="T19" fmla="*/ 5 h 5"/>
                  <a:gd name="T20" fmla="*/ 3 w 9"/>
                  <a:gd name="T21" fmla="*/ 5 h 5"/>
                  <a:gd name="T22" fmla="*/ 9 w 9"/>
                  <a:gd name="T23" fmla="*/ 5 h 5"/>
                  <a:gd name="T24" fmla="*/ 9 w 9"/>
                  <a:gd name="T25" fmla="*/ 3 h 5"/>
                  <a:gd name="T26" fmla="*/ 6 w 9"/>
                  <a:gd name="T27" fmla="*/ 3 h 5"/>
                  <a:gd name="T28" fmla="*/ 9 w 9"/>
                  <a:gd name="T29" fmla="*/ 3 h 5"/>
                  <a:gd name="T30" fmla="*/ 9 w 9"/>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5"/>
                  <a:gd name="T50" fmla="*/ 9 w 9"/>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5">
                    <a:moveTo>
                      <a:pt x="9" y="0"/>
                    </a:moveTo>
                    <a:lnTo>
                      <a:pt x="9" y="0"/>
                    </a:lnTo>
                    <a:lnTo>
                      <a:pt x="6" y="0"/>
                    </a:lnTo>
                    <a:lnTo>
                      <a:pt x="6" y="3"/>
                    </a:lnTo>
                    <a:lnTo>
                      <a:pt x="3" y="3"/>
                    </a:lnTo>
                    <a:lnTo>
                      <a:pt x="0" y="5"/>
                    </a:lnTo>
                    <a:lnTo>
                      <a:pt x="3" y="5"/>
                    </a:lnTo>
                    <a:lnTo>
                      <a:pt x="9" y="5"/>
                    </a:lnTo>
                    <a:lnTo>
                      <a:pt x="9" y="3"/>
                    </a:lnTo>
                    <a:lnTo>
                      <a:pt x="6" y="3"/>
                    </a:lnTo>
                    <a:lnTo>
                      <a:pt x="9"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5" name="Freeform 176"/>
              <p:cNvSpPr>
                <a:spLocks noChangeArrowheads="1"/>
              </p:cNvSpPr>
              <p:nvPr/>
            </p:nvSpPr>
            <p:spPr bwMode="auto">
              <a:xfrm>
                <a:off x="1172" y="112"/>
                <a:ext cx="9" cy="6"/>
              </a:xfrm>
              <a:custGeom>
                <a:avLst/>
                <a:gdLst>
                  <a:gd name="T0" fmla="*/ 9 w 9"/>
                  <a:gd name="T1" fmla="*/ 0 h 6"/>
                  <a:gd name="T2" fmla="*/ 6 w 9"/>
                  <a:gd name="T3" fmla="*/ 3 h 6"/>
                  <a:gd name="T4" fmla="*/ 3 w 9"/>
                  <a:gd name="T5" fmla="*/ 3 h 6"/>
                  <a:gd name="T6" fmla="*/ 3 w 9"/>
                  <a:gd name="T7" fmla="*/ 3 h 6"/>
                  <a:gd name="T8" fmla="*/ 0 w 9"/>
                  <a:gd name="T9" fmla="*/ 3 h 6"/>
                  <a:gd name="T10" fmla="*/ 0 w 9"/>
                  <a:gd name="T11" fmla="*/ 3 h 6"/>
                  <a:gd name="T12" fmla="*/ 3 w 9"/>
                  <a:gd name="T13" fmla="*/ 6 h 6"/>
                  <a:gd name="T14" fmla="*/ 3 w 9"/>
                  <a:gd name="T15" fmla="*/ 6 h 6"/>
                  <a:gd name="T16" fmla="*/ 6 w 9"/>
                  <a:gd name="T17" fmla="*/ 3 h 6"/>
                  <a:gd name="T18" fmla="*/ 6 w 9"/>
                  <a:gd name="T19" fmla="*/ 3 h 6"/>
                  <a:gd name="T20" fmla="*/ 9 w 9"/>
                  <a:gd name="T21" fmla="*/ 3 h 6"/>
                  <a:gd name="T22" fmla="*/ 9 w 9"/>
                  <a:gd name="T23" fmla="*/ 3 h 6"/>
                  <a:gd name="T24" fmla="*/ 9 w 9"/>
                  <a:gd name="T25" fmla="*/ 3 h 6"/>
                  <a:gd name="T26" fmla="*/ 9 w 9"/>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6"/>
                  <a:gd name="T44" fmla="*/ 9 w 9"/>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6">
                    <a:moveTo>
                      <a:pt x="9" y="0"/>
                    </a:moveTo>
                    <a:lnTo>
                      <a:pt x="6" y="3"/>
                    </a:lnTo>
                    <a:lnTo>
                      <a:pt x="3" y="3"/>
                    </a:lnTo>
                    <a:lnTo>
                      <a:pt x="0" y="3"/>
                    </a:lnTo>
                    <a:lnTo>
                      <a:pt x="3" y="6"/>
                    </a:lnTo>
                    <a:lnTo>
                      <a:pt x="6" y="3"/>
                    </a:lnTo>
                    <a:lnTo>
                      <a:pt x="9"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6" name="Rectangle 177"/>
              <p:cNvSpPr>
                <a:spLocks noChangeArrowheads="1"/>
              </p:cNvSpPr>
              <p:nvPr/>
            </p:nvSpPr>
            <p:spPr bwMode="auto">
              <a:xfrm>
                <a:off x="1057" y="109"/>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907" name="Freeform 178"/>
              <p:cNvSpPr>
                <a:spLocks noChangeArrowheads="1"/>
              </p:cNvSpPr>
              <p:nvPr/>
            </p:nvSpPr>
            <p:spPr bwMode="auto">
              <a:xfrm>
                <a:off x="1060" y="98"/>
                <a:ext cx="3" cy="3"/>
              </a:xfrm>
              <a:custGeom>
                <a:avLst/>
                <a:gdLst>
                  <a:gd name="T0" fmla="*/ 3 w 3"/>
                  <a:gd name="T1" fmla="*/ 0 h 3"/>
                  <a:gd name="T2" fmla="*/ 0 w 3"/>
                  <a:gd name="T3" fmla="*/ 3 h 3"/>
                  <a:gd name="T4" fmla="*/ 3 w 3"/>
                  <a:gd name="T5" fmla="*/ 0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8" name="Freeform 179"/>
              <p:cNvSpPr>
                <a:spLocks noChangeArrowheads="1"/>
              </p:cNvSpPr>
              <p:nvPr/>
            </p:nvSpPr>
            <p:spPr bwMode="auto">
              <a:xfrm>
                <a:off x="1054" y="95"/>
                <a:ext cx="23" cy="17"/>
              </a:xfrm>
              <a:custGeom>
                <a:avLst/>
                <a:gdLst>
                  <a:gd name="T0" fmla="*/ 0 w 23"/>
                  <a:gd name="T1" fmla="*/ 8 h 17"/>
                  <a:gd name="T2" fmla="*/ 0 w 23"/>
                  <a:gd name="T3" fmla="*/ 8 h 17"/>
                  <a:gd name="T4" fmla="*/ 0 w 23"/>
                  <a:gd name="T5" fmla="*/ 11 h 17"/>
                  <a:gd name="T6" fmla="*/ 0 w 23"/>
                  <a:gd name="T7" fmla="*/ 11 h 17"/>
                  <a:gd name="T8" fmla="*/ 3 w 23"/>
                  <a:gd name="T9" fmla="*/ 8 h 17"/>
                  <a:gd name="T10" fmla="*/ 0 w 23"/>
                  <a:gd name="T11" fmla="*/ 11 h 17"/>
                  <a:gd name="T12" fmla="*/ 0 w 23"/>
                  <a:gd name="T13" fmla="*/ 11 h 17"/>
                  <a:gd name="T14" fmla="*/ 0 w 23"/>
                  <a:gd name="T15" fmla="*/ 11 h 17"/>
                  <a:gd name="T16" fmla="*/ 0 w 23"/>
                  <a:gd name="T17" fmla="*/ 14 h 17"/>
                  <a:gd name="T18" fmla="*/ 3 w 23"/>
                  <a:gd name="T19" fmla="*/ 11 h 17"/>
                  <a:gd name="T20" fmla="*/ 3 w 23"/>
                  <a:gd name="T21" fmla="*/ 11 h 17"/>
                  <a:gd name="T22" fmla="*/ 3 w 23"/>
                  <a:gd name="T23" fmla="*/ 14 h 17"/>
                  <a:gd name="T24" fmla="*/ 3 w 23"/>
                  <a:gd name="T25" fmla="*/ 14 h 17"/>
                  <a:gd name="T26" fmla="*/ 3 w 23"/>
                  <a:gd name="T27" fmla="*/ 14 h 17"/>
                  <a:gd name="T28" fmla="*/ 3 w 23"/>
                  <a:gd name="T29" fmla="*/ 14 h 17"/>
                  <a:gd name="T30" fmla="*/ 6 w 23"/>
                  <a:gd name="T31" fmla="*/ 14 h 17"/>
                  <a:gd name="T32" fmla="*/ 6 w 23"/>
                  <a:gd name="T33" fmla="*/ 17 h 17"/>
                  <a:gd name="T34" fmla="*/ 9 w 23"/>
                  <a:gd name="T35" fmla="*/ 17 h 17"/>
                  <a:gd name="T36" fmla="*/ 9 w 23"/>
                  <a:gd name="T37" fmla="*/ 17 h 17"/>
                  <a:gd name="T38" fmla="*/ 11 w 23"/>
                  <a:gd name="T39" fmla="*/ 17 h 17"/>
                  <a:gd name="T40" fmla="*/ 11 w 23"/>
                  <a:gd name="T41" fmla="*/ 17 h 17"/>
                  <a:gd name="T42" fmla="*/ 14 w 23"/>
                  <a:gd name="T43" fmla="*/ 17 h 17"/>
                  <a:gd name="T44" fmla="*/ 17 w 23"/>
                  <a:gd name="T45" fmla="*/ 14 h 17"/>
                  <a:gd name="T46" fmla="*/ 17 w 23"/>
                  <a:gd name="T47" fmla="*/ 14 h 17"/>
                  <a:gd name="T48" fmla="*/ 20 w 23"/>
                  <a:gd name="T49" fmla="*/ 11 h 17"/>
                  <a:gd name="T50" fmla="*/ 20 w 23"/>
                  <a:gd name="T51" fmla="*/ 11 h 17"/>
                  <a:gd name="T52" fmla="*/ 20 w 23"/>
                  <a:gd name="T53" fmla="*/ 8 h 17"/>
                  <a:gd name="T54" fmla="*/ 23 w 23"/>
                  <a:gd name="T55" fmla="*/ 8 h 17"/>
                  <a:gd name="T56" fmla="*/ 23 w 23"/>
                  <a:gd name="T57" fmla="*/ 8 h 17"/>
                  <a:gd name="T58" fmla="*/ 23 w 23"/>
                  <a:gd name="T59" fmla="*/ 8 h 17"/>
                  <a:gd name="T60" fmla="*/ 23 w 23"/>
                  <a:gd name="T61" fmla="*/ 6 h 17"/>
                  <a:gd name="T62" fmla="*/ 20 w 23"/>
                  <a:gd name="T63" fmla="*/ 8 h 17"/>
                  <a:gd name="T64" fmla="*/ 23 w 23"/>
                  <a:gd name="T65" fmla="*/ 6 h 17"/>
                  <a:gd name="T66" fmla="*/ 23 w 23"/>
                  <a:gd name="T67" fmla="*/ 6 h 17"/>
                  <a:gd name="T68" fmla="*/ 20 w 23"/>
                  <a:gd name="T69" fmla="*/ 6 h 17"/>
                  <a:gd name="T70" fmla="*/ 20 w 23"/>
                  <a:gd name="T71" fmla="*/ 3 h 17"/>
                  <a:gd name="T72" fmla="*/ 20 w 23"/>
                  <a:gd name="T73" fmla="*/ 3 h 17"/>
                  <a:gd name="T74" fmla="*/ 20 w 23"/>
                  <a:gd name="T75" fmla="*/ 3 h 17"/>
                  <a:gd name="T76" fmla="*/ 17 w 23"/>
                  <a:gd name="T77" fmla="*/ 3 h 17"/>
                  <a:gd name="T78" fmla="*/ 17 w 23"/>
                  <a:gd name="T79" fmla="*/ 0 h 17"/>
                  <a:gd name="T80" fmla="*/ 17 w 23"/>
                  <a:gd name="T81" fmla="*/ 3 h 17"/>
                  <a:gd name="T82" fmla="*/ 11 w 23"/>
                  <a:gd name="T83" fmla="*/ 3 h 17"/>
                  <a:gd name="T84" fmla="*/ 11 w 23"/>
                  <a:gd name="T85" fmla="*/ 3 h 17"/>
                  <a:gd name="T86" fmla="*/ 9 w 23"/>
                  <a:gd name="T87" fmla="*/ 3 h 17"/>
                  <a:gd name="T88" fmla="*/ 9 w 23"/>
                  <a:gd name="T89" fmla="*/ 6 h 17"/>
                  <a:gd name="T90" fmla="*/ 9 w 23"/>
                  <a:gd name="T91" fmla="*/ 6 h 17"/>
                  <a:gd name="T92" fmla="*/ 6 w 23"/>
                  <a:gd name="T93" fmla="*/ 6 h 17"/>
                  <a:gd name="T94" fmla="*/ 6 w 23"/>
                  <a:gd name="T95" fmla="*/ 6 h 17"/>
                  <a:gd name="T96" fmla="*/ 9 w 23"/>
                  <a:gd name="T97" fmla="*/ 6 h 17"/>
                  <a:gd name="T98" fmla="*/ 6 w 23"/>
                  <a:gd name="T99" fmla="*/ 6 h 17"/>
                  <a:gd name="T100" fmla="*/ 6 w 23"/>
                  <a:gd name="T101" fmla="*/ 6 h 17"/>
                  <a:gd name="T102" fmla="*/ 3 w 23"/>
                  <a:gd name="T103" fmla="*/ 6 h 17"/>
                  <a:gd name="T104" fmla="*/ 3 w 23"/>
                  <a:gd name="T105" fmla="*/ 6 h 17"/>
                  <a:gd name="T106" fmla="*/ 3 w 23"/>
                  <a:gd name="T107" fmla="*/ 8 h 17"/>
                  <a:gd name="T108" fmla="*/ 0 w 23"/>
                  <a:gd name="T109" fmla="*/ 8 h 17"/>
                  <a:gd name="T110" fmla="*/ 0 w 23"/>
                  <a:gd name="T111" fmla="*/ 8 h 17"/>
                  <a:gd name="T112" fmla="*/ 0 w 23"/>
                  <a:gd name="T113" fmla="*/ 8 h 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
                  <a:gd name="T172" fmla="*/ 0 h 17"/>
                  <a:gd name="T173" fmla="*/ 23 w 23"/>
                  <a:gd name="T174" fmla="*/ 17 h 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 h="17">
                    <a:moveTo>
                      <a:pt x="0" y="8"/>
                    </a:moveTo>
                    <a:lnTo>
                      <a:pt x="0" y="8"/>
                    </a:lnTo>
                    <a:lnTo>
                      <a:pt x="0" y="11"/>
                    </a:lnTo>
                    <a:lnTo>
                      <a:pt x="3" y="8"/>
                    </a:lnTo>
                    <a:lnTo>
                      <a:pt x="0" y="11"/>
                    </a:lnTo>
                    <a:lnTo>
                      <a:pt x="0" y="14"/>
                    </a:lnTo>
                    <a:lnTo>
                      <a:pt x="3" y="11"/>
                    </a:lnTo>
                    <a:lnTo>
                      <a:pt x="3" y="14"/>
                    </a:lnTo>
                    <a:lnTo>
                      <a:pt x="6" y="14"/>
                    </a:lnTo>
                    <a:lnTo>
                      <a:pt x="6" y="17"/>
                    </a:lnTo>
                    <a:lnTo>
                      <a:pt x="9" y="17"/>
                    </a:lnTo>
                    <a:lnTo>
                      <a:pt x="11" y="17"/>
                    </a:lnTo>
                    <a:lnTo>
                      <a:pt x="14" y="17"/>
                    </a:lnTo>
                    <a:lnTo>
                      <a:pt x="17" y="14"/>
                    </a:lnTo>
                    <a:lnTo>
                      <a:pt x="20" y="11"/>
                    </a:lnTo>
                    <a:lnTo>
                      <a:pt x="20" y="8"/>
                    </a:lnTo>
                    <a:lnTo>
                      <a:pt x="23" y="8"/>
                    </a:lnTo>
                    <a:lnTo>
                      <a:pt x="23" y="6"/>
                    </a:lnTo>
                    <a:lnTo>
                      <a:pt x="20" y="8"/>
                    </a:lnTo>
                    <a:lnTo>
                      <a:pt x="23" y="6"/>
                    </a:lnTo>
                    <a:lnTo>
                      <a:pt x="20" y="6"/>
                    </a:lnTo>
                    <a:lnTo>
                      <a:pt x="20" y="3"/>
                    </a:lnTo>
                    <a:lnTo>
                      <a:pt x="17" y="3"/>
                    </a:lnTo>
                    <a:lnTo>
                      <a:pt x="17" y="0"/>
                    </a:lnTo>
                    <a:lnTo>
                      <a:pt x="17" y="3"/>
                    </a:lnTo>
                    <a:lnTo>
                      <a:pt x="11" y="3"/>
                    </a:lnTo>
                    <a:lnTo>
                      <a:pt x="9" y="3"/>
                    </a:lnTo>
                    <a:lnTo>
                      <a:pt x="9" y="6"/>
                    </a:lnTo>
                    <a:lnTo>
                      <a:pt x="6" y="6"/>
                    </a:lnTo>
                    <a:lnTo>
                      <a:pt x="9" y="6"/>
                    </a:lnTo>
                    <a:lnTo>
                      <a:pt x="6" y="6"/>
                    </a:lnTo>
                    <a:lnTo>
                      <a:pt x="3" y="6"/>
                    </a:lnTo>
                    <a:lnTo>
                      <a:pt x="3" y="8"/>
                    </a:lnTo>
                    <a:lnTo>
                      <a:pt x="0"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09" name="Freeform 180"/>
              <p:cNvSpPr>
                <a:spLocks noChangeArrowheads="1"/>
              </p:cNvSpPr>
              <p:nvPr/>
            </p:nvSpPr>
            <p:spPr bwMode="auto">
              <a:xfrm>
                <a:off x="991" y="245"/>
                <a:ext cx="63" cy="40"/>
              </a:xfrm>
              <a:custGeom>
                <a:avLst/>
                <a:gdLst>
                  <a:gd name="T0" fmla="*/ 63 w 63"/>
                  <a:gd name="T1" fmla="*/ 34 h 40"/>
                  <a:gd name="T2" fmla="*/ 60 w 63"/>
                  <a:gd name="T3" fmla="*/ 34 h 40"/>
                  <a:gd name="T4" fmla="*/ 63 w 63"/>
                  <a:gd name="T5" fmla="*/ 31 h 40"/>
                  <a:gd name="T6" fmla="*/ 60 w 63"/>
                  <a:gd name="T7" fmla="*/ 29 h 40"/>
                  <a:gd name="T8" fmla="*/ 57 w 63"/>
                  <a:gd name="T9" fmla="*/ 29 h 40"/>
                  <a:gd name="T10" fmla="*/ 54 w 63"/>
                  <a:gd name="T11" fmla="*/ 29 h 40"/>
                  <a:gd name="T12" fmla="*/ 54 w 63"/>
                  <a:gd name="T13" fmla="*/ 26 h 40"/>
                  <a:gd name="T14" fmla="*/ 57 w 63"/>
                  <a:gd name="T15" fmla="*/ 23 h 40"/>
                  <a:gd name="T16" fmla="*/ 54 w 63"/>
                  <a:gd name="T17" fmla="*/ 20 h 40"/>
                  <a:gd name="T18" fmla="*/ 51 w 63"/>
                  <a:gd name="T19" fmla="*/ 20 h 40"/>
                  <a:gd name="T20" fmla="*/ 51 w 63"/>
                  <a:gd name="T21" fmla="*/ 17 h 40"/>
                  <a:gd name="T22" fmla="*/ 49 w 63"/>
                  <a:gd name="T23" fmla="*/ 14 h 40"/>
                  <a:gd name="T24" fmla="*/ 49 w 63"/>
                  <a:gd name="T25" fmla="*/ 11 h 40"/>
                  <a:gd name="T26" fmla="*/ 43 w 63"/>
                  <a:gd name="T27" fmla="*/ 11 h 40"/>
                  <a:gd name="T28" fmla="*/ 43 w 63"/>
                  <a:gd name="T29" fmla="*/ 8 h 40"/>
                  <a:gd name="T30" fmla="*/ 40 w 63"/>
                  <a:gd name="T31" fmla="*/ 6 h 40"/>
                  <a:gd name="T32" fmla="*/ 37 w 63"/>
                  <a:gd name="T33" fmla="*/ 8 h 40"/>
                  <a:gd name="T34" fmla="*/ 37 w 63"/>
                  <a:gd name="T35" fmla="*/ 6 h 40"/>
                  <a:gd name="T36" fmla="*/ 37 w 63"/>
                  <a:gd name="T37" fmla="*/ 6 h 40"/>
                  <a:gd name="T38" fmla="*/ 37 w 63"/>
                  <a:gd name="T39" fmla="*/ 0 h 40"/>
                  <a:gd name="T40" fmla="*/ 37 w 63"/>
                  <a:gd name="T41" fmla="*/ 0 h 40"/>
                  <a:gd name="T42" fmla="*/ 34 w 63"/>
                  <a:gd name="T43" fmla="*/ 0 h 40"/>
                  <a:gd name="T44" fmla="*/ 31 w 63"/>
                  <a:gd name="T45" fmla="*/ 3 h 40"/>
                  <a:gd name="T46" fmla="*/ 25 w 63"/>
                  <a:gd name="T47" fmla="*/ 6 h 40"/>
                  <a:gd name="T48" fmla="*/ 23 w 63"/>
                  <a:gd name="T49" fmla="*/ 11 h 40"/>
                  <a:gd name="T50" fmla="*/ 20 w 63"/>
                  <a:gd name="T51" fmla="*/ 14 h 40"/>
                  <a:gd name="T52" fmla="*/ 14 w 63"/>
                  <a:gd name="T53" fmla="*/ 20 h 40"/>
                  <a:gd name="T54" fmla="*/ 14 w 63"/>
                  <a:gd name="T55" fmla="*/ 23 h 40"/>
                  <a:gd name="T56" fmla="*/ 14 w 63"/>
                  <a:gd name="T57" fmla="*/ 26 h 40"/>
                  <a:gd name="T58" fmla="*/ 5 w 63"/>
                  <a:gd name="T59" fmla="*/ 29 h 40"/>
                  <a:gd name="T60" fmla="*/ 0 w 63"/>
                  <a:gd name="T61" fmla="*/ 31 h 40"/>
                  <a:gd name="T62" fmla="*/ 0 w 63"/>
                  <a:gd name="T63" fmla="*/ 34 h 40"/>
                  <a:gd name="T64" fmla="*/ 5 w 63"/>
                  <a:gd name="T65" fmla="*/ 31 h 40"/>
                  <a:gd name="T66" fmla="*/ 5 w 63"/>
                  <a:gd name="T67" fmla="*/ 34 h 40"/>
                  <a:gd name="T68" fmla="*/ 11 w 63"/>
                  <a:gd name="T69" fmla="*/ 31 h 40"/>
                  <a:gd name="T70" fmla="*/ 14 w 63"/>
                  <a:gd name="T71" fmla="*/ 31 h 40"/>
                  <a:gd name="T72" fmla="*/ 14 w 63"/>
                  <a:gd name="T73" fmla="*/ 31 h 40"/>
                  <a:gd name="T74" fmla="*/ 11 w 63"/>
                  <a:gd name="T75" fmla="*/ 37 h 40"/>
                  <a:gd name="T76" fmla="*/ 8 w 63"/>
                  <a:gd name="T77" fmla="*/ 40 h 40"/>
                  <a:gd name="T78" fmla="*/ 17 w 63"/>
                  <a:gd name="T79" fmla="*/ 40 h 40"/>
                  <a:gd name="T80" fmla="*/ 20 w 63"/>
                  <a:gd name="T81" fmla="*/ 37 h 40"/>
                  <a:gd name="T82" fmla="*/ 23 w 63"/>
                  <a:gd name="T83" fmla="*/ 37 h 40"/>
                  <a:gd name="T84" fmla="*/ 25 w 63"/>
                  <a:gd name="T85" fmla="*/ 34 h 40"/>
                  <a:gd name="T86" fmla="*/ 28 w 63"/>
                  <a:gd name="T87" fmla="*/ 34 h 40"/>
                  <a:gd name="T88" fmla="*/ 31 w 63"/>
                  <a:gd name="T89" fmla="*/ 34 h 40"/>
                  <a:gd name="T90" fmla="*/ 34 w 63"/>
                  <a:gd name="T91" fmla="*/ 31 h 40"/>
                  <a:gd name="T92" fmla="*/ 37 w 63"/>
                  <a:gd name="T93" fmla="*/ 29 h 40"/>
                  <a:gd name="T94" fmla="*/ 43 w 63"/>
                  <a:gd name="T95" fmla="*/ 26 h 40"/>
                  <a:gd name="T96" fmla="*/ 43 w 63"/>
                  <a:gd name="T97" fmla="*/ 29 h 40"/>
                  <a:gd name="T98" fmla="*/ 40 w 63"/>
                  <a:gd name="T99" fmla="*/ 31 h 40"/>
                  <a:gd name="T100" fmla="*/ 43 w 63"/>
                  <a:gd name="T101" fmla="*/ 29 h 40"/>
                  <a:gd name="T102" fmla="*/ 46 w 63"/>
                  <a:gd name="T103" fmla="*/ 31 h 40"/>
                  <a:gd name="T104" fmla="*/ 43 w 63"/>
                  <a:gd name="T105" fmla="*/ 34 h 40"/>
                  <a:gd name="T106" fmla="*/ 46 w 63"/>
                  <a:gd name="T107" fmla="*/ 34 h 40"/>
                  <a:gd name="T108" fmla="*/ 46 w 63"/>
                  <a:gd name="T109" fmla="*/ 34 h 40"/>
                  <a:gd name="T110" fmla="*/ 49 w 63"/>
                  <a:gd name="T111" fmla="*/ 37 h 40"/>
                  <a:gd name="T112" fmla="*/ 51 w 63"/>
                  <a:gd name="T113" fmla="*/ 37 h 40"/>
                  <a:gd name="T114" fmla="*/ 51 w 63"/>
                  <a:gd name="T115" fmla="*/ 37 h 40"/>
                  <a:gd name="T116" fmla="*/ 54 w 63"/>
                  <a:gd name="T117" fmla="*/ 37 h 40"/>
                  <a:gd name="T118" fmla="*/ 60 w 63"/>
                  <a:gd name="T119" fmla="*/ 37 h 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40"/>
                  <a:gd name="T182" fmla="*/ 63 w 63"/>
                  <a:gd name="T183" fmla="*/ 40 h 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40">
                    <a:moveTo>
                      <a:pt x="63" y="34"/>
                    </a:moveTo>
                    <a:lnTo>
                      <a:pt x="63" y="34"/>
                    </a:lnTo>
                    <a:lnTo>
                      <a:pt x="60" y="34"/>
                    </a:lnTo>
                    <a:lnTo>
                      <a:pt x="63" y="34"/>
                    </a:lnTo>
                    <a:lnTo>
                      <a:pt x="63" y="31"/>
                    </a:lnTo>
                    <a:lnTo>
                      <a:pt x="60" y="29"/>
                    </a:lnTo>
                    <a:lnTo>
                      <a:pt x="57" y="31"/>
                    </a:lnTo>
                    <a:lnTo>
                      <a:pt x="57" y="29"/>
                    </a:lnTo>
                    <a:lnTo>
                      <a:pt x="54" y="29"/>
                    </a:lnTo>
                    <a:lnTo>
                      <a:pt x="54" y="26"/>
                    </a:lnTo>
                    <a:lnTo>
                      <a:pt x="57" y="23"/>
                    </a:lnTo>
                    <a:lnTo>
                      <a:pt x="57" y="20"/>
                    </a:lnTo>
                    <a:lnTo>
                      <a:pt x="54" y="20"/>
                    </a:lnTo>
                    <a:lnTo>
                      <a:pt x="51" y="20"/>
                    </a:lnTo>
                    <a:lnTo>
                      <a:pt x="51" y="17"/>
                    </a:lnTo>
                    <a:lnTo>
                      <a:pt x="49" y="17"/>
                    </a:lnTo>
                    <a:lnTo>
                      <a:pt x="49" y="14"/>
                    </a:lnTo>
                    <a:lnTo>
                      <a:pt x="49" y="11"/>
                    </a:lnTo>
                    <a:lnTo>
                      <a:pt x="43" y="11"/>
                    </a:lnTo>
                    <a:lnTo>
                      <a:pt x="43" y="8"/>
                    </a:lnTo>
                    <a:lnTo>
                      <a:pt x="40" y="6"/>
                    </a:lnTo>
                    <a:lnTo>
                      <a:pt x="37" y="8"/>
                    </a:lnTo>
                    <a:lnTo>
                      <a:pt x="34" y="8"/>
                    </a:lnTo>
                    <a:lnTo>
                      <a:pt x="37" y="6"/>
                    </a:lnTo>
                    <a:lnTo>
                      <a:pt x="37" y="3"/>
                    </a:lnTo>
                    <a:lnTo>
                      <a:pt x="37" y="0"/>
                    </a:lnTo>
                    <a:lnTo>
                      <a:pt x="34" y="0"/>
                    </a:lnTo>
                    <a:lnTo>
                      <a:pt x="31" y="3"/>
                    </a:lnTo>
                    <a:lnTo>
                      <a:pt x="28" y="6"/>
                    </a:lnTo>
                    <a:lnTo>
                      <a:pt x="25" y="6"/>
                    </a:lnTo>
                    <a:lnTo>
                      <a:pt x="25" y="8"/>
                    </a:lnTo>
                    <a:lnTo>
                      <a:pt x="23" y="11"/>
                    </a:lnTo>
                    <a:lnTo>
                      <a:pt x="23" y="14"/>
                    </a:lnTo>
                    <a:lnTo>
                      <a:pt x="20" y="14"/>
                    </a:lnTo>
                    <a:lnTo>
                      <a:pt x="17" y="17"/>
                    </a:lnTo>
                    <a:lnTo>
                      <a:pt x="14" y="20"/>
                    </a:lnTo>
                    <a:lnTo>
                      <a:pt x="14" y="23"/>
                    </a:lnTo>
                    <a:lnTo>
                      <a:pt x="14" y="26"/>
                    </a:lnTo>
                    <a:lnTo>
                      <a:pt x="8" y="29"/>
                    </a:lnTo>
                    <a:lnTo>
                      <a:pt x="5" y="29"/>
                    </a:lnTo>
                    <a:lnTo>
                      <a:pt x="2" y="29"/>
                    </a:lnTo>
                    <a:lnTo>
                      <a:pt x="0" y="31"/>
                    </a:lnTo>
                    <a:lnTo>
                      <a:pt x="0" y="34"/>
                    </a:lnTo>
                    <a:lnTo>
                      <a:pt x="2" y="34"/>
                    </a:lnTo>
                    <a:lnTo>
                      <a:pt x="5" y="31"/>
                    </a:lnTo>
                    <a:lnTo>
                      <a:pt x="5" y="34"/>
                    </a:lnTo>
                    <a:lnTo>
                      <a:pt x="8" y="34"/>
                    </a:lnTo>
                    <a:lnTo>
                      <a:pt x="11" y="31"/>
                    </a:lnTo>
                    <a:lnTo>
                      <a:pt x="14" y="31"/>
                    </a:lnTo>
                    <a:lnTo>
                      <a:pt x="14" y="29"/>
                    </a:lnTo>
                    <a:lnTo>
                      <a:pt x="14" y="31"/>
                    </a:lnTo>
                    <a:lnTo>
                      <a:pt x="14" y="34"/>
                    </a:lnTo>
                    <a:lnTo>
                      <a:pt x="11" y="37"/>
                    </a:lnTo>
                    <a:lnTo>
                      <a:pt x="8" y="37"/>
                    </a:lnTo>
                    <a:lnTo>
                      <a:pt x="8" y="40"/>
                    </a:lnTo>
                    <a:lnTo>
                      <a:pt x="11" y="40"/>
                    </a:lnTo>
                    <a:lnTo>
                      <a:pt x="17" y="40"/>
                    </a:lnTo>
                    <a:lnTo>
                      <a:pt x="20" y="37"/>
                    </a:lnTo>
                    <a:lnTo>
                      <a:pt x="23" y="37"/>
                    </a:lnTo>
                    <a:lnTo>
                      <a:pt x="25" y="34"/>
                    </a:lnTo>
                    <a:lnTo>
                      <a:pt x="28" y="34"/>
                    </a:lnTo>
                    <a:lnTo>
                      <a:pt x="31" y="34"/>
                    </a:lnTo>
                    <a:lnTo>
                      <a:pt x="34" y="31"/>
                    </a:lnTo>
                    <a:lnTo>
                      <a:pt x="34" y="29"/>
                    </a:lnTo>
                    <a:lnTo>
                      <a:pt x="37" y="29"/>
                    </a:lnTo>
                    <a:lnTo>
                      <a:pt x="43" y="26"/>
                    </a:lnTo>
                    <a:lnTo>
                      <a:pt x="43" y="29"/>
                    </a:lnTo>
                    <a:lnTo>
                      <a:pt x="40" y="29"/>
                    </a:lnTo>
                    <a:lnTo>
                      <a:pt x="40" y="31"/>
                    </a:lnTo>
                    <a:lnTo>
                      <a:pt x="40" y="29"/>
                    </a:lnTo>
                    <a:lnTo>
                      <a:pt x="43" y="29"/>
                    </a:lnTo>
                    <a:lnTo>
                      <a:pt x="46" y="31"/>
                    </a:lnTo>
                    <a:lnTo>
                      <a:pt x="43" y="34"/>
                    </a:lnTo>
                    <a:lnTo>
                      <a:pt x="46" y="34"/>
                    </a:lnTo>
                    <a:lnTo>
                      <a:pt x="49" y="34"/>
                    </a:lnTo>
                    <a:lnTo>
                      <a:pt x="49" y="37"/>
                    </a:lnTo>
                    <a:lnTo>
                      <a:pt x="51" y="37"/>
                    </a:lnTo>
                    <a:lnTo>
                      <a:pt x="51" y="40"/>
                    </a:lnTo>
                    <a:lnTo>
                      <a:pt x="54" y="37"/>
                    </a:lnTo>
                    <a:lnTo>
                      <a:pt x="57" y="37"/>
                    </a:lnTo>
                    <a:lnTo>
                      <a:pt x="60" y="37"/>
                    </a:lnTo>
                    <a:lnTo>
                      <a:pt x="63" y="3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0" name="Freeform 181"/>
              <p:cNvSpPr>
                <a:spLocks noChangeArrowheads="1"/>
              </p:cNvSpPr>
              <p:nvPr/>
            </p:nvSpPr>
            <p:spPr bwMode="auto">
              <a:xfrm>
                <a:off x="1040" y="242"/>
                <a:ext cx="5" cy="9"/>
              </a:xfrm>
              <a:custGeom>
                <a:avLst/>
                <a:gdLst>
                  <a:gd name="T0" fmla="*/ 5 w 5"/>
                  <a:gd name="T1" fmla="*/ 3 h 9"/>
                  <a:gd name="T2" fmla="*/ 5 w 5"/>
                  <a:gd name="T3" fmla="*/ 3 h 9"/>
                  <a:gd name="T4" fmla="*/ 2 w 5"/>
                  <a:gd name="T5" fmla="*/ 3 h 9"/>
                  <a:gd name="T6" fmla="*/ 2 w 5"/>
                  <a:gd name="T7" fmla="*/ 0 h 9"/>
                  <a:gd name="T8" fmla="*/ 2 w 5"/>
                  <a:gd name="T9" fmla="*/ 0 h 9"/>
                  <a:gd name="T10" fmla="*/ 0 w 5"/>
                  <a:gd name="T11" fmla="*/ 0 h 9"/>
                  <a:gd name="T12" fmla="*/ 0 w 5"/>
                  <a:gd name="T13" fmla="*/ 0 h 9"/>
                  <a:gd name="T14" fmla="*/ 0 w 5"/>
                  <a:gd name="T15" fmla="*/ 3 h 9"/>
                  <a:gd name="T16" fmla="*/ 0 w 5"/>
                  <a:gd name="T17" fmla="*/ 3 h 9"/>
                  <a:gd name="T18" fmla="*/ 0 w 5"/>
                  <a:gd name="T19" fmla="*/ 6 h 9"/>
                  <a:gd name="T20" fmla="*/ 2 w 5"/>
                  <a:gd name="T21" fmla="*/ 6 h 9"/>
                  <a:gd name="T22" fmla="*/ 2 w 5"/>
                  <a:gd name="T23" fmla="*/ 9 h 9"/>
                  <a:gd name="T24" fmla="*/ 5 w 5"/>
                  <a:gd name="T25" fmla="*/ 9 h 9"/>
                  <a:gd name="T26" fmla="*/ 5 w 5"/>
                  <a:gd name="T27" fmla="*/ 9 h 9"/>
                  <a:gd name="T28" fmla="*/ 5 w 5"/>
                  <a:gd name="T29" fmla="*/ 9 h 9"/>
                  <a:gd name="T30" fmla="*/ 2 w 5"/>
                  <a:gd name="T31" fmla="*/ 6 h 9"/>
                  <a:gd name="T32" fmla="*/ 5 w 5"/>
                  <a:gd name="T33" fmla="*/ 6 h 9"/>
                  <a:gd name="T34" fmla="*/ 5 w 5"/>
                  <a:gd name="T35" fmla="*/ 3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9"/>
                  <a:gd name="T56" fmla="*/ 5 w 5"/>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9">
                    <a:moveTo>
                      <a:pt x="5" y="3"/>
                    </a:moveTo>
                    <a:lnTo>
                      <a:pt x="5" y="3"/>
                    </a:lnTo>
                    <a:lnTo>
                      <a:pt x="2" y="3"/>
                    </a:lnTo>
                    <a:lnTo>
                      <a:pt x="2" y="0"/>
                    </a:lnTo>
                    <a:lnTo>
                      <a:pt x="0" y="0"/>
                    </a:lnTo>
                    <a:lnTo>
                      <a:pt x="0" y="3"/>
                    </a:lnTo>
                    <a:lnTo>
                      <a:pt x="0" y="6"/>
                    </a:lnTo>
                    <a:lnTo>
                      <a:pt x="2" y="6"/>
                    </a:lnTo>
                    <a:lnTo>
                      <a:pt x="2" y="9"/>
                    </a:lnTo>
                    <a:lnTo>
                      <a:pt x="5" y="9"/>
                    </a:lnTo>
                    <a:lnTo>
                      <a:pt x="2" y="6"/>
                    </a:lnTo>
                    <a:lnTo>
                      <a:pt x="5" y="6"/>
                    </a:lnTo>
                    <a:lnTo>
                      <a:pt x="5"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1" name="Freeform 182"/>
              <p:cNvSpPr>
                <a:spLocks noChangeArrowheads="1"/>
              </p:cNvSpPr>
              <p:nvPr/>
            </p:nvSpPr>
            <p:spPr bwMode="auto">
              <a:xfrm>
                <a:off x="1117" y="213"/>
                <a:ext cx="26" cy="17"/>
              </a:xfrm>
              <a:custGeom>
                <a:avLst/>
                <a:gdLst>
                  <a:gd name="T0" fmla="*/ 18 w 26"/>
                  <a:gd name="T1" fmla="*/ 0 h 17"/>
                  <a:gd name="T2" fmla="*/ 15 w 26"/>
                  <a:gd name="T3" fmla="*/ 3 h 17"/>
                  <a:gd name="T4" fmla="*/ 12 w 26"/>
                  <a:gd name="T5" fmla="*/ 3 h 17"/>
                  <a:gd name="T6" fmla="*/ 9 w 26"/>
                  <a:gd name="T7" fmla="*/ 3 h 17"/>
                  <a:gd name="T8" fmla="*/ 6 w 26"/>
                  <a:gd name="T9" fmla="*/ 6 h 17"/>
                  <a:gd name="T10" fmla="*/ 6 w 26"/>
                  <a:gd name="T11" fmla="*/ 9 h 17"/>
                  <a:gd name="T12" fmla="*/ 3 w 26"/>
                  <a:gd name="T13" fmla="*/ 9 h 17"/>
                  <a:gd name="T14" fmla="*/ 3 w 26"/>
                  <a:gd name="T15" fmla="*/ 9 h 17"/>
                  <a:gd name="T16" fmla="*/ 0 w 26"/>
                  <a:gd name="T17" fmla="*/ 12 h 17"/>
                  <a:gd name="T18" fmla="*/ 0 w 26"/>
                  <a:gd name="T19" fmla="*/ 14 h 17"/>
                  <a:gd name="T20" fmla="*/ 0 w 26"/>
                  <a:gd name="T21" fmla="*/ 17 h 17"/>
                  <a:gd name="T22" fmla="*/ 3 w 26"/>
                  <a:gd name="T23" fmla="*/ 17 h 17"/>
                  <a:gd name="T24" fmla="*/ 12 w 26"/>
                  <a:gd name="T25" fmla="*/ 17 h 17"/>
                  <a:gd name="T26" fmla="*/ 15 w 26"/>
                  <a:gd name="T27" fmla="*/ 14 h 17"/>
                  <a:gd name="T28" fmla="*/ 20 w 26"/>
                  <a:gd name="T29" fmla="*/ 14 h 17"/>
                  <a:gd name="T30" fmla="*/ 20 w 26"/>
                  <a:gd name="T31" fmla="*/ 12 h 17"/>
                  <a:gd name="T32" fmla="*/ 20 w 26"/>
                  <a:gd name="T33" fmla="*/ 9 h 17"/>
                  <a:gd name="T34" fmla="*/ 23 w 26"/>
                  <a:gd name="T35" fmla="*/ 6 h 17"/>
                  <a:gd name="T36" fmla="*/ 26 w 26"/>
                  <a:gd name="T37" fmla="*/ 6 h 17"/>
                  <a:gd name="T38" fmla="*/ 26 w 26"/>
                  <a:gd name="T39" fmla="*/ 3 h 17"/>
                  <a:gd name="T40" fmla="*/ 23 w 26"/>
                  <a:gd name="T41" fmla="*/ 3 h 17"/>
                  <a:gd name="T42" fmla="*/ 20 w 26"/>
                  <a:gd name="T43" fmla="*/ 3 h 17"/>
                  <a:gd name="T44" fmla="*/ 20 w 26"/>
                  <a:gd name="T45" fmla="*/ 3 h 17"/>
                  <a:gd name="T46" fmla="*/ 20 w 26"/>
                  <a:gd name="T47" fmla="*/ 0 h 17"/>
                  <a:gd name="T48" fmla="*/ 18 w 26"/>
                  <a:gd name="T49" fmla="*/ 3 h 17"/>
                  <a:gd name="T50" fmla="*/ 18 w 26"/>
                  <a:gd name="T51" fmla="*/ 0 h 17"/>
                  <a:gd name="T52" fmla="*/ 18 w 26"/>
                  <a:gd name="T53" fmla="*/ 0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
                  <a:gd name="T82" fmla="*/ 0 h 17"/>
                  <a:gd name="T83" fmla="*/ 26 w 26"/>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 h="17">
                    <a:moveTo>
                      <a:pt x="18" y="0"/>
                    </a:moveTo>
                    <a:lnTo>
                      <a:pt x="15" y="3"/>
                    </a:lnTo>
                    <a:lnTo>
                      <a:pt x="12" y="3"/>
                    </a:lnTo>
                    <a:lnTo>
                      <a:pt x="9" y="3"/>
                    </a:lnTo>
                    <a:lnTo>
                      <a:pt x="6" y="6"/>
                    </a:lnTo>
                    <a:lnTo>
                      <a:pt x="6" y="9"/>
                    </a:lnTo>
                    <a:lnTo>
                      <a:pt x="3" y="9"/>
                    </a:lnTo>
                    <a:lnTo>
                      <a:pt x="0" y="12"/>
                    </a:lnTo>
                    <a:lnTo>
                      <a:pt x="0" y="14"/>
                    </a:lnTo>
                    <a:lnTo>
                      <a:pt x="0" y="17"/>
                    </a:lnTo>
                    <a:lnTo>
                      <a:pt x="3" y="17"/>
                    </a:lnTo>
                    <a:lnTo>
                      <a:pt x="12" y="17"/>
                    </a:lnTo>
                    <a:lnTo>
                      <a:pt x="15" y="14"/>
                    </a:lnTo>
                    <a:lnTo>
                      <a:pt x="20" y="14"/>
                    </a:lnTo>
                    <a:lnTo>
                      <a:pt x="20" y="12"/>
                    </a:lnTo>
                    <a:lnTo>
                      <a:pt x="20" y="9"/>
                    </a:lnTo>
                    <a:lnTo>
                      <a:pt x="23" y="6"/>
                    </a:lnTo>
                    <a:lnTo>
                      <a:pt x="26" y="6"/>
                    </a:lnTo>
                    <a:lnTo>
                      <a:pt x="26" y="3"/>
                    </a:lnTo>
                    <a:lnTo>
                      <a:pt x="23" y="3"/>
                    </a:lnTo>
                    <a:lnTo>
                      <a:pt x="20" y="3"/>
                    </a:lnTo>
                    <a:lnTo>
                      <a:pt x="20" y="0"/>
                    </a:lnTo>
                    <a:lnTo>
                      <a:pt x="18" y="3"/>
                    </a:lnTo>
                    <a:lnTo>
                      <a:pt x="18"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2" name="Freeform 183"/>
              <p:cNvSpPr>
                <a:spLocks noChangeArrowheads="1"/>
              </p:cNvSpPr>
              <p:nvPr/>
            </p:nvSpPr>
            <p:spPr bwMode="auto">
              <a:xfrm>
                <a:off x="1143" y="219"/>
                <a:ext cx="9" cy="6"/>
              </a:xfrm>
              <a:custGeom>
                <a:avLst/>
                <a:gdLst>
                  <a:gd name="T0" fmla="*/ 3 w 9"/>
                  <a:gd name="T1" fmla="*/ 0 h 6"/>
                  <a:gd name="T2" fmla="*/ 3 w 9"/>
                  <a:gd name="T3" fmla="*/ 0 h 6"/>
                  <a:gd name="T4" fmla="*/ 3 w 9"/>
                  <a:gd name="T5" fmla="*/ 0 h 6"/>
                  <a:gd name="T6" fmla="*/ 0 w 9"/>
                  <a:gd name="T7" fmla="*/ 3 h 6"/>
                  <a:gd name="T8" fmla="*/ 3 w 9"/>
                  <a:gd name="T9" fmla="*/ 6 h 6"/>
                  <a:gd name="T10" fmla="*/ 6 w 9"/>
                  <a:gd name="T11" fmla="*/ 6 h 6"/>
                  <a:gd name="T12" fmla="*/ 9 w 9"/>
                  <a:gd name="T13" fmla="*/ 6 h 6"/>
                  <a:gd name="T14" fmla="*/ 9 w 9"/>
                  <a:gd name="T15" fmla="*/ 6 h 6"/>
                  <a:gd name="T16" fmla="*/ 9 w 9"/>
                  <a:gd name="T17" fmla="*/ 3 h 6"/>
                  <a:gd name="T18" fmla="*/ 9 w 9"/>
                  <a:gd name="T19" fmla="*/ 3 h 6"/>
                  <a:gd name="T20" fmla="*/ 6 w 9"/>
                  <a:gd name="T21" fmla="*/ 0 h 6"/>
                  <a:gd name="T22" fmla="*/ 6 w 9"/>
                  <a:gd name="T23" fmla="*/ 0 h 6"/>
                  <a:gd name="T24" fmla="*/ 3 w 9"/>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6"/>
                  <a:gd name="T41" fmla="*/ 9 w 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6">
                    <a:moveTo>
                      <a:pt x="3" y="0"/>
                    </a:moveTo>
                    <a:lnTo>
                      <a:pt x="3" y="0"/>
                    </a:lnTo>
                    <a:lnTo>
                      <a:pt x="0" y="3"/>
                    </a:lnTo>
                    <a:lnTo>
                      <a:pt x="3" y="6"/>
                    </a:lnTo>
                    <a:lnTo>
                      <a:pt x="6" y="6"/>
                    </a:lnTo>
                    <a:lnTo>
                      <a:pt x="9" y="6"/>
                    </a:lnTo>
                    <a:lnTo>
                      <a:pt x="9" y="3"/>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3" name="Freeform 184"/>
              <p:cNvSpPr>
                <a:spLocks noChangeArrowheads="1"/>
              </p:cNvSpPr>
              <p:nvPr/>
            </p:nvSpPr>
            <p:spPr bwMode="auto">
              <a:xfrm>
                <a:off x="1114" y="199"/>
                <a:ext cx="15" cy="5"/>
              </a:xfrm>
              <a:custGeom>
                <a:avLst/>
                <a:gdLst>
                  <a:gd name="T0" fmla="*/ 12 w 15"/>
                  <a:gd name="T1" fmla="*/ 0 h 5"/>
                  <a:gd name="T2" fmla="*/ 9 w 15"/>
                  <a:gd name="T3" fmla="*/ 0 h 5"/>
                  <a:gd name="T4" fmla="*/ 9 w 15"/>
                  <a:gd name="T5" fmla="*/ 0 h 5"/>
                  <a:gd name="T6" fmla="*/ 6 w 15"/>
                  <a:gd name="T7" fmla="*/ 3 h 5"/>
                  <a:gd name="T8" fmla="*/ 3 w 15"/>
                  <a:gd name="T9" fmla="*/ 3 h 5"/>
                  <a:gd name="T10" fmla="*/ 0 w 15"/>
                  <a:gd name="T11" fmla="*/ 5 h 5"/>
                  <a:gd name="T12" fmla="*/ 0 w 15"/>
                  <a:gd name="T13" fmla="*/ 5 h 5"/>
                  <a:gd name="T14" fmla="*/ 3 w 15"/>
                  <a:gd name="T15" fmla="*/ 5 h 5"/>
                  <a:gd name="T16" fmla="*/ 6 w 15"/>
                  <a:gd name="T17" fmla="*/ 5 h 5"/>
                  <a:gd name="T18" fmla="*/ 9 w 15"/>
                  <a:gd name="T19" fmla="*/ 3 h 5"/>
                  <a:gd name="T20" fmla="*/ 9 w 15"/>
                  <a:gd name="T21" fmla="*/ 0 h 5"/>
                  <a:gd name="T22" fmla="*/ 9 w 15"/>
                  <a:gd name="T23" fmla="*/ 0 h 5"/>
                  <a:gd name="T24" fmla="*/ 12 w 15"/>
                  <a:gd name="T25" fmla="*/ 0 h 5"/>
                  <a:gd name="T26" fmla="*/ 12 w 15"/>
                  <a:gd name="T27" fmla="*/ 0 h 5"/>
                  <a:gd name="T28" fmla="*/ 15 w 15"/>
                  <a:gd name="T29" fmla="*/ 0 h 5"/>
                  <a:gd name="T30" fmla="*/ 12 w 15"/>
                  <a:gd name="T31" fmla="*/ 0 h 5"/>
                  <a:gd name="T32" fmla="*/ 12 w 15"/>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5"/>
                  <a:gd name="T53" fmla="*/ 15 w 15"/>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5">
                    <a:moveTo>
                      <a:pt x="12" y="0"/>
                    </a:moveTo>
                    <a:lnTo>
                      <a:pt x="9" y="0"/>
                    </a:lnTo>
                    <a:lnTo>
                      <a:pt x="6" y="3"/>
                    </a:lnTo>
                    <a:lnTo>
                      <a:pt x="3" y="3"/>
                    </a:lnTo>
                    <a:lnTo>
                      <a:pt x="0" y="5"/>
                    </a:lnTo>
                    <a:lnTo>
                      <a:pt x="3" y="5"/>
                    </a:lnTo>
                    <a:lnTo>
                      <a:pt x="6" y="5"/>
                    </a:lnTo>
                    <a:lnTo>
                      <a:pt x="9" y="3"/>
                    </a:lnTo>
                    <a:lnTo>
                      <a:pt x="9" y="0"/>
                    </a:lnTo>
                    <a:lnTo>
                      <a:pt x="12" y="0"/>
                    </a:lnTo>
                    <a:lnTo>
                      <a:pt x="15" y="0"/>
                    </a:lnTo>
                    <a:lnTo>
                      <a:pt x="1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4" name="Freeform 185"/>
              <p:cNvSpPr>
                <a:spLocks noChangeArrowheads="1"/>
              </p:cNvSpPr>
              <p:nvPr/>
            </p:nvSpPr>
            <p:spPr bwMode="auto">
              <a:xfrm>
                <a:off x="1112" y="190"/>
                <a:ext cx="11" cy="6"/>
              </a:xfrm>
              <a:custGeom>
                <a:avLst/>
                <a:gdLst>
                  <a:gd name="T0" fmla="*/ 8 w 11"/>
                  <a:gd name="T1" fmla="*/ 0 h 6"/>
                  <a:gd name="T2" fmla="*/ 5 w 11"/>
                  <a:gd name="T3" fmla="*/ 0 h 6"/>
                  <a:gd name="T4" fmla="*/ 5 w 11"/>
                  <a:gd name="T5" fmla="*/ 0 h 6"/>
                  <a:gd name="T6" fmla="*/ 5 w 11"/>
                  <a:gd name="T7" fmla="*/ 0 h 6"/>
                  <a:gd name="T8" fmla="*/ 2 w 11"/>
                  <a:gd name="T9" fmla="*/ 0 h 6"/>
                  <a:gd name="T10" fmla="*/ 0 w 11"/>
                  <a:gd name="T11" fmla="*/ 3 h 6"/>
                  <a:gd name="T12" fmla="*/ 2 w 11"/>
                  <a:gd name="T13" fmla="*/ 6 h 6"/>
                  <a:gd name="T14" fmla="*/ 5 w 11"/>
                  <a:gd name="T15" fmla="*/ 3 h 6"/>
                  <a:gd name="T16" fmla="*/ 5 w 11"/>
                  <a:gd name="T17" fmla="*/ 3 h 6"/>
                  <a:gd name="T18" fmla="*/ 8 w 11"/>
                  <a:gd name="T19" fmla="*/ 3 h 6"/>
                  <a:gd name="T20" fmla="*/ 11 w 11"/>
                  <a:gd name="T21" fmla="*/ 0 h 6"/>
                  <a:gd name="T22" fmla="*/ 11 w 11"/>
                  <a:gd name="T23" fmla="*/ 0 h 6"/>
                  <a:gd name="T24" fmla="*/ 8 w 11"/>
                  <a:gd name="T25" fmla="*/ 0 h 6"/>
                  <a:gd name="T26" fmla="*/ 8 w 11"/>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6"/>
                  <a:gd name="T44" fmla="*/ 11 w 11"/>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6">
                    <a:moveTo>
                      <a:pt x="8" y="0"/>
                    </a:moveTo>
                    <a:lnTo>
                      <a:pt x="5" y="0"/>
                    </a:lnTo>
                    <a:lnTo>
                      <a:pt x="2" y="0"/>
                    </a:lnTo>
                    <a:lnTo>
                      <a:pt x="0" y="3"/>
                    </a:lnTo>
                    <a:lnTo>
                      <a:pt x="2" y="6"/>
                    </a:lnTo>
                    <a:lnTo>
                      <a:pt x="5" y="3"/>
                    </a:lnTo>
                    <a:lnTo>
                      <a:pt x="8" y="3"/>
                    </a:lnTo>
                    <a:lnTo>
                      <a:pt x="11" y="0"/>
                    </a:lnTo>
                    <a:lnTo>
                      <a:pt x="8"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5" name="Freeform 186"/>
              <p:cNvSpPr>
                <a:spLocks noChangeArrowheads="1"/>
              </p:cNvSpPr>
              <p:nvPr/>
            </p:nvSpPr>
            <p:spPr bwMode="auto">
              <a:xfrm>
                <a:off x="1065" y="285"/>
                <a:ext cx="9" cy="6"/>
              </a:xfrm>
              <a:custGeom>
                <a:avLst/>
                <a:gdLst>
                  <a:gd name="T0" fmla="*/ 6 w 9"/>
                  <a:gd name="T1" fmla="*/ 0 h 6"/>
                  <a:gd name="T2" fmla="*/ 6 w 9"/>
                  <a:gd name="T3" fmla="*/ 0 h 6"/>
                  <a:gd name="T4" fmla="*/ 0 w 9"/>
                  <a:gd name="T5" fmla="*/ 3 h 6"/>
                  <a:gd name="T6" fmla="*/ 6 w 9"/>
                  <a:gd name="T7" fmla="*/ 6 h 6"/>
                  <a:gd name="T8" fmla="*/ 9 w 9"/>
                  <a:gd name="T9" fmla="*/ 6 h 6"/>
                  <a:gd name="T10" fmla="*/ 9 w 9"/>
                  <a:gd name="T11" fmla="*/ 3 h 6"/>
                  <a:gd name="T12" fmla="*/ 9 w 9"/>
                  <a:gd name="T13" fmla="*/ 3 h 6"/>
                  <a:gd name="T14" fmla="*/ 6 w 9"/>
                  <a:gd name="T15" fmla="*/ 3 h 6"/>
                  <a:gd name="T16" fmla="*/ 6 w 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6" y="0"/>
                    </a:moveTo>
                    <a:lnTo>
                      <a:pt x="6" y="0"/>
                    </a:lnTo>
                    <a:lnTo>
                      <a:pt x="0" y="3"/>
                    </a:lnTo>
                    <a:lnTo>
                      <a:pt x="6" y="6"/>
                    </a:lnTo>
                    <a:lnTo>
                      <a:pt x="9" y="6"/>
                    </a:lnTo>
                    <a:lnTo>
                      <a:pt x="9" y="3"/>
                    </a:lnTo>
                    <a:lnTo>
                      <a:pt x="6" y="3"/>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6" name="Freeform 187"/>
              <p:cNvSpPr>
                <a:spLocks noChangeArrowheads="1"/>
              </p:cNvSpPr>
              <p:nvPr/>
            </p:nvSpPr>
            <p:spPr bwMode="auto">
              <a:xfrm>
                <a:off x="1080" y="282"/>
                <a:ext cx="6" cy="6"/>
              </a:xfrm>
              <a:custGeom>
                <a:avLst/>
                <a:gdLst>
                  <a:gd name="T0" fmla="*/ 0 w 6"/>
                  <a:gd name="T1" fmla="*/ 0 h 6"/>
                  <a:gd name="T2" fmla="*/ 0 w 6"/>
                  <a:gd name="T3" fmla="*/ 0 h 6"/>
                  <a:gd name="T4" fmla="*/ 0 w 6"/>
                  <a:gd name="T5" fmla="*/ 3 h 6"/>
                  <a:gd name="T6" fmla="*/ 0 w 6"/>
                  <a:gd name="T7" fmla="*/ 6 h 6"/>
                  <a:gd name="T8" fmla="*/ 3 w 6"/>
                  <a:gd name="T9" fmla="*/ 6 h 6"/>
                  <a:gd name="T10" fmla="*/ 3 w 6"/>
                  <a:gd name="T11" fmla="*/ 6 h 6"/>
                  <a:gd name="T12" fmla="*/ 6 w 6"/>
                  <a:gd name="T13" fmla="*/ 3 h 6"/>
                  <a:gd name="T14" fmla="*/ 6 w 6"/>
                  <a:gd name="T15" fmla="*/ 3 h 6"/>
                  <a:gd name="T16" fmla="*/ 3 w 6"/>
                  <a:gd name="T17" fmla="*/ 3 h 6"/>
                  <a:gd name="T18" fmla="*/ 0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0"/>
                    </a:moveTo>
                    <a:lnTo>
                      <a:pt x="0" y="0"/>
                    </a:lnTo>
                    <a:lnTo>
                      <a:pt x="0" y="3"/>
                    </a:lnTo>
                    <a:lnTo>
                      <a:pt x="0" y="6"/>
                    </a:lnTo>
                    <a:lnTo>
                      <a:pt x="3" y="6"/>
                    </a:lnTo>
                    <a:lnTo>
                      <a:pt x="6"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7" name="Freeform 188"/>
              <p:cNvSpPr>
                <a:spLocks noEditPoints="1" noChangeArrowheads="1"/>
              </p:cNvSpPr>
              <p:nvPr/>
            </p:nvSpPr>
            <p:spPr bwMode="auto">
              <a:xfrm>
                <a:off x="1123" y="0"/>
                <a:ext cx="274" cy="98"/>
              </a:xfrm>
              <a:custGeom>
                <a:avLst/>
                <a:gdLst>
                  <a:gd name="T0" fmla="*/ 14 w 274"/>
                  <a:gd name="T1" fmla="*/ 89 h 98"/>
                  <a:gd name="T2" fmla="*/ 35 w 274"/>
                  <a:gd name="T3" fmla="*/ 92 h 98"/>
                  <a:gd name="T4" fmla="*/ 58 w 274"/>
                  <a:gd name="T5" fmla="*/ 89 h 98"/>
                  <a:gd name="T6" fmla="*/ 81 w 274"/>
                  <a:gd name="T7" fmla="*/ 92 h 98"/>
                  <a:gd name="T8" fmla="*/ 86 w 274"/>
                  <a:gd name="T9" fmla="*/ 83 h 98"/>
                  <a:gd name="T10" fmla="*/ 69 w 274"/>
                  <a:gd name="T11" fmla="*/ 80 h 98"/>
                  <a:gd name="T12" fmla="*/ 101 w 274"/>
                  <a:gd name="T13" fmla="*/ 75 h 98"/>
                  <a:gd name="T14" fmla="*/ 118 w 274"/>
                  <a:gd name="T15" fmla="*/ 69 h 98"/>
                  <a:gd name="T16" fmla="*/ 135 w 274"/>
                  <a:gd name="T17" fmla="*/ 63 h 98"/>
                  <a:gd name="T18" fmla="*/ 118 w 274"/>
                  <a:gd name="T19" fmla="*/ 57 h 98"/>
                  <a:gd name="T20" fmla="*/ 132 w 274"/>
                  <a:gd name="T21" fmla="*/ 54 h 98"/>
                  <a:gd name="T22" fmla="*/ 124 w 274"/>
                  <a:gd name="T23" fmla="*/ 52 h 98"/>
                  <a:gd name="T24" fmla="*/ 138 w 274"/>
                  <a:gd name="T25" fmla="*/ 52 h 98"/>
                  <a:gd name="T26" fmla="*/ 153 w 274"/>
                  <a:gd name="T27" fmla="*/ 46 h 98"/>
                  <a:gd name="T28" fmla="*/ 176 w 274"/>
                  <a:gd name="T29" fmla="*/ 46 h 98"/>
                  <a:gd name="T30" fmla="*/ 184 w 274"/>
                  <a:gd name="T31" fmla="*/ 40 h 98"/>
                  <a:gd name="T32" fmla="*/ 222 w 274"/>
                  <a:gd name="T33" fmla="*/ 31 h 98"/>
                  <a:gd name="T34" fmla="*/ 193 w 274"/>
                  <a:gd name="T35" fmla="*/ 29 h 98"/>
                  <a:gd name="T36" fmla="*/ 213 w 274"/>
                  <a:gd name="T37" fmla="*/ 23 h 98"/>
                  <a:gd name="T38" fmla="*/ 245 w 274"/>
                  <a:gd name="T39" fmla="*/ 20 h 98"/>
                  <a:gd name="T40" fmla="*/ 268 w 274"/>
                  <a:gd name="T41" fmla="*/ 11 h 98"/>
                  <a:gd name="T42" fmla="*/ 253 w 274"/>
                  <a:gd name="T43" fmla="*/ 5 h 98"/>
                  <a:gd name="T44" fmla="*/ 230 w 274"/>
                  <a:gd name="T45" fmla="*/ 8 h 98"/>
                  <a:gd name="T46" fmla="*/ 207 w 274"/>
                  <a:gd name="T47" fmla="*/ 0 h 98"/>
                  <a:gd name="T48" fmla="*/ 181 w 274"/>
                  <a:gd name="T49" fmla="*/ 0 h 98"/>
                  <a:gd name="T50" fmla="*/ 170 w 274"/>
                  <a:gd name="T51" fmla="*/ 3 h 98"/>
                  <a:gd name="T52" fmla="*/ 150 w 274"/>
                  <a:gd name="T53" fmla="*/ 0 h 98"/>
                  <a:gd name="T54" fmla="*/ 135 w 274"/>
                  <a:gd name="T55" fmla="*/ 5 h 98"/>
                  <a:gd name="T56" fmla="*/ 130 w 274"/>
                  <a:gd name="T57" fmla="*/ 11 h 98"/>
                  <a:gd name="T58" fmla="*/ 109 w 274"/>
                  <a:gd name="T59" fmla="*/ 5 h 98"/>
                  <a:gd name="T60" fmla="*/ 107 w 274"/>
                  <a:gd name="T61" fmla="*/ 11 h 98"/>
                  <a:gd name="T62" fmla="*/ 86 w 274"/>
                  <a:gd name="T63" fmla="*/ 8 h 98"/>
                  <a:gd name="T64" fmla="*/ 60 w 274"/>
                  <a:gd name="T65" fmla="*/ 14 h 98"/>
                  <a:gd name="T66" fmla="*/ 75 w 274"/>
                  <a:gd name="T67" fmla="*/ 17 h 98"/>
                  <a:gd name="T68" fmla="*/ 66 w 274"/>
                  <a:gd name="T69" fmla="*/ 20 h 98"/>
                  <a:gd name="T70" fmla="*/ 98 w 274"/>
                  <a:gd name="T71" fmla="*/ 23 h 98"/>
                  <a:gd name="T72" fmla="*/ 75 w 274"/>
                  <a:gd name="T73" fmla="*/ 31 h 98"/>
                  <a:gd name="T74" fmla="*/ 112 w 274"/>
                  <a:gd name="T75" fmla="*/ 26 h 98"/>
                  <a:gd name="T76" fmla="*/ 81 w 274"/>
                  <a:gd name="T77" fmla="*/ 31 h 98"/>
                  <a:gd name="T78" fmla="*/ 101 w 274"/>
                  <a:gd name="T79" fmla="*/ 31 h 98"/>
                  <a:gd name="T80" fmla="*/ 130 w 274"/>
                  <a:gd name="T81" fmla="*/ 29 h 98"/>
                  <a:gd name="T82" fmla="*/ 138 w 274"/>
                  <a:gd name="T83" fmla="*/ 26 h 98"/>
                  <a:gd name="T84" fmla="*/ 147 w 274"/>
                  <a:gd name="T85" fmla="*/ 31 h 98"/>
                  <a:gd name="T86" fmla="*/ 135 w 274"/>
                  <a:gd name="T87" fmla="*/ 34 h 98"/>
                  <a:gd name="T88" fmla="*/ 98 w 274"/>
                  <a:gd name="T89" fmla="*/ 40 h 98"/>
                  <a:gd name="T90" fmla="*/ 98 w 274"/>
                  <a:gd name="T91" fmla="*/ 46 h 98"/>
                  <a:gd name="T92" fmla="*/ 75 w 274"/>
                  <a:gd name="T93" fmla="*/ 40 h 98"/>
                  <a:gd name="T94" fmla="*/ 75 w 274"/>
                  <a:gd name="T95" fmla="*/ 52 h 98"/>
                  <a:gd name="T96" fmla="*/ 69 w 274"/>
                  <a:gd name="T97" fmla="*/ 52 h 98"/>
                  <a:gd name="T98" fmla="*/ 86 w 274"/>
                  <a:gd name="T99" fmla="*/ 60 h 98"/>
                  <a:gd name="T100" fmla="*/ 75 w 274"/>
                  <a:gd name="T101" fmla="*/ 60 h 98"/>
                  <a:gd name="T102" fmla="*/ 40 w 274"/>
                  <a:gd name="T103" fmla="*/ 63 h 98"/>
                  <a:gd name="T104" fmla="*/ 52 w 274"/>
                  <a:gd name="T105" fmla="*/ 66 h 98"/>
                  <a:gd name="T106" fmla="*/ 58 w 274"/>
                  <a:gd name="T107" fmla="*/ 66 h 98"/>
                  <a:gd name="T108" fmla="*/ 49 w 274"/>
                  <a:gd name="T109" fmla="*/ 69 h 98"/>
                  <a:gd name="T110" fmla="*/ 60 w 274"/>
                  <a:gd name="T111" fmla="*/ 75 h 98"/>
                  <a:gd name="T112" fmla="*/ 43 w 274"/>
                  <a:gd name="T113" fmla="*/ 75 h 98"/>
                  <a:gd name="T114" fmla="*/ 26 w 274"/>
                  <a:gd name="T115" fmla="*/ 75 h 98"/>
                  <a:gd name="T116" fmla="*/ 23 w 274"/>
                  <a:gd name="T117" fmla="*/ 80 h 98"/>
                  <a:gd name="T118" fmla="*/ 0 w 274"/>
                  <a:gd name="T119" fmla="*/ 86 h 98"/>
                  <a:gd name="T120" fmla="*/ 109 w 274"/>
                  <a:gd name="T121" fmla="*/ 29 h 98"/>
                  <a:gd name="T122" fmla="*/ 69 w 274"/>
                  <a:gd name="T123" fmla="*/ 72 h 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4"/>
                  <a:gd name="T187" fmla="*/ 0 h 98"/>
                  <a:gd name="T188" fmla="*/ 274 w 274"/>
                  <a:gd name="T189" fmla="*/ 98 h 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4" h="98">
                    <a:moveTo>
                      <a:pt x="3" y="89"/>
                    </a:moveTo>
                    <a:lnTo>
                      <a:pt x="6" y="89"/>
                    </a:lnTo>
                    <a:lnTo>
                      <a:pt x="6" y="86"/>
                    </a:lnTo>
                    <a:lnTo>
                      <a:pt x="6" y="89"/>
                    </a:lnTo>
                    <a:lnTo>
                      <a:pt x="9" y="89"/>
                    </a:lnTo>
                    <a:lnTo>
                      <a:pt x="9" y="86"/>
                    </a:lnTo>
                    <a:lnTo>
                      <a:pt x="12" y="83"/>
                    </a:lnTo>
                    <a:lnTo>
                      <a:pt x="12" y="86"/>
                    </a:lnTo>
                    <a:lnTo>
                      <a:pt x="9" y="86"/>
                    </a:lnTo>
                    <a:lnTo>
                      <a:pt x="6" y="89"/>
                    </a:lnTo>
                    <a:lnTo>
                      <a:pt x="9" y="89"/>
                    </a:lnTo>
                    <a:lnTo>
                      <a:pt x="9" y="92"/>
                    </a:lnTo>
                    <a:lnTo>
                      <a:pt x="12" y="89"/>
                    </a:lnTo>
                    <a:lnTo>
                      <a:pt x="14" y="89"/>
                    </a:lnTo>
                    <a:lnTo>
                      <a:pt x="14" y="92"/>
                    </a:lnTo>
                    <a:lnTo>
                      <a:pt x="17" y="92"/>
                    </a:lnTo>
                    <a:lnTo>
                      <a:pt x="20" y="89"/>
                    </a:lnTo>
                    <a:lnTo>
                      <a:pt x="20" y="92"/>
                    </a:lnTo>
                    <a:lnTo>
                      <a:pt x="23" y="92"/>
                    </a:lnTo>
                    <a:lnTo>
                      <a:pt x="29" y="92"/>
                    </a:lnTo>
                    <a:lnTo>
                      <a:pt x="29" y="95"/>
                    </a:lnTo>
                    <a:lnTo>
                      <a:pt x="35" y="95"/>
                    </a:lnTo>
                    <a:lnTo>
                      <a:pt x="32" y="89"/>
                    </a:lnTo>
                    <a:lnTo>
                      <a:pt x="35" y="92"/>
                    </a:lnTo>
                    <a:lnTo>
                      <a:pt x="37" y="89"/>
                    </a:lnTo>
                    <a:lnTo>
                      <a:pt x="40" y="89"/>
                    </a:lnTo>
                    <a:lnTo>
                      <a:pt x="40" y="92"/>
                    </a:lnTo>
                    <a:lnTo>
                      <a:pt x="43" y="92"/>
                    </a:lnTo>
                    <a:lnTo>
                      <a:pt x="46" y="92"/>
                    </a:lnTo>
                    <a:lnTo>
                      <a:pt x="46" y="89"/>
                    </a:lnTo>
                    <a:lnTo>
                      <a:pt x="49" y="89"/>
                    </a:lnTo>
                    <a:lnTo>
                      <a:pt x="46" y="92"/>
                    </a:lnTo>
                    <a:lnTo>
                      <a:pt x="49" y="92"/>
                    </a:lnTo>
                    <a:lnTo>
                      <a:pt x="52" y="92"/>
                    </a:lnTo>
                    <a:lnTo>
                      <a:pt x="55" y="92"/>
                    </a:lnTo>
                    <a:lnTo>
                      <a:pt x="55" y="89"/>
                    </a:lnTo>
                    <a:lnTo>
                      <a:pt x="58" y="89"/>
                    </a:lnTo>
                    <a:lnTo>
                      <a:pt x="58" y="92"/>
                    </a:lnTo>
                    <a:lnTo>
                      <a:pt x="60" y="92"/>
                    </a:lnTo>
                    <a:lnTo>
                      <a:pt x="63" y="92"/>
                    </a:lnTo>
                    <a:lnTo>
                      <a:pt x="63" y="95"/>
                    </a:lnTo>
                    <a:lnTo>
                      <a:pt x="60" y="95"/>
                    </a:lnTo>
                    <a:lnTo>
                      <a:pt x="60" y="98"/>
                    </a:lnTo>
                    <a:lnTo>
                      <a:pt x="66" y="95"/>
                    </a:lnTo>
                    <a:lnTo>
                      <a:pt x="69" y="95"/>
                    </a:lnTo>
                    <a:lnTo>
                      <a:pt x="75" y="95"/>
                    </a:lnTo>
                    <a:lnTo>
                      <a:pt x="81" y="92"/>
                    </a:lnTo>
                    <a:lnTo>
                      <a:pt x="78" y="95"/>
                    </a:lnTo>
                    <a:lnTo>
                      <a:pt x="81" y="92"/>
                    </a:lnTo>
                    <a:lnTo>
                      <a:pt x="84" y="92"/>
                    </a:lnTo>
                    <a:lnTo>
                      <a:pt x="86" y="92"/>
                    </a:lnTo>
                    <a:lnTo>
                      <a:pt x="89" y="92"/>
                    </a:lnTo>
                    <a:lnTo>
                      <a:pt x="89" y="89"/>
                    </a:lnTo>
                    <a:lnTo>
                      <a:pt x="89" y="86"/>
                    </a:lnTo>
                    <a:lnTo>
                      <a:pt x="86" y="86"/>
                    </a:lnTo>
                    <a:lnTo>
                      <a:pt x="84" y="89"/>
                    </a:lnTo>
                    <a:lnTo>
                      <a:pt x="81" y="89"/>
                    </a:lnTo>
                    <a:lnTo>
                      <a:pt x="84" y="86"/>
                    </a:lnTo>
                    <a:lnTo>
                      <a:pt x="81" y="86"/>
                    </a:lnTo>
                    <a:lnTo>
                      <a:pt x="84" y="86"/>
                    </a:lnTo>
                    <a:lnTo>
                      <a:pt x="86" y="83"/>
                    </a:lnTo>
                    <a:lnTo>
                      <a:pt x="84" y="83"/>
                    </a:lnTo>
                    <a:lnTo>
                      <a:pt x="81" y="83"/>
                    </a:lnTo>
                    <a:lnTo>
                      <a:pt x="75" y="83"/>
                    </a:lnTo>
                    <a:lnTo>
                      <a:pt x="78" y="83"/>
                    </a:lnTo>
                    <a:lnTo>
                      <a:pt x="75" y="80"/>
                    </a:lnTo>
                    <a:lnTo>
                      <a:pt x="69" y="80"/>
                    </a:lnTo>
                    <a:lnTo>
                      <a:pt x="66" y="83"/>
                    </a:lnTo>
                    <a:lnTo>
                      <a:pt x="66" y="80"/>
                    </a:lnTo>
                    <a:lnTo>
                      <a:pt x="72" y="80"/>
                    </a:lnTo>
                    <a:lnTo>
                      <a:pt x="69" y="80"/>
                    </a:lnTo>
                    <a:lnTo>
                      <a:pt x="72" y="78"/>
                    </a:lnTo>
                    <a:lnTo>
                      <a:pt x="75" y="80"/>
                    </a:lnTo>
                    <a:lnTo>
                      <a:pt x="78" y="80"/>
                    </a:lnTo>
                    <a:lnTo>
                      <a:pt x="89" y="80"/>
                    </a:lnTo>
                    <a:lnTo>
                      <a:pt x="95" y="80"/>
                    </a:lnTo>
                    <a:lnTo>
                      <a:pt x="98" y="80"/>
                    </a:lnTo>
                    <a:lnTo>
                      <a:pt x="98" y="78"/>
                    </a:lnTo>
                    <a:lnTo>
                      <a:pt x="101" y="78"/>
                    </a:lnTo>
                    <a:lnTo>
                      <a:pt x="104" y="78"/>
                    </a:lnTo>
                    <a:lnTo>
                      <a:pt x="101" y="78"/>
                    </a:lnTo>
                    <a:lnTo>
                      <a:pt x="101" y="75"/>
                    </a:lnTo>
                    <a:lnTo>
                      <a:pt x="101" y="72"/>
                    </a:lnTo>
                    <a:lnTo>
                      <a:pt x="104" y="72"/>
                    </a:lnTo>
                    <a:lnTo>
                      <a:pt x="109" y="75"/>
                    </a:lnTo>
                    <a:lnTo>
                      <a:pt x="112" y="75"/>
                    </a:lnTo>
                    <a:lnTo>
                      <a:pt x="115" y="72"/>
                    </a:lnTo>
                    <a:lnTo>
                      <a:pt x="118" y="72"/>
                    </a:lnTo>
                    <a:lnTo>
                      <a:pt x="118" y="75"/>
                    </a:lnTo>
                    <a:lnTo>
                      <a:pt x="121" y="72"/>
                    </a:lnTo>
                    <a:lnTo>
                      <a:pt x="124" y="72"/>
                    </a:lnTo>
                    <a:lnTo>
                      <a:pt x="118" y="69"/>
                    </a:lnTo>
                    <a:lnTo>
                      <a:pt x="115" y="69"/>
                    </a:lnTo>
                    <a:lnTo>
                      <a:pt x="118" y="69"/>
                    </a:lnTo>
                    <a:lnTo>
                      <a:pt x="124" y="69"/>
                    </a:lnTo>
                    <a:lnTo>
                      <a:pt x="127" y="69"/>
                    </a:lnTo>
                    <a:lnTo>
                      <a:pt x="130" y="69"/>
                    </a:lnTo>
                    <a:lnTo>
                      <a:pt x="130" y="66"/>
                    </a:lnTo>
                    <a:lnTo>
                      <a:pt x="127" y="66"/>
                    </a:lnTo>
                    <a:lnTo>
                      <a:pt x="124" y="66"/>
                    </a:lnTo>
                    <a:lnTo>
                      <a:pt x="127" y="66"/>
                    </a:lnTo>
                    <a:lnTo>
                      <a:pt x="132" y="66"/>
                    </a:lnTo>
                    <a:lnTo>
                      <a:pt x="135" y="63"/>
                    </a:lnTo>
                    <a:lnTo>
                      <a:pt x="138" y="63"/>
                    </a:lnTo>
                    <a:lnTo>
                      <a:pt x="138" y="60"/>
                    </a:lnTo>
                    <a:lnTo>
                      <a:pt x="132" y="60"/>
                    </a:lnTo>
                    <a:lnTo>
                      <a:pt x="127" y="60"/>
                    </a:lnTo>
                    <a:lnTo>
                      <a:pt x="130" y="60"/>
                    </a:lnTo>
                    <a:lnTo>
                      <a:pt x="132" y="60"/>
                    </a:lnTo>
                    <a:lnTo>
                      <a:pt x="132" y="57"/>
                    </a:lnTo>
                    <a:lnTo>
                      <a:pt x="124" y="57"/>
                    </a:lnTo>
                    <a:lnTo>
                      <a:pt x="121" y="57"/>
                    </a:lnTo>
                    <a:lnTo>
                      <a:pt x="118" y="57"/>
                    </a:lnTo>
                    <a:lnTo>
                      <a:pt x="121" y="57"/>
                    </a:lnTo>
                    <a:lnTo>
                      <a:pt x="118" y="57"/>
                    </a:lnTo>
                    <a:lnTo>
                      <a:pt x="121" y="57"/>
                    </a:lnTo>
                    <a:lnTo>
                      <a:pt x="127" y="57"/>
                    </a:lnTo>
                    <a:lnTo>
                      <a:pt x="132" y="57"/>
                    </a:lnTo>
                    <a:lnTo>
                      <a:pt x="130" y="54"/>
                    </a:lnTo>
                    <a:lnTo>
                      <a:pt x="127" y="54"/>
                    </a:lnTo>
                    <a:lnTo>
                      <a:pt x="121" y="54"/>
                    </a:lnTo>
                    <a:lnTo>
                      <a:pt x="127" y="54"/>
                    </a:lnTo>
                    <a:lnTo>
                      <a:pt x="130" y="54"/>
                    </a:lnTo>
                    <a:lnTo>
                      <a:pt x="132" y="54"/>
                    </a:lnTo>
                    <a:lnTo>
                      <a:pt x="135" y="54"/>
                    </a:lnTo>
                    <a:lnTo>
                      <a:pt x="132" y="57"/>
                    </a:lnTo>
                    <a:lnTo>
                      <a:pt x="135" y="57"/>
                    </a:lnTo>
                    <a:lnTo>
                      <a:pt x="141" y="57"/>
                    </a:lnTo>
                    <a:lnTo>
                      <a:pt x="144" y="57"/>
                    </a:lnTo>
                    <a:lnTo>
                      <a:pt x="141" y="54"/>
                    </a:lnTo>
                    <a:lnTo>
                      <a:pt x="144" y="54"/>
                    </a:lnTo>
                    <a:lnTo>
                      <a:pt x="135" y="54"/>
                    </a:lnTo>
                    <a:lnTo>
                      <a:pt x="127" y="54"/>
                    </a:lnTo>
                    <a:lnTo>
                      <a:pt x="124" y="54"/>
                    </a:lnTo>
                    <a:lnTo>
                      <a:pt x="124" y="52"/>
                    </a:lnTo>
                    <a:lnTo>
                      <a:pt x="121" y="52"/>
                    </a:lnTo>
                    <a:lnTo>
                      <a:pt x="124" y="52"/>
                    </a:lnTo>
                    <a:lnTo>
                      <a:pt x="127" y="52"/>
                    </a:lnTo>
                    <a:lnTo>
                      <a:pt x="130" y="52"/>
                    </a:lnTo>
                    <a:lnTo>
                      <a:pt x="135" y="52"/>
                    </a:lnTo>
                    <a:lnTo>
                      <a:pt x="130" y="52"/>
                    </a:lnTo>
                    <a:lnTo>
                      <a:pt x="130" y="49"/>
                    </a:lnTo>
                    <a:lnTo>
                      <a:pt x="135" y="52"/>
                    </a:lnTo>
                    <a:lnTo>
                      <a:pt x="138" y="52"/>
                    </a:lnTo>
                    <a:lnTo>
                      <a:pt x="141" y="52"/>
                    </a:lnTo>
                    <a:lnTo>
                      <a:pt x="144" y="52"/>
                    </a:lnTo>
                    <a:lnTo>
                      <a:pt x="147" y="52"/>
                    </a:lnTo>
                    <a:lnTo>
                      <a:pt x="150" y="52"/>
                    </a:lnTo>
                    <a:lnTo>
                      <a:pt x="153" y="52"/>
                    </a:lnTo>
                    <a:lnTo>
                      <a:pt x="156" y="52"/>
                    </a:lnTo>
                    <a:lnTo>
                      <a:pt x="156" y="49"/>
                    </a:lnTo>
                    <a:lnTo>
                      <a:pt x="150" y="46"/>
                    </a:lnTo>
                    <a:lnTo>
                      <a:pt x="153" y="46"/>
                    </a:lnTo>
                    <a:lnTo>
                      <a:pt x="156" y="46"/>
                    </a:lnTo>
                    <a:lnTo>
                      <a:pt x="158" y="49"/>
                    </a:lnTo>
                    <a:lnTo>
                      <a:pt x="161" y="49"/>
                    </a:lnTo>
                    <a:lnTo>
                      <a:pt x="164" y="49"/>
                    </a:lnTo>
                    <a:lnTo>
                      <a:pt x="167" y="49"/>
                    </a:lnTo>
                    <a:lnTo>
                      <a:pt x="170" y="49"/>
                    </a:lnTo>
                    <a:lnTo>
                      <a:pt x="176" y="49"/>
                    </a:lnTo>
                    <a:lnTo>
                      <a:pt x="173" y="46"/>
                    </a:lnTo>
                    <a:lnTo>
                      <a:pt x="176" y="46"/>
                    </a:lnTo>
                    <a:lnTo>
                      <a:pt x="179" y="46"/>
                    </a:lnTo>
                    <a:lnTo>
                      <a:pt x="181" y="43"/>
                    </a:lnTo>
                    <a:lnTo>
                      <a:pt x="179" y="43"/>
                    </a:lnTo>
                    <a:lnTo>
                      <a:pt x="170" y="43"/>
                    </a:lnTo>
                    <a:lnTo>
                      <a:pt x="167" y="43"/>
                    </a:lnTo>
                    <a:lnTo>
                      <a:pt x="170" y="43"/>
                    </a:lnTo>
                    <a:lnTo>
                      <a:pt x="176" y="43"/>
                    </a:lnTo>
                    <a:lnTo>
                      <a:pt x="181" y="43"/>
                    </a:lnTo>
                    <a:lnTo>
                      <a:pt x="184" y="43"/>
                    </a:lnTo>
                    <a:lnTo>
                      <a:pt x="187" y="43"/>
                    </a:lnTo>
                    <a:lnTo>
                      <a:pt x="184" y="40"/>
                    </a:lnTo>
                    <a:lnTo>
                      <a:pt x="187" y="40"/>
                    </a:lnTo>
                    <a:lnTo>
                      <a:pt x="193" y="40"/>
                    </a:lnTo>
                    <a:lnTo>
                      <a:pt x="196" y="37"/>
                    </a:lnTo>
                    <a:lnTo>
                      <a:pt x="199" y="37"/>
                    </a:lnTo>
                    <a:lnTo>
                      <a:pt x="202" y="37"/>
                    </a:lnTo>
                    <a:lnTo>
                      <a:pt x="204" y="34"/>
                    </a:lnTo>
                    <a:lnTo>
                      <a:pt x="207" y="34"/>
                    </a:lnTo>
                    <a:lnTo>
                      <a:pt x="210" y="34"/>
                    </a:lnTo>
                    <a:lnTo>
                      <a:pt x="213" y="31"/>
                    </a:lnTo>
                    <a:lnTo>
                      <a:pt x="219" y="31"/>
                    </a:lnTo>
                    <a:lnTo>
                      <a:pt x="222" y="31"/>
                    </a:lnTo>
                    <a:lnTo>
                      <a:pt x="222" y="29"/>
                    </a:lnTo>
                    <a:lnTo>
                      <a:pt x="228" y="29"/>
                    </a:lnTo>
                    <a:lnTo>
                      <a:pt x="230" y="29"/>
                    </a:lnTo>
                    <a:lnTo>
                      <a:pt x="236" y="26"/>
                    </a:lnTo>
                    <a:lnTo>
                      <a:pt x="239" y="26"/>
                    </a:lnTo>
                    <a:lnTo>
                      <a:pt x="242" y="26"/>
                    </a:lnTo>
                    <a:lnTo>
                      <a:pt x="242" y="23"/>
                    </a:lnTo>
                    <a:lnTo>
                      <a:pt x="239" y="23"/>
                    </a:lnTo>
                    <a:lnTo>
                      <a:pt x="233" y="26"/>
                    </a:lnTo>
                    <a:lnTo>
                      <a:pt x="225" y="26"/>
                    </a:lnTo>
                    <a:lnTo>
                      <a:pt x="219" y="26"/>
                    </a:lnTo>
                    <a:lnTo>
                      <a:pt x="204" y="29"/>
                    </a:lnTo>
                    <a:lnTo>
                      <a:pt x="196" y="29"/>
                    </a:lnTo>
                    <a:lnTo>
                      <a:pt x="199" y="29"/>
                    </a:lnTo>
                    <a:lnTo>
                      <a:pt x="193" y="29"/>
                    </a:lnTo>
                    <a:lnTo>
                      <a:pt x="199" y="29"/>
                    </a:lnTo>
                    <a:lnTo>
                      <a:pt x="202" y="29"/>
                    </a:lnTo>
                    <a:lnTo>
                      <a:pt x="204" y="29"/>
                    </a:lnTo>
                    <a:lnTo>
                      <a:pt x="225" y="23"/>
                    </a:lnTo>
                    <a:lnTo>
                      <a:pt x="222" y="23"/>
                    </a:lnTo>
                    <a:lnTo>
                      <a:pt x="216" y="23"/>
                    </a:lnTo>
                    <a:lnTo>
                      <a:pt x="213" y="23"/>
                    </a:lnTo>
                    <a:lnTo>
                      <a:pt x="210" y="23"/>
                    </a:lnTo>
                    <a:lnTo>
                      <a:pt x="213" y="23"/>
                    </a:lnTo>
                    <a:lnTo>
                      <a:pt x="210" y="23"/>
                    </a:lnTo>
                    <a:lnTo>
                      <a:pt x="210" y="20"/>
                    </a:lnTo>
                    <a:lnTo>
                      <a:pt x="213" y="23"/>
                    </a:lnTo>
                    <a:lnTo>
                      <a:pt x="219" y="23"/>
                    </a:lnTo>
                    <a:lnTo>
                      <a:pt x="222" y="23"/>
                    </a:lnTo>
                    <a:lnTo>
                      <a:pt x="228" y="23"/>
                    </a:lnTo>
                    <a:lnTo>
                      <a:pt x="230" y="23"/>
                    </a:lnTo>
                    <a:lnTo>
                      <a:pt x="233" y="23"/>
                    </a:lnTo>
                    <a:lnTo>
                      <a:pt x="236" y="23"/>
                    </a:lnTo>
                    <a:lnTo>
                      <a:pt x="239" y="20"/>
                    </a:lnTo>
                    <a:lnTo>
                      <a:pt x="242" y="23"/>
                    </a:lnTo>
                    <a:lnTo>
                      <a:pt x="245" y="23"/>
                    </a:lnTo>
                    <a:lnTo>
                      <a:pt x="245" y="20"/>
                    </a:lnTo>
                    <a:lnTo>
                      <a:pt x="248" y="23"/>
                    </a:lnTo>
                    <a:lnTo>
                      <a:pt x="248" y="20"/>
                    </a:lnTo>
                    <a:lnTo>
                      <a:pt x="251" y="20"/>
                    </a:lnTo>
                    <a:lnTo>
                      <a:pt x="256" y="20"/>
                    </a:lnTo>
                    <a:lnTo>
                      <a:pt x="259" y="17"/>
                    </a:lnTo>
                    <a:lnTo>
                      <a:pt x="265" y="17"/>
                    </a:lnTo>
                    <a:lnTo>
                      <a:pt x="271" y="14"/>
                    </a:lnTo>
                    <a:lnTo>
                      <a:pt x="274" y="14"/>
                    </a:lnTo>
                    <a:lnTo>
                      <a:pt x="274" y="11"/>
                    </a:lnTo>
                    <a:lnTo>
                      <a:pt x="271" y="11"/>
                    </a:lnTo>
                    <a:lnTo>
                      <a:pt x="268" y="11"/>
                    </a:lnTo>
                    <a:lnTo>
                      <a:pt x="265" y="11"/>
                    </a:lnTo>
                    <a:lnTo>
                      <a:pt x="259" y="11"/>
                    </a:lnTo>
                    <a:lnTo>
                      <a:pt x="262" y="11"/>
                    </a:lnTo>
                    <a:lnTo>
                      <a:pt x="262" y="8"/>
                    </a:lnTo>
                    <a:lnTo>
                      <a:pt x="259" y="8"/>
                    </a:lnTo>
                    <a:lnTo>
                      <a:pt x="259" y="5"/>
                    </a:lnTo>
                    <a:lnTo>
                      <a:pt x="262" y="5"/>
                    </a:lnTo>
                    <a:lnTo>
                      <a:pt x="256" y="5"/>
                    </a:lnTo>
                    <a:lnTo>
                      <a:pt x="253" y="5"/>
                    </a:lnTo>
                    <a:lnTo>
                      <a:pt x="253" y="3"/>
                    </a:lnTo>
                    <a:lnTo>
                      <a:pt x="251" y="3"/>
                    </a:lnTo>
                    <a:lnTo>
                      <a:pt x="251" y="5"/>
                    </a:lnTo>
                    <a:lnTo>
                      <a:pt x="248" y="5"/>
                    </a:lnTo>
                    <a:lnTo>
                      <a:pt x="251" y="5"/>
                    </a:lnTo>
                    <a:lnTo>
                      <a:pt x="248" y="5"/>
                    </a:lnTo>
                    <a:lnTo>
                      <a:pt x="245" y="5"/>
                    </a:lnTo>
                    <a:lnTo>
                      <a:pt x="242" y="5"/>
                    </a:lnTo>
                    <a:lnTo>
                      <a:pt x="236" y="5"/>
                    </a:lnTo>
                    <a:lnTo>
                      <a:pt x="233" y="5"/>
                    </a:lnTo>
                    <a:lnTo>
                      <a:pt x="230" y="8"/>
                    </a:lnTo>
                    <a:lnTo>
                      <a:pt x="225" y="8"/>
                    </a:lnTo>
                    <a:lnTo>
                      <a:pt x="239" y="5"/>
                    </a:lnTo>
                    <a:lnTo>
                      <a:pt x="242" y="3"/>
                    </a:lnTo>
                    <a:lnTo>
                      <a:pt x="236" y="3"/>
                    </a:lnTo>
                    <a:lnTo>
                      <a:pt x="233" y="3"/>
                    </a:lnTo>
                    <a:lnTo>
                      <a:pt x="230" y="3"/>
                    </a:lnTo>
                    <a:lnTo>
                      <a:pt x="228" y="3"/>
                    </a:lnTo>
                    <a:lnTo>
                      <a:pt x="225" y="3"/>
                    </a:lnTo>
                    <a:lnTo>
                      <a:pt x="222" y="0"/>
                    </a:lnTo>
                    <a:lnTo>
                      <a:pt x="219" y="0"/>
                    </a:lnTo>
                    <a:lnTo>
                      <a:pt x="216" y="0"/>
                    </a:lnTo>
                    <a:lnTo>
                      <a:pt x="210" y="0"/>
                    </a:lnTo>
                    <a:lnTo>
                      <a:pt x="207" y="0"/>
                    </a:lnTo>
                    <a:lnTo>
                      <a:pt x="204" y="0"/>
                    </a:lnTo>
                    <a:lnTo>
                      <a:pt x="202" y="0"/>
                    </a:lnTo>
                    <a:lnTo>
                      <a:pt x="199" y="0"/>
                    </a:lnTo>
                    <a:lnTo>
                      <a:pt x="193" y="0"/>
                    </a:lnTo>
                    <a:lnTo>
                      <a:pt x="193" y="3"/>
                    </a:lnTo>
                    <a:lnTo>
                      <a:pt x="193" y="5"/>
                    </a:lnTo>
                    <a:lnTo>
                      <a:pt x="190" y="3"/>
                    </a:lnTo>
                    <a:lnTo>
                      <a:pt x="190" y="0"/>
                    </a:lnTo>
                    <a:lnTo>
                      <a:pt x="187" y="0"/>
                    </a:lnTo>
                    <a:lnTo>
                      <a:pt x="184" y="0"/>
                    </a:lnTo>
                    <a:lnTo>
                      <a:pt x="181" y="0"/>
                    </a:lnTo>
                    <a:lnTo>
                      <a:pt x="179" y="0"/>
                    </a:lnTo>
                    <a:lnTo>
                      <a:pt x="173" y="0"/>
                    </a:lnTo>
                    <a:lnTo>
                      <a:pt x="167" y="0"/>
                    </a:lnTo>
                    <a:lnTo>
                      <a:pt x="170" y="0"/>
                    </a:lnTo>
                    <a:lnTo>
                      <a:pt x="173" y="3"/>
                    </a:lnTo>
                    <a:lnTo>
                      <a:pt x="173" y="5"/>
                    </a:lnTo>
                    <a:lnTo>
                      <a:pt x="176" y="8"/>
                    </a:lnTo>
                    <a:lnTo>
                      <a:pt x="170" y="8"/>
                    </a:lnTo>
                    <a:lnTo>
                      <a:pt x="173" y="8"/>
                    </a:lnTo>
                    <a:lnTo>
                      <a:pt x="173" y="5"/>
                    </a:lnTo>
                    <a:lnTo>
                      <a:pt x="170" y="3"/>
                    </a:lnTo>
                    <a:lnTo>
                      <a:pt x="167" y="3"/>
                    </a:lnTo>
                    <a:lnTo>
                      <a:pt x="164" y="0"/>
                    </a:lnTo>
                    <a:lnTo>
                      <a:pt x="161" y="0"/>
                    </a:lnTo>
                    <a:lnTo>
                      <a:pt x="161" y="3"/>
                    </a:lnTo>
                    <a:lnTo>
                      <a:pt x="158" y="3"/>
                    </a:lnTo>
                    <a:lnTo>
                      <a:pt x="158" y="0"/>
                    </a:lnTo>
                    <a:lnTo>
                      <a:pt x="156" y="0"/>
                    </a:lnTo>
                    <a:lnTo>
                      <a:pt x="150" y="0"/>
                    </a:lnTo>
                    <a:lnTo>
                      <a:pt x="147" y="0"/>
                    </a:lnTo>
                    <a:lnTo>
                      <a:pt x="150" y="0"/>
                    </a:lnTo>
                    <a:lnTo>
                      <a:pt x="150" y="3"/>
                    </a:lnTo>
                    <a:lnTo>
                      <a:pt x="147" y="3"/>
                    </a:lnTo>
                    <a:lnTo>
                      <a:pt x="150" y="3"/>
                    </a:lnTo>
                    <a:lnTo>
                      <a:pt x="147" y="3"/>
                    </a:lnTo>
                    <a:lnTo>
                      <a:pt x="144" y="3"/>
                    </a:lnTo>
                    <a:lnTo>
                      <a:pt x="138" y="3"/>
                    </a:lnTo>
                    <a:lnTo>
                      <a:pt x="141" y="5"/>
                    </a:lnTo>
                    <a:lnTo>
                      <a:pt x="135" y="5"/>
                    </a:lnTo>
                    <a:lnTo>
                      <a:pt x="132" y="3"/>
                    </a:lnTo>
                    <a:lnTo>
                      <a:pt x="130" y="3"/>
                    </a:lnTo>
                    <a:lnTo>
                      <a:pt x="130" y="5"/>
                    </a:lnTo>
                    <a:lnTo>
                      <a:pt x="132" y="5"/>
                    </a:lnTo>
                    <a:lnTo>
                      <a:pt x="127" y="5"/>
                    </a:lnTo>
                    <a:lnTo>
                      <a:pt x="124" y="5"/>
                    </a:lnTo>
                    <a:lnTo>
                      <a:pt x="124" y="8"/>
                    </a:lnTo>
                    <a:lnTo>
                      <a:pt x="130" y="11"/>
                    </a:lnTo>
                    <a:lnTo>
                      <a:pt x="132" y="11"/>
                    </a:lnTo>
                    <a:lnTo>
                      <a:pt x="135" y="11"/>
                    </a:lnTo>
                    <a:lnTo>
                      <a:pt x="132" y="11"/>
                    </a:lnTo>
                    <a:lnTo>
                      <a:pt x="132" y="14"/>
                    </a:lnTo>
                    <a:lnTo>
                      <a:pt x="130" y="11"/>
                    </a:lnTo>
                    <a:lnTo>
                      <a:pt x="127" y="11"/>
                    </a:lnTo>
                    <a:lnTo>
                      <a:pt x="124" y="8"/>
                    </a:lnTo>
                    <a:lnTo>
                      <a:pt x="121" y="8"/>
                    </a:lnTo>
                    <a:lnTo>
                      <a:pt x="121" y="11"/>
                    </a:lnTo>
                    <a:lnTo>
                      <a:pt x="118" y="11"/>
                    </a:lnTo>
                    <a:lnTo>
                      <a:pt x="118" y="8"/>
                    </a:lnTo>
                    <a:lnTo>
                      <a:pt x="115" y="8"/>
                    </a:lnTo>
                    <a:lnTo>
                      <a:pt x="112" y="5"/>
                    </a:lnTo>
                    <a:lnTo>
                      <a:pt x="115" y="5"/>
                    </a:lnTo>
                    <a:lnTo>
                      <a:pt x="109" y="5"/>
                    </a:lnTo>
                    <a:lnTo>
                      <a:pt x="107" y="5"/>
                    </a:lnTo>
                    <a:lnTo>
                      <a:pt x="104" y="5"/>
                    </a:lnTo>
                    <a:lnTo>
                      <a:pt x="107" y="5"/>
                    </a:lnTo>
                    <a:lnTo>
                      <a:pt x="107" y="8"/>
                    </a:lnTo>
                    <a:lnTo>
                      <a:pt x="104" y="8"/>
                    </a:lnTo>
                    <a:lnTo>
                      <a:pt x="101" y="8"/>
                    </a:lnTo>
                    <a:lnTo>
                      <a:pt x="98" y="8"/>
                    </a:lnTo>
                    <a:lnTo>
                      <a:pt x="95" y="8"/>
                    </a:lnTo>
                    <a:lnTo>
                      <a:pt x="98" y="8"/>
                    </a:lnTo>
                    <a:lnTo>
                      <a:pt x="101" y="8"/>
                    </a:lnTo>
                    <a:lnTo>
                      <a:pt x="104" y="11"/>
                    </a:lnTo>
                    <a:lnTo>
                      <a:pt x="107" y="11"/>
                    </a:lnTo>
                    <a:lnTo>
                      <a:pt x="104" y="11"/>
                    </a:lnTo>
                    <a:lnTo>
                      <a:pt x="101" y="11"/>
                    </a:lnTo>
                    <a:lnTo>
                      <a:pt x="98" y="11"/>
                    </a:lnTo>
                    <a:lnTo>
                      <a:pt x="95" y="11"/>
                    </a:lnTo>
                    <a:lnTo>
                      <a:pt x="92" y="11"/>
                    </a:lnTo>
                    <a:lnTo>
                      <a:pt x="95" y="11"/>
                    </a:lnTo>
                    <a:lnTo>
                      <a:pt x="92" y="11"/>
                    </a:lnTo>
                    <a:lnTo>
                      <a:pt x="89" y="8"/>
                    </a:lnTo>
                    <a:lnTo>
                      <a:pt x="86" y="8"/>
                    </a:lnTo>
                    <a:lnTo>
                      <a:pt x="84" y="8"/>
                    </a:lnTo>
                    <a:lnTo>
                      <a:pt x="81" y="11"/>
                    </a:lnTo>
                    <a:lnTo>
                      <a:pt x="78" y="11"/>
                    </a:lnTo>
                    <a:lnTo>
                      <a:pt x="75" y="14"/>
                    </a:lnTo>
                    <a:lnTo>
                      <a:pt x="75" y="11"/>
                    </a:lnTo>
                    <a:lnTo>
                      <a:pt x="69" y="11"/>
                    </a:lnTo>
                    <a:lnTo>
                      <a:pt x="66" y="11"/>
                    </a:lnTo>
                    <a:lnTo>
                      <a:pt x="63" y="14"/>
                    </a:lnTo>
                    <a:lnTo>
                      <a:pt x="60" y="14"/>
                    </a:lnTo>
                    <a:lnTo>
                      <a:pt x="58" y="14"/>
                    </a:lnTo>
                    <a:lnTo>
                      <a:pt x="60" y="14"/>
                    </a:lnTo>
                    <a:lnTo>
                      <a:pt x="60" y="17"/>
                    </a:lnTo>
                    <a:lnTo>
                      <a:pt x="63" y="14"/>
                    </a:lnTo>
                    <a:lnTo>
                      <a:pt x="63" y="17"/>
                    </a:lnTo>
                    <a:lnTo>
                      <a:pt x="66" y="14"/>
                    </a:lnTo>
                    <a:lnTo>
                      <a:pt x="69" y="14"/>
                    </a:lnTo>
                    <a:lnTo>
                      <a:pt x="72" y="14"/>
                    </a:lnTo>
                    <a:lnTo>
                      <a:pt x="69" y="14"/>
                    </a:lnTo>
                    <a:lnTo>
                      <a:pt x="72" y="14"/>
                    </a:lnTo>
                    <a:lnTo>
                      <a:pt x="75" y="17"/>
                    </a:lnTo>
                    <a:lnTo>
                      <a:pt x="69" y="17"/>
                    </a:lnTo>
                    <a:lnTo>
                      <a:pt x="63" y="17"/>
                    </a:lnTo>
                    <a:lnTo>
                      <a:pt x="66" y="20"/>
                    </a:lnTo>
                    <a:lnTo>
                      <a:pt x="75" y="17"/>
                    </a:lnTo>
                    <a:lnTo>
                      <a:pt x="84" y="17"/>
                    </a:lnTo>
                    <a:lnTo>
                      <a:pt x="86" y="17"/>
                    </a:lnTo>
                    <a:lnTo>
                      <a:pt x="92" y="17"/>
                    </a:lnTo>
                    <a:lnTo>
                      <a:pt x="89" y="20"/>
                    </a:lnTo>
                    <a:lnTo>
                      <a:pt x="84" y="17"/>
                    </a:lnTo>
                    <a:lnTo>
                      <a:pt x="81" y="17"/>
                    </a:lnTo>
                    <a:lnTo>
                      <a:pt x="78" y="17"/>
                    </a:lnTo>
                    <a:lnTo>
                      <a:pt x="69" y="20"/>
                    </a:lnTo>
                    <a:lnTo>
                      <a:pt x="66" y="20"/>
                    </a:lnTo>
                    <a:lnTo>
                      <a:pt x="69" y="20"/>
                    </a:lnTo>
                    <a:lnTo>
                      <a:pt x="75" y="20"/>
                    </a:lnTo>
                    <a:lnTo>
                      <a:pt x="72" y="23"/>
                    </a:lnTo>
                    <a:lnTo>
                      <a:pt x="66" y="23"/>
                    </a:lnTo>
                    <a:lnTo>
                      <a:pt x="63" y="23"/>
                    </a:lnTo>
                    <a:lnTo>
                      <a:pt x="66" y="23"/>
                    </a:lnTo>
                    <a:lnTo>
                      <a:pt x="66" y="26"/>
                    </a:lnTo>
                    <a:lnTo>
                      <a:pt x="69" y="23"/>
                    </a:lnTo>
                    <a:lnTo>
                      <a:pt x="81" y="26"/>
                    </a:lnTo>
                    <a:lnTo>
                      <a:pt x="86" y="23"/>
                    </a:lnTo>
                    <a:lnTo>
                      <a:pt x="92" y="23"/>
                    </a:lnTo>
                    <a:lnTo>
                      <a:pt x="101" y="23"/>
                    </a:lnTo>
                    <a:lnTo>
                      <a:pt x="98" y="23"/>
                    </a:lnTo>
                    <a:lnTo>
                      <a:pt x="92" y="26"/>
                    </a:lnTo>
                    <a:lnTo>
                      <a:pt x="89" y="26"/>
                    </a:lnTo>
                    <a:lnTo>
                      <a:pt x="84" y="26"/>
                    </a:lnTo>
                    <a:lnTo>
                      <a:pt x="78" y="26"/>
                    </a:lnTo>
                    <a:lnTo>
                      <a:pt x="75" y="26"/>
                    </a:lnTo>
                    <a:lnTo>
                      <a:pt x="72" y="26"/>
                    </a:lnTo>
                    <a:lnTo>
                      <a:pt x="69" y="26"/>
                    </a:lnTo>
                    <a:lnTo>
                      <a:pt x="66" y="26"/>
                    </a:lnTo>
                    <a:lnTo>
                      <a:pt x="63" y="26"/>
                    </a:lnTo>
                    <a:lnTo>
                      <a:pt x="66" y="29"/>
                    </a:lnTo>
                    <a:lnTo>
                      <a:pt x="69" y="29"/>
                    </a:lnTo>
                    <a:lnTo>
                      <a:pt x="72" y="29"/>
                    </a:lnTo>
                    <a:lnTo>
                      <a:pt x="75" y="31"/>
                    </a:lnTo>
                    <a:lnTo>
                      <a:pt x="78" y="31"/>
                    </a:lnTo>
                    <a:lnTo>
                      <a:pt x="78" y="29"/>
                    </a:lnTo>
                    <a:lnTo>
                      <a:pt x="81" y="29"/>
                    </a:lnTo>
                    <a:lnTo>
                      <a:pt x="84" y="29"/>
                    </a:lnTo>
                    <a:lnTo>
                      <a:pt x="86" y="29"/>
                    </a:lnTo>
                    <a:lnTo>
                      <a:pt x="89" y="26"/>
                    </a:lnTo>
                    <a:lnTo>
                      <a:pt x="92" y="26"/>
                    </a:lnTo>
                    <a:lnTo>
                      <a:pt x="95" y="26"/>
                    </a:lnTo>
                    <a:lnTo>
                      <a:pt x="104" y="26"/>
                    </a:lnTo>
                    <a:lnTo>
                      <a:pt x="115" y="26"/>
                    </a:lnTo>
                    <a:lnTo>
                      <a:pt x="112" y="26"/>
                    </a:lnTo>
                    <a:lnTo>
                      <a:pt x="109" y="26"/>
                    </a:lnTo>
                    <a:lnTo>
                      <a:pt x="104" y="26"/>
                    </a:lnTo>
                    <a:lnTo>
                      <a:pt x="101" y="26"/>
                    </a:lnTo>
                    <a:lnTo>
                      <a:pt x="95" y="26"/>
                    </a:lnTo>
                    <a:lnTo>
                      <a:pt x="92" y="26"/>
                    </a:lnTo>
                    <a:lnTo>
                      <a:pt x="89" y="26"/>
                    </a:lnTo>
                    <a:lnTo>
                      <a:pt x="89" y="29"/>
                    </a:lnTo>
                    <a:lnTo>
                      <a:pt x="86" y="29"/>
                    </a:lnTo>
                    <a:lnTo>
                      <a:pt x="84" y="29"/>
                    </a:lnTo>
                    <a:lnTo>
                      <a:pt x="81" y="31"/>
                    </a:lnTo>
                    <a:lnTo>
                      <a:pt x="84" y="31"/>
                    </a:lnTo>
                    <a:lnTo>
                      <a:pt x="86" y="31"/>
                    </a:lnTo>
                    <a:lnTo>
                      <a:pt x="89" y="34"/>
                    </a:lnTo>
                    <a:lnTo>
                      <a:pt x="92" y="34"/>
                    </a:lnTo>
                    <a:lnTo>
                      <a:pt x="95" y="34"/>
                    </a:lnTo>
                    <a:lnTo>
                      <a:pt x="95" y="31"/>
                    </a:lnTo>
                    <a:lnTo>
                      <a:pt x="98" y="31"/>
                    </a:lnTo>
                    <a:lnTo>
                      <a:pt x="101" y="29"/>
                    </a:lnTo>
                    <a:lnTo>
                      <a:pt x="101" y="31"/>
                    </a:lnTo>
                    <a:lnTo>
                      <a:pt x="98" y="31"/>
                    </a:lnTo>
                    <a:lnTo>
                      <a:pt x="101" y="31"/>
                    </a:lnTo>
                    <a:lnTo>
                      <a:pt x="98" y="31"/>
                    </a:lnTo>
                    <a:lnTo>
                      <a:pt x="98" y="34"/>
                    </a:lnTo>
                    <a:lnTo>
                      <a:pt x="109" y="34"/>
                    </a:lnTo>
                    <a:lnTo>
                      <a:pt x="118" y="31"/>
                    </a:lnTo>
                    <a:lnTo>
                      <a:pt x="127" y="31"/>
                    </a:lnTo>
                    <a:lnTo>
                      <a:pt x="127" y="29"/>
                    </a:lnTo>
                    <a:lnTo>
                      <a:pt x="130" y="29"/>
                    </a:lnTo>
                    <a:lnTo>
                      <a:pt x="132" y="26"/>
                    </a:lnTo>
                    <a:lnTo>
                      <a:pt x="130" y="26"/>
                    </a:lnTo>
                    <a:lnTo>
                      <a:pt x="132" y="26"/>
                    </a:lnTo>
                    <a:lnTo>
                      <a:pt x="135" y="26"/>
                    </a:lnTo>
                    <a:lnTo>
                      <a:pt x="141" y="23"/>
                    </a:lnTo>
                    <a:lnTo>
                      <a:pt x="153" y="23"/>
                    </a:lnTo>
                    <a:lnTo>
                      <a:pt x="150" y="23"/>
                    </a:lnTo>
                    <a:lnTo>
                      <a:pt x="141" y="23"/>
                    </a:lnTo>
                    <a:lnTo>
                      <a:pt x="141" y="26"/>
                    </a:lnTo>
                    <a:lnTo>
                      <a:pt x="138" y="26"/>
                    </a:lnTo>
                    <a:lnTo>
                      <a:pt x="135" y="26"/>
                    </a:lnTo>
                    <a:lnTo>
                      <a:pt x="132" y="29"/>
                    </a:lnTo>
                    <a:lnTo>
                      <a:pt x="141" y="29"/>
                    </a:lnTo>
                    <a:lnTo>
                      <a:pt x="147" y="29"/>
                    </a:lnTo>
                    <a:lnTo>
                      <a:pt x="158" y="29"/>
                    </a:lnTo>
                    <a:lnTo>
                      <a:pt x="156" y="29"/>
                    </a:lnTo>
                    <a:lnTo>
                      <a:pt x="156" y="31"/>
                    </a:lnTo>
                    <a:lnTo>
                      <a:pt x="153" y="29"/>
                    </a:lnTo>
                    <a:lnTo>
                      <a:pt x="150" y="31"/>
                    </a:lnTo>
                    <a:lnTo>
                      <a:pt x="147" y="31"/>
                    </a:lnTo>
                    <a:lnTo>
                      <a:pt x="144" y="31"/>
                    </a:lnTo>
                    <a:lnTo>
                      <a:pt x="141" y="31"/>
                    </a:lnTo>
                    <a:lnTo>
                      <a:pt x="138" y="31"/>
                    </a:lnTo>
                    <a:lnTo>
                      <a:pt x="132" y="31"/>
                    </a:lnTo>
                    <a:lnTo>
                      <a:pt x="127" y="31"/>
                    </a:lnTo>
                    <a:lnTo>
                      <a:pt x="124" y="31"/>
                    </a:lnTo>
                    <a:lnTo>
                      <a:pt x="121" y="34"/>
                    </a:lnTo>
                    <a:lnTo>
                      <a:pt x="130" y="34"/>
                    </a:lnTo>
                    <a:lnTo>
                      <a:pt x="135" y="34"/>
                    </a:lnTo>
                    <a:lnTo>
                      <a:pt x="127" y="34"/>
                    </a:lnTo>
                    <a:lnTo>
                      <a:pt x="121" y="34"/>
                    </a:lnTo>
                    <a:lnTo>
                      <a:pt x="118" y="34"/>
                    </a:lnTo>
                    <a:lnTo>
                      <a:pt x="118" y="37"/>
                    </a:lnTo>
                    <a:lnTo>
                      <a:pt x="118" y="34"/>
                    </a:lnTo>
                    <a:lnTo>
                      <a:pt x="115" y="37"/>
                    </a:lnTo>
                    <a:lnTo>
                      <a:pt x="112" y="34"/>
                    </a:lnTo>
                    <a:lnTo>
                      <a:pt x="107" y="37"/>
                    </a:lnTo>
                    <a:lnTo>
                      <a:pt x="104" y="37"/>
                    </a:lnTo>
                    <a:lnTo>
                      <a:pt x="101" y="37"/>
                    </a:lnTo>
                    <a:lnTo>
                      <a:pt x="98" y="37"/>
                    </a:lnTo>
                    <a:lnTo>
                      <a:pt x="95" y="37"/>
                    </a:lnTo>
                    <a:lnTo>
                      <a:pt x="98" y="40"/>
                    </a:lnTo>
                    <a:lnTo>
                      <a:pt x="104" y="43"/>
                    </a:lnTo>
                    <a:lnTo>
                      <a:pt x="101" y="43"/>
                    </a:lnTo>
                    <a:lnTo>
                      <a:pt x="101" y="46"/>
                    </a:lnTo>
                    <a:lnTo>
                      <a:pt x="104" y="46"/>
                    </a:lnTo>
                    <a:lnTo>
                      <a:pt x="109" y="46"/>
                    </a:lnTo>
                    <a:lnTo>
                      <a:pt x="104" y="49"/>
                    </a:lnTo>
                    <a:lnTo>
                      <a:pt x="101" y="46"/>
                    </a:lnTo>
                    <a:lnTo>
                      <a:pt x="98" y="46"/>
                    </a:lnTo>
                    <a:lnTo>
                      <a:pt x="95" y="49"/>
                    </a:lnTo>
                    <a:lnTo>
                      <a:pt x="98" y="46"/>
                    </a:lnTo>
                    <a:lnTo>
                      <a:pt x="98" y="43"/>
                    </a:lnTo>
                    <a:lnTo>
                      <a:pt x="92" y="37"/>
                    </a:lnTo>
                    <a:lnTo>
                      <a:pt x="89" y="37"/>
                    </a:lnTo>
                    <a:lnTo>
                      <a:pt x="86" y="37"/>
                    </a:lnTo>
                    <a:lnTo>
                      <a:pt x="84" y="37"/>
                    </a:lnTo>
                    <a:lnTo>
                      <a:pt x="81" y="34"/>
                    </a:lnTo>
                    <a:lnTo>
                      <a:pt x="78" y="34"/>
                    </a:lnTo>
                    <a:lnTo>
                      <a:pt x="75" y="34"/>
                    </a:lnTo>
                    <a:lnTo>
                      <a:pt x="75" y="37"/>
                    </a:lnTo>
                    <a:lnTo>
                      <a:pt x="72" y="37"/>
                    </a:lnTo>
                    <a:lnTo>
                      <a:pt x="69" y="37"/>
                    </a:lnTo>
                    <a:lnTo>
                      <a:pt x="69" y="40"/>
                    </a:lnTo>
                    <a:lnTo>
                      <a:pt x="75" y="40"/>
                    </a:lnTo>
                    <a:lnTo>
                      <a:pt x="78" y="40"/>
                    </a:lnTo>
                    <a:lnTo>
                      <a:pt x="72" y="40"/>
                    </a:lnTo>
                    <a:lnTo>
                      <a:pt x="69" y="40"/>
                    </a:lnTo>
                    <a:lnTo>
                      <a:pt x="69" y="43"/>
                    </a:lnTo>
                    <a:lnTo>
                      <a:pt x="72" y="43"/>
                    </a:lnTo>
                    <a:lnTo>
                      <a:pt x="75" y="43"/>
                    </a:lnTo>
                    <a:lnTo>
                      <a:pt x="75" y="46"/>
                    </a:lnTo>
                    <a:lnTo>
                      <a:pt x="75" y="49"/>
                    </a:lnTo>
                    <a:lnTo>
                      <a:pt x="75" y="52"/>
                    </a:lnTo>
                    <a:lnTo>
                      <a:pt x="78" y="52"/>
                    </a:lnTo>
                    <a:lnTo>
                      <a:pt x="78" y="54"/>
                    </a:lnTo>
                    <a:lnTo>
                      <a:pt x="81" y="54"/>
                    </a:lnTo>
                    <a:lnTo>
                      <a:pt x="78" y="54"/>
                    </a:lnTo>
                    <a:lnTo>
                      <a:pt x="75" y="54"/>
                    </a:lnTo>
                    <a:lnTo>
                      <a:pt x="75" y="52"/>
                    </a:lnTo>
                    <a:lnTo>
                      <a:pt x="72" y="52"/>
                    </a:lnTo>
                    <a:lnTo>
                      <a:pt x="69" y="52"/>
                    </a:lnTo>
                    <a:lnTo>
                      <a:pt x="69" y="54"/>
                    </a:lnTo>
                    <a:lnTo>
                      <a:pt x="72" y="54"/>
                    </a:lnTo>
                    <a:lnTo>
                      <a:pt x="78" y="57"/>
                    </a:lnTo>
                    <a:lnTo>
                      <a:pt x="81" y="57"/>
                    </a:lnTo>
                    <a:lnTo>
                      <a:pt x="86" y="57"/>
                    </a:lnTo>
                    <a:lnTo>
                      <a:pt x="89" y="57"/>
                    </a:lnTo>
                    <a:lnTo>
                      <a:pt x="92" y="57"/>
                    </a:lnTo>
                    <a:lnTo>
                      <a:pt x="89" y="57"/>
                    </a:lnTo>
                    <a:lnTo>
                      <a:pt x="86" y="57"/>
                    </a:lnTo>
                    <a:lnTo>
                      <a:pt x="86" y="60"/>
                    </a:lnTo>
                    <a:lnTo>
                      <a:pt x="86" y="57"/>
                    </a:lnTo>
                    <a:lnTo>
                      <a:pt x="84" y="57"/>
                    </a:lnTo>
                    <a:lnTo>
                      <a:pt x="78" y="57"/>
                    </a:lnTo>
                    <a:lnTo>
                      <a:pt x="78" y="60"/>
                    </a:lnTo>
                    <a:lnTo>
                      <a:pt x="81" y="60"/>
                    </a:lnTo>
                    <a:lnTo>
                      <a:pt x="84" y="60"/>
                    </a:lnTo>
                    <a:lnTo>
                      <a:pt x="81" y="60"/>
                    </a:lnTo>
                    <a:lnTo>
                      <a:pt x="81" y="63"/>
                    </a:lnTo>
                    <a:lnTo>
                      <a:pt x="78" y="60"/>
                    </a:lnTo>
                    <a:lnTo>
                      <a:pt x="75" y="60"/>
                    </a:lnTo>
                    <a:lnTo>
                      <a:pt x="72" y="57"/>
                    </a:lnTo>
                    <a:lnTo>
                      <a:pt x="66" y="57"/>
                    </a:lnTo>
                    <a:lnTo>
                      <a:pt x="66" y="54"/>
                    </a:lnTo>
                    <a:lnTo>
                      <a:pt x="63" y="54"/>
                    </a:lnTo>
                    <a:lnTo>
                      <a:pt x="63" y="57"/>
                    </a:lnTo>
                    <a:lnTo>
                      <a:pt x="60" y="57"/>
                    </a:lnTo>
                    <a:lnTo>
                      <a:pt x="52" y="57"/>
                    </a:lnTo>
                    <a:lnTo>
                      <a:pt x="49" y="57"/>
                    </a:lnTo>
                    <a:lnTo>
                      <a:pt x="46" y="60"/>
                    </a:lnTo>
                    <a:lnTo>
                      <a:pt x="43" y="60"/>
                    </a:lnTo>
                    <a:lnTo>
                      <a:pt x="40" y="60"/>
                    </a:lnTo>
                    <a:lnTo>
                      <a:pt x="40" y="63"/>
                    </a:lnTo>
                    <a:lnTo>
                      <a:pt x="37" y="66"/>
                    </a:lnTo>
                    <a:lnTo>
                      <a:pt x="40" y="66"/>
                    </a:lnTo>
                    <a:lnTo>
                      <a:pt x="37" y="66"/>
                    </a:lnTo>
                    <a:lnTo>
                      <a:pt x="40" y="66"/>
                    </a:lnTo>
                    <a:lnTo>
                      <a:pt x="43" y="66"/>
                    </a:lnTo>
                    <a:lnTo>
                      <a:pt x="46" y="66"/>
                    </a:lnTo>
                    <a:lnTo>
                      <a:pt x="49" y="66"/>
                    </a:lnTo>
                    <a:lnTo>
                      <a:pt x="52" y="63"/>
                    </a:lnTo>
                    <a:lnTo>
                      <a:pt x="52" y="66"/>
                    </a:lnTo>
                    <a:lnTo>
                      <a:pt x="46" y="66"/>
                    </a:lnTo>
                    <a:lnTo>
                      <a:pt x="52" y="66"/>
                    </a:lnTo>
                    <a:lnTo>
                      <a:pt x="55" y="66"/>
                    </a:lnTo>
                    <a:lnTo>
                      <a:pt x="58" y="66"/>
                    </a:lnTo>
                    <a:lnTo>
                      <a:pt x="58" y="63"/>
                    </a:lnTo>
                    <a:lnTo>
                      <a:pt x="60" y="63"/>
                    </a:lnTo>
                    <a:lnTo>
                      <a:pt x="60" y="60"/>
                    </a:lnTo>
                    <a:lnTo>
                      <a:pt x="60" y="63"/>
                    </a:lnTo>
                    <a:lnTo>
                      <a:pt x="60" y="66"/>
                    </a:lnTo>
                    <a:lnTo>
                      <a:pt x="58" y="66"/>
                    </a:lnTo>
                    <a:lnTo>
                      <a:pt x="60" y="66"/>
                    </a:lnTo>
                    <a:lnTo>
                      <a:pt x="63" y="66"/>
                    </a:lnTo>
                    <a:lnTo>
                      <a:pt x="60" y="66"/>
                    </a:lnTo>
                    <a:lnTo>
                      <a:pt x="55" y="66"/>
                    </a:lnTo>
                    <a:lnTo>
                      <a:pt x="52" y="69"/>
                    </a:lnTo>
                    <a:lnTo>
                      <a:pt x="46" y="69"/>
                    </a:lnTo>
                    <a:lnTo>
                      <a:pt x="49" y="69"/>
                    </a:lnTo>
                    <a:lnTo>
                      <a:pt x="49" y="72"/>
                    </a:lnTo>
                    <a:lnTo>
                      <a:pt x="52" y="72"/>
                    </a:lnTo>
                    <a:lnTo>
                      <a:pt x="49" y="72"/>
                    </a:lnTo>
                    <a:lnTo>
                      <a:pt x="46" y="75"/>
                    </a:lnTo>
                    <a:lnTo>
                      <a:pt x="49" y="75"/>
                    </a:lnTo>
                    <a:lnTo>
                      <a:pt x="52" y="75"/>
                    </a:lnTo>
                    <a:lnTo>
                      <a:pt x="52" y="72"/>
                    </a:lnTo>
                    <a:lnTo>
                      <a:pt x="52" y="75"/>
                    </a:lnTo>
                    <a:lnTo>
                      <a:pt x="49" y="75"/>
                    </a:lnTo>
                    <a:lnTo>
                      <a:pt x="52" y="75"/>
                    </a:lnTo>
                    <a:lnTo>
                      <a:pt x="55" y="75"/>
                    </a:lnTo>
                    <a:lnTo>
                      <a:pt x="60" y="75"/>
                    </a:lnTo>
                    <a:lnTo>
                      <a:pt x="58" y="78"/>
                    </a:lnTo>
                    <a:lnTo>
                      <a:pt x="55" y="78"/>
                    </a:lnTo>
                    <a:lnTo>
                      <a:pt x="58" y="78"/>
                    </a:lnTo>
                    <a:lnTo>
                      <a:pt x="55" y="78"/>
                    </a:lnTo>
                    <a:lnTo>
                      <a:pt x="52" y="78"/>
                    </a:lnTo>
                    <a:lnTo>
                      <a:pt x="49" y="78"/>
                    </a:lnTo>
                    <a:lnTo>
                      <a:pt x="46" y="78"/>
                    </a:lnTo>
                    <a:lnTo>
                      <a:pt x="43" y="78"/>
                    </a:lnTo>
                    <a:lnTo>
                      <a:pt x="43" y="75"/>
                    </a:lnTo>
                    <a:lnTo>
                      <a:pt x="40" y="75"/>
                    </a:lnTo>
                    <a:lnTo>
                      <a:pt x="43" y="75"/>
                    </a:lnTo>
                    <a:lnTo>
                      <a:pt x="43" y="72"/>
                    </a:lnTo>
                    <a:lnTo>
                      <a:pt x="40" y="69"/>
                    </a:lnTo>
                    <a:lnTo>
                      <a:pt x="35" y="69"/>
                    </a:lnTo>
                    <a:lnTo>
                      <a:pt x="29" y="69"/>
                    </a:lnTo>
                    <a:lnTo>
                      <a:pt x="26" y="69"/>
                    </a:lnTo>
                    <a:lnTo>
                      <a:pt x="26" y="72"/>
                    </a:lnTo>
                    <a:lnTo>
                      <a:pt x="23" y="72"/>
                    </a:lnTo>
                    <a:lnTo>
                      <a:pt x="26" y="75"/>
                    </a:lnTo>
                    <a:lnTo>
                      <a:pt x="26" y="78"/>
                    </a:lnTo>
                    <a:lnTo>
                      <a:pt x="29" y="78"/>
                    </a:lnTo>
                    <a:lnTo>
                      <a:pt x="32" y="78"/>
                    </a:lnTo>
                    <a:lnTo>
                      <a:pt x="29" y="78"/>
                    </a:lnTo>
                    <a:lnTo>
                      <a:pt x="26" y="78"/>
                    </a:lnTo>
                    <a:lnTo>
                      <a:pt x="26" y="80"/>
                    </a:lnTo>
                    <a:lnTo>
                      <a:pt x="29" y="80"/>
                    </a:lnTo>
                    <a:lnTo>
                      <a:pt x="26" y="80"/>
                    </a:lnTo>
                    <a:lnTo>
                      <a:pt x="23" y="80"/>
                    </a:lnTo>
                    <a:lnTo>
                      <a:pt x="20" y="80"/>
                    </a:lnTo>
                    <a:lnTo>
                      <a:pt x="17" y="80"/>
                    </a:lnTo>
                    <a:lnTo>
                      <a:pt x="14" y="80"/>
                    </a:lnTo>
                    <a:lnTo>
                      <a:pt x="12" y="80"/>
                    </a:lnTo>
                    <a:lnTo>
                      <a:pt x="6" y="83"/>
                    </a:lnTo>
                    <a:lnTo>
                      <a:pt x="3" y="83"/>
                    </a:lnTo>
                    <a:lnTo>
                      <a:pt x="3" y="86"/>
                    </a:lnTo>
                    <a:lnTo>
                      <a:pt x="0" y="86"/>
                    </a:lnTo>
                    <a:lnTo>
                      <a:pt x="0" y="89"/>
                    </a:lnTo>
                    <a:lnTo>
                      <a:pt x="3" y="89"/>
                    </a:lnTo>
                    <a:close/>
                    <a:moveTo>
                      <a:pt x="86" y="31"/>
                    </a:moveTo>
                    <a:lnTo>
                      <a:pt x="86" y="31"/>
                    </a:lnTo>
                    <a:lnTo>
                      <a:pt x="89" y="31"/>
                    </a:lnTo>
                    <a:lnTo>
                      <a:pt x="86" y="31"/>
                    </a:lnTo>
                    <a:close/>
                    <a:moveTo>
                      <a:pt x="101" y="29"/>
                    </a:moveTo>
                    <a:lnTo>
                      <a:pt x="101" y="29"/>
                    </a:lnTo>
                    <a:close/>
                    <a:moveTo>
                      <a:pt x="109" y="31"/>
                    </a:moveTo>
                    <a:lnTo>
                      <a:pt x="107" y="31"/>
                    </a:lnTo>
                    <a:lnTo>
                      <a:pt x="104" y="31"/>
                    </a:lnTo>
                    <a:lnTo>
                      <a:pt x="107" y="31"/>
                    </a:lnTo>
                    <a:lnTo>
                      <a:pt x="109" y="29"/>
                    </a:lnTo>
                    <a:lnTo>
                      <a:pt x="112" y="29"/>
                    </a:lnTo>
                    <a:lnTo>
                      <a:pt x="109" y="29"/>
                    </a:lnTo>
                    <a:lnTo>
                      <a:pt x="112" y="29"/>
                    </a:lnTo>
                    <a:lnTo>
                      <a:pt x="109" y="31"/>
                    </a:lnTo>
                    <a:close/>
                    <a:moveTo>
                      <a:pt x="52" y="72"/>
                    </a:moveTo>
                    <a:lnTo>
                      <a:pt x="52" y="69"/>
                    </a:lnTo>
                    <a:lnTo>
                      <a:pt x="52" y="72"/>
                    </a:lnTo>
                    <a:close/>
                    <a:moveTo>
                      <a:pt x="63" y="75"/>
                    </a:moveTo>
                    <a:lnTo>
                      <a:pt x="66" y="72"/>
                    </a:lnTo>
                    <a:lnTo>
                      <a:pt x="69" y="72"/>
                    </a:lnTo>
                    <a:lnTo>
                      <a:pt x="69" y="69"/>
                    </a:lnTo>
                    <a:lnTo>
                      <a:pt x="72" y="69"/>
                    </a:lnTo>
                    <a:lnTo>
                      <a:pt x="75" y="69"/>
                    </a:lnTo>
                    <a:lnTo>
                      <a:pt x="72" y="69"/>
                    </a:lnTo>
                    <a:lnTo>
                      <a:pt x="69" y="72"/>
                    </a:lnTo>
                    <a:lnTo>
                      <a:pt x="66" y="75"/>
                    </a:lnTo>
                    <a:lnTo>
                      <a:pt x="63" y="75"/>
                    </a:lnTo>
                    <a:lnTo>
                      <a:pt x="60" y="75"/>
                    </a:lnTo>
                    <a:lnTo>
                      <a:pt x="63" y="7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8" name="Freeform 189"/>
              <p:cNvSpPr>
                <a:spLocks noChangeArrowheads="1"/>
              </p:cNvSpPr>
              <p:nvPr/>
            </p:nvSpPr>
            <p:spPr bwMode="auto">
              <a:xfrm>
                <a:off x="1149" y="132"/>
                <a:ext cx="34" cy="15"/>
              </a:xfrm>
              <a:custGeom>
                <a:avLst/>
                <a:gdLst>
                  <a:gd name="T0" fmla="*/ 20 w 34"/>
                  <a:gd name="T1" fmla="*/ 3 h 15"/>
                  <a:gd name="T2" fmla="*/ 17 w 34"/>
                  <a:gd name="T3" fmla="*/ 3 h 15"/>
                  <a:gd name="T4" fmla="*/ 14 w 34"/>
                  <a:gd name="T5" fmla="*/ 3 h 15"/>
                  <a:gd name="T6" fmla="*/ 11 w 34"/>
                  <a:gd name="T7" fmla="*/ 0 h 15"/>
                  <a:gd name="T8" fmla="*/ 11 w 34"/>
                  <a:gd name="T9" fmla="*/ 0 h 15"/>
                  <a:gd name="T10" fmla="*/ 9 w 34"/>
                  <a:gd name="T11" fmla="*/ 0 h 15"/>
                  <a:gd name="T12" fmla="*/ 6 w 34"/>
                  <a:gd name="T13" fmla="*/ 0 h 15"/>
                  <a:gd name="T14" fmla="*/ 6 w 34"/>
                  <a:gd name="T15" fmla="*/ 0 h 15"/>
                  <a:gd name="T16" fmla="*/ 3 w 34"/>
                  <a:gd name="T17" fmla="*/ 3 h 15"/>
                  <a:gd name="T18" fmla="*/ 3 w 34"/>
                  <a:gd name="T19" fmla="*/ 3 h 15"/>
                  <a:gd name="T20" fmla="*/ 0 w 34"/>
                  <a:gd name="T21" fmla="*/ 6 h 15"/>
                  <a:gd name="T22" fmla="*/ 0 w 34"/>
                  <a:gd name="T23" fmla="*/ 9 h 15"/>
                  <a:gd name="T24" fmla="*/ 6 w 34"/>
                  <a:gd name="T25" fmla="*/ 9 h 15"/>
                  <a:gd name="T26" fmla="*/ 3 w 34"/>
                  <a:gd name="T27" fmla="*/ 12 h 15"/>
                  <a:gd name="T28" fmla="*/ 3 w 34"/>
                  <a:gd name="T29" fmla="*/ 15 h 15"/>
                  <a:gd name="T30" fmla="*/ 3 w 34"/>
                  <a:gd name="T31" fmla="*/ 15 h 15"/>
                  <a:gd name="T32" fmla="*/ 6 w 34"/>
                  <a:gd name="T33" fmla="*/ 15 h 15"/>
                  <a:gd name="T34" fmla="*/ 11 w 34"/>
                  <a:gd name="T35" fmla="*/ 15 h 15"/>
                  <a:gd name="T36" fmla="*/ 17 w 34"/>
                  <a:gd name="T37" fmla="*/ 15 h 15"/>
                  <a:gd name="T38" fmla="*/ 23 w 34"/>
                  <a:gd name="T39" fmla="*/ 15 h 15"/>
                  <a:gd name="T40" fmla="*/ 26 w 34"/>
                  <a:gd name="T41" fmla="*/ 15 h 15"/>
                  <a:gd name="T42" fmla="*/ 29 w 34"/>
                  <a:gd name="T43" fmla="*/ 15 h 15"/>
                  <a:gd name="T44" fmla="*/ 32 w 34"/>
                  <a:gd name="T45" fmla="*/ 15 h 15"/>
                  <a:gd name="T46" fmla="*/ 34 w 34"/>
                  <a:gd name="T47" fmla="*/ 15 h 15"/>
                  <a:gd name="T48" fmla="*/ 34 w 34"/>
                  <a:gd name="T49" fmla="*/ 15 h 15"/>
                  <a:gd name="T50" fmla="*/ 34 w 34"/>
                  <a:gd name="T51" fmla="*/ 12 h 15"/>
                  <a:gd name="T52" fmla="*/ 34 w 34"/>
                  <a:gd name="T53" fmla="*/ 12 h 15"/>
                  <a:gd name="T54" fmla="*/ 34 w 34"/>
                  <a:gd name="T55" fmla="*/ 12 h 15"/>
                  <a:gd name="T56" fmla="*/ 34 w 34"/>
                  <a:gd name="T57" fmla="*/ 9 h 15"/>
                  <a:gd name="T58" fmla="*/ 32 w 34"/>
                  <a:gd name="T59" fmla="*/ 9 h 15"/>
                  <a:gd name="T60" fmla="*/ 32 w 34"/>
                  <a:gd name="T61" fmla="*/ 9 h 15"/>
                  <a:gd name="T62" fmla="*/ 32 w 34"/>
                  <a:gd name="T63" fmla="*/ 6 h 15"/>
                  <a:gd name="T64" fmla="*/ 32 w 34"/>
                  <a:gd name="T65" fmla="*/ 6 h 15"/>
                  <a:gd name="T66" fmla="*/ 26 w 34"/>
                  <a:gd name="T67" fmla="*/ 3 h 15"/>
                  <a:gd name="T68" fmla="*/ 23 w 34"/>
                  <a:gd name="T69" fmla="*/ 3 h 15"/>
                  <a:gd name="T70" fmla="*/ 20 w 34"/>
                  <a:gd name="T71" fmla="*/ 3 h 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
                  <a:gd name="T109" fmla="*/ 0 h 15"/>
                  <a:gd name="T110" fmla="*/ 34 w 34"/>
                  <a:gd name="T111" fmla="*/ 15 h 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 h="15">
                    <a:moveTo>
                      <a:pt x="20" y="3"/>
                    </a:moveTo>
                    <a:lnTo>
                      <a:pt x="17" y="3"/>
                    </a:lnTo>
                    <a:lnTo>
                      <a:pt x="14" y="3"/>
                    </a:lnTo>
                    <a:lnTo>
                      <a:pt x="11" y="0"/>
                    </a:lnTo>
                    <a:lnTo>
                      <a:pt x="9" y="0"/>
                    </a:lnTo>
                    <a:lnTo>
                      <a:pt x="6" y="0"/>
                    </a:lnTo>
                    <a:lnTo>
                      <a:pt x="3" y="3"/>
                    </a:lnTo>
                    <a:lnTo>
                      <a:pt x="0" y="6"/>
                    </a:lnTo>
                    <a:lnTo>
                      <a:pt x="0" y="9"/>
                    </a:lnTo>
                    <a:lnTo>
                      <a:pt x="6" y="9"/>
                    </a:lnTo>
                    <a:lnTo>
                      <a:pt x="3" y="12"/>
                    </a:lnTo>
                    <a:lnTo>
                      <a:pt x="3" y="15"/>
                    </a:lnTo>
                    <a:lnTo>
                      <a:pt x="6" y="15"/>
                    </a:lnTo>
                    <a:lnTo>
                      <a:pt x="11" y="15"/>
                    </a:lnTo>
                    <a:lnTo>
                      <a:pt x="17" y="15"/>
                    </a:lnTo>
                    <a:lnTo>
                      <a:pt x="23" y="15"/>
                    </a:lnTo>
                    <a:lnTo>
                      <a:pt x="26" y="15"/>
                    </a:lnTo>
                    <a:lnTo>
                      <a:pt x="29" y="15"/>
                    </a:lnTo>
                    <a:lnTo>
                      <a:pt x="32" y="15"/>
                    </a:lnTo>
                    <a:lnTo>
                      <a:pt x="34" y="15"/>
                    </a:lnTo>
                    <a:lnTo>
                      <a:pt x="34" y="12"/>
                    </a:lnTo>
                    <a:lnTo>
                      <a:pt x="34" y="9"/>
                    </a:lnTo>
                    <a:lnTo>
                      <a:pt x="32" y="9"/>
                    </a:lnTo>
                    <a:lnTo>
                      <a:pt x="32" y="6"/>
                    </a:lnTo>
                    <a:lnTo>
                      <a:pt x="26" y="3"/>
                    </a:lnTo>
                    <a:lnTo>
                      <a:pt x="23" y="3"/>
                    </a:lnTo>
                    <a:lnTo>
                      <a:pt x="2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19" name="Freeform 190"/>
              <p:cNvSpPr>
                <a:spLocks noChangeArrowheads="1"/>
              </p:cNvSpPr>
              <p:nvPr/>
            </p:nvSpPr>
            <p:spPr bwMode="auto">
              <a:xfrm>
                <a:off x="1005" y="291"/>
                <a:ext cx="23" cy="11"/>
              </a:xfrm>
              <a:custGeom>
                <a:avLst/>
                <a:gdLst>
                  <a:gd name="T0" fmla="*/ 20 w 23"/>
                  <a:gd name="T1" fmla="*/ 0 h 11"/>
                  <a:gd name="T2" fmla="*/ 14 w 23"/>
                  <a:gd name="T3" fmla="*/ 3 h 11"/>
                  <a:gd name="T4" fmla="*/ 11 w 23"/>
                  <a:gd name="T5" fmla="*/ 3 h 11"/>
                  <a:gd name="T6" fmla="*/ 9 w 23"/>
                  <a:gd name="T7" fmla="*/ 3 h 11"/>
                  <a:gd name="T8" fmla="*/ 6 w 23"/>
                  <a:gd name="T9" fmla="*/ 6 h 11"/>
                  <a:gd name="T10" fmla="*/ 3 w 23"/>
                  <a:gd name="T11" fmla="*/ 9 h 11"/>
                  <a:gd name="T12" fmla="*/ 0 w 23"/>
                  <a:gd name="T13" fmla="*/ 11 h 11"/>
                  <a:gd name="T14" fmla="*/ 0 w 23"/>
                  <a:gd name="T15" fmla="*/ 11 h 11"/>
                  <a:gd name="T16" fmla="*/ 6 w 23"/>
                  <a:gd name="T17" fmla="*/ 11 h 11"/>
                  <a:gd name="T18" fmla="*/ 6 w 23"/>
                  <a:gd name="T19" fmla="*/ 11 h 11"/>
                  <a:gd name="T20" fmla="*/ 9 w 23"/>
                  <a:gd name="T21" fmla="*/ 11 h 11"/>
                  <a:gd name="T22" fmla="*/ 11 w 23"/>
                  <a:gd name="T23" fmla="*/ 9 h 11"/>
                  <a:gd name="T24" fmla="*/ 11 w 23"/>
                  <a:gd name="T25" fmla="*/ 9 h 11"/>
                  <a:gd name="T26" fmla="*/ 14 w 23"/>
                  <a:gd name="T27" fmla="*/ 6 h 11"/>
                  <a:gd name="T28" fmla="*/ 17 w 23"/>
                  <a:gd name="T29" fmla="*/ 6 h 11"/>
                  <a:gd name="T30" fmla="*/ 20 w 23"/>
                  <a:gd name="T31" fmla="*/ 3 h 11"/>
                  <a:gd name="T32" fmla="*/ 23 w 23"/>
                  <a:gd name="T33" fmla="*/ 3 h 11"/>
                  <a:gd name="T34" fmla="*/ 23 w 23"/>
                  <a:gd name="T35" fmla="*/ 3 h 11"/>
                  <a:gd name="T36" fmla="*/ 23 w 23"/>
                  <a:gd name="T37" fmla="*/ 0 h 11"/>
                  <a:gd name="T38" fmla="*/ 23 w 23"/>
                  <a:gd name="T39" fmla="*/ 0 h 11"/>
                  <a:gd name="T40" fmla="*/ 20 w 23"/>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1"/>
                  <a:gd name="T65" fmla="*/ 23 w 23"/>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1">
                    <a:moveTo>
                      <a:pt x="20" y="0"/>
                    </a:moveTo>
                    <a:lnTo>
                      <a:pt x="14" y="3"/>
                    </a:lnTo>
                    <a:lnTo>
                      <a:pt x="11" y="3"/>
                    </a:lnTo>
                    <a:lnTo>
                      <a:pt x="9" y="3"/>
                    </a:lnTo>
                    <a:lnTo>
                      <a:pt x="6" y="6"/>
                    </a:lnTo>
                    <a:lnTo>
                      <a:pt x="3" y="9"/>
                    </a:lnTo>
                    <a:lnTo>
                      <a:pt x="0" y="11"/>
                    </a:lnTo>
                    <a:lnTo>
                      <a:pt x="6" y="11"/>
                    </a:lnTo>
                    <a:lnTo>
                      <a:pt x="9" y="11"/>
                    </a:lnTo>
                    <a:lnTo>
                      <a:pt x="11" y="9"/>
                    </a:lnTo>
                    <a:lnTo>
                      <a:pt x="14" y="6"/>
                    </a:lnTo>
                    <a:lnTo>
                      <a:pt x="17" y="6"/>
                    </a:lnTo>
                    <a:lnTo>
                      <a:pt x="20" y="3"/>
                    </a:lnTo>
                    <a:lnTo>
                      <a:pt x="23" y="3"/>
                    </a:lnTo>
                    <a:lnTo>
                      <a:pt x="23" y="0"/>
                    </a:lnTo>
                    <a:lnTo>
                      <a:pt x="2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0" name="Freeform 191"/>
              <p:cNvSpPr>
                <a:spLocks noChangeArrowheads="1"/>
              </p:cNvSpPr>
              <p:nvPr/>
            </p:nvSpPr>
            <p:spPr bwMode="auto">
              <a:xfrm>
                <a:off x="1034" y="302"/>
                <a:ext cx="14" cy="12"/>
              </a:xfrm>
              <a:custGeom>
                <a:avLst/>
                <a:gdLst>
                  <a:gd name="T0" fmla="*/ 3 w 14"/>
                  <a:gd name="T1" fmla="*/ 12 h 12"/>
                  <a:gd name="T2" fmla="*/ 3 w 14"/>
                  <a:gd name="T3" fmla="*/ 12 h 12"/>
                  <a:gd name="T4" fmla="*/ 6 w 14"/>
                  <a:gd name="T5" fmla="*/ 9 h 12"/>
                  <a:gd name="T6" fmla="*/ 6 w 14"/>
                  <a:gd name="T7" fmla="*/ 9 h 12"/>
                  <a:gd name="T8" fmla="*/ 8 w 14"/>
                  <a:gd name="T9" fmla="*/ 6 h 12"/>
                  <a:gd name="T10" fmla="*/ 11 w 14"/>
                  <a:gd name="T11" fmla="*/ 3 h 12"/>
                  <a:gd name="T12" fmla="*/ 14 w 14"/>
                  <a:gd name="T13" fmla="*/ 3 h 12"/>
                  <a:gd name="T14" fmla="*/ 14 w 14"/>
                  <a:gd name="T15" fmla="*/ 0 h 12"/>
                  <a:gd name="T16" fmla="*/ 14 w 14"/>
                  <a:gd name="T17" fmla="*/ 0 h 12"/>
                  <a:gd name="T18" fmla="*/ 8 w 14"/>
                  <a:gd name="T19" fmla="*/ 0 h 12"/>
                  <a:gd name="T20" fmla="*/ 8 w 14"/>
                  <a:gd name="T21" fmla="*/ 0 h 12"/>
                  <a:gd name="T22" fmla="*/ 8 w 14"/>
                  <a:gd name="T23" fmla="*/ 0 h 12"/>
                  <a:gd name="T24" fmla="*/ 6 w 14"/>
                  <a:gd name="T25" fmla="*/ 0 h 12"/>
                  <a:gd name="T26" fmla="*/ 6 w 14"/>
                  <a:gd name="T27" fmla="*/ 0 h 12"/>
                  <a:gd name="T28" fmla="*/ 3 w 14"/>
                  <a:gd name="T29" fmla="*/ 3 h 12"/>
                  <a:gd name="T30" fmla="*/ 3 w 14"/>
                  <a:gd name="T31" fmla="*/ 6 h 12"/>
                  <a:gd name="T32" fmla="*/ 0 w 14"/>
                  <a:gd name="T33" fmla="*/ 9 h 12"/>
                  <a:gd name="T34" fmla="*/ 3 w 14"/>
                  <a:gd name="T35" fmla="*/ 9 h 12"/>
                  <a:gd name="T36" fmla="*/ 3 w 14"/>
                  <a:gd name="T37" fmla="*/ 9 h 12"/>
                  <a:gd name="T38" fmla="*/ 3 w 14"/>
                  <a:gd name="T39" fmla="*/ 1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3" y="12"/>
                    </a:moveTo>
                    <a:lnTo>
                      <a:pt x="3" y="12"/>
                    </a:lnTo>
                    <a:lnTo>
                      <a:pt x="6" y="9"/>
                    </a:lnTo>
                    <a:lnTo>
                      <a:pt x="8" y="6"/>
                    </a:lnTo>
                    <a:lnTo>
                      <a:pt x="11" y="3"/>
                    </a:lnTo>
                    <a:lnTo>
                      <a:pt x="14" y="3"/>
                    </a:lnTo>
                    <a:lnTo>
                      <a:pt x="14" y="0"/>
                    </a:lnTo>
                    <a:lnTo>
                      <a:pt x="8" y="0"/>
                    </a:lnTo>
                    <a:lnTo>
                      <a:pt x="6" y="0"/>
                    </a:lnTo>
                    <a:lnTo>
                      <a:pt x="3" y="3"/>
                    </a:lnTo>
                    <a:lnTo>
                      <a:pt x="3" y="6"/>
                    </a:lnTo>
                    <a:lnTo>
                      <a:pt x="0" y="9"/>
                    </a:lnTo>
                    <a:lnTo>
                      <a:pt x="3" y="9"/>
                    </a:lnTo>
                    <a:lnTo>
                      <a:pt x="3"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1" name="Freeform 192"/>
              <p:cNvSpPr>
                <a:spLocks noChangeArrowheads="1"/>
              </p:cNvSpPr>
              <p:nvPr/>
            </p:nvSpPr>
            <p:spPr bwMode="auto">
              <a:xfrm>
                <a:off x="1137" y="334"/>
                <a:ext cx="6" cy="6"/>
              </a:xfrm>
              <a:custGeom>
                <a:avLst/>
                <a:gdLst>
                  <a:gd name="T0" fmla="*/ 0 w 6"/>
                  <a:gd name="T1" fmla="*/ 6 h 6"/>
                  <a:gd name="T2" fmla="*/ 0 w 6"/>
                  <a:gd name="T3" fmla="*/ 6 h 6"/>
                  <a:gd name="T4" fmla="*/ 3 w 6"/>
                  <a:gd name="T5" fmla="*/ 6 h 6"/>
                  <a:gd name="T6" fmla="*/ 3 w 6"/>
                  <a:gd name="T7" fmla="*/ 3 h 6"/>
                  <a:gd name="T8" fmla="*/ 6 w 6"/>
                  <a:gd name="T9" fmla="*/ 3 h 6"/>
                  <a:gd name="T10" fmla="*/ 6 w 6"/>
                  <a:gd name="T11" fmla="*/ 0 h 6"/>
                  <a:gd name="T12" fmla="*/ 6 w 6"/>
                  <a:gd name="T13" fmla="*/ 0 h 6"/>
                  <a:gd name="T14" fmla="*/ 3 w 6"/>
                  <a:gd name="T15" fmla="*/ 3 h 6"/>
                  <a:gd name="T16" fmla="*/ 3 w 6"/>
                  <a:gd name="T17" fmla="*/ 3 h 6"/>
                  <a:gd name="T18" fmla="*/ 3 w 6"/>
                  <a:gd name="T19" fmla="*/ 3 h 6"/>
                  <a:gd name="T20" fmla="*/ 0 w 6"/>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0" y="6"/>
                    </a:moveTo>
                    <a:lnTo>
                      <a:pt x="0" y="6"/>
                    </a:lnTo>
                    <a:lnTo>
                      <a:pt x="3" y="6"/>
                    </a:lnTo>
                    <a:lnTo>
                      <a:pt x="3" y="3"/>
                    </a:lnTo>
                    <a:lnTo>
                      <a:pt x="6" y="3"/>
                    </a:lnTo>
                    <a:lnTo>
                      <a:pt x="6" y="0"/>
                    </a:lnTo>
                    <a:lnTo>
                      <a:pt x="3"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2" name="Freeform 193"/>
              <p:cNvSpPr>
                <a:spLocks noChangeArrowheads="1"/>
              </p:cNvSpPr>
              <p:nvPr/>
            </p:nvSpPr>
            <p:spPr bwMode="auto">
              <a:xfrm>
                <a:off x="1175" y="320"/>
                <a:ext cx="8" cy="5"/>
              </a:xfrm>
              <a:custGeom>
                <a:avLst/>
                <a:gdLst>
                  <a:gd name="T0" fmla="*/ 3 w 8"/>
                  <a:gd name="T1" fmla="*/ 5 h 5"/>
                  <a:gd name="T2" fmla="*/ 6 w 8"/>
                  <a:gd name="T3" fmla="*/ 5 h 5"/>
                  <a:gd name="T4" fmla="*/ 8 w 8"/>
                  <a:gd name="T5" fmla="*/ 3 h 5"/>
                  <a:gd name="T6" fmla="*/ 6 w 8"/>
                  <a:gd name="T7" fmla="*/ 3 h 5"/>
                  <a:gd name="T8" fmla="*/ 6 w 8"/>
                  <a:gd name="T9" fmla="*/ 3 h 5"/>
                  <a:gd name="T10" fmla="*/ 6 w 8"/>
                  <a:gd name="T11" fmla="*/ 0 h 5"/>
                  <a:gd name="T12" fmla="*/ 6 w 8"/>
                  <a:gd name="T13" fmla="*/ 0 h 5"/>
                  <a:gd name="T14" fmla="*/ 3 w 8"/>
                  <a:gd name="T15" fmla="*/ 0 h 5"/>
                  <a:gd name="T16" fmla="*/ 0 w 8"/>
                  <a:gd name="T17" fmla="*/ 0 h 5"/>
                  <a:gd name="T18" fmla="*/ 0 w 8"/>
                  <a:gd name="T19" fmla="*/ 3 h 5"/>
                  <a:gd name="T20" fmla="*/ 0 w 8"/>
                  <a:gd name="T21" fmla="*/ 3 h 5"/>
                  <a:gd name="T22" fmla="*/ 0 w 8"/>
                  <a:gd name="T23" fmla="*/ 3 h 5"/>
                  <a:gd name="T24" fmla="*/ 3 w 8"/>
                  <a:gd name="T25" fmla="*/ 3 h 5"/>
                  <a:gd name="T26" fmla="*/ 0 w 8"/>
                  <a:gd name="T27" fmla="*/ 5 h 5"/>
                  <a:gd name="T28" fmla="*/ 3 w 8"/>
                  <a:gd name="T29" fmla="*/ 5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5"/>
                  <a:gd name="T47" fmla="*/ 8 w 8"/>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5">
                    <a:moveTo>
                      <a:pt x="3" y="5"/>
                    </a:moveTo>
                    <a:lnTo>
                      <a:pt x="6" y="5"/>
                    </a:lnTo>
                    <a:lnTo>
                      <a:pt x="8" y="3"/>
                    </a:lnTo>
                    <a:lnTo>
                      <a:pt x="6" y="3"/>
                    </a:lnTo>
                    <a:lnTo>
                      <a:pt x="6" y="0"/>
                    </a:lnTo>
                    <a:lnTo>
                      <a:pt x="3" y="0"/>
                    </a:lnTo>
                    <a:lnTo>
                      <a:pt x="0" y="0"/>
                    </a:lnTo>
                    <a:lnTo>
                      <a:pt x="0" y="3"/>
                    </a:lnTo>
                    <a:lnTo>
                      <a:pt x="3" y="3"/>
                    </a:lnTo>
                    <a:lnTo>
                      <a:pt x="0" y="5"/>
                    </a:lnTo>
                    <a:lnTo>
                      <a:pt x="3"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3" name="Freeform 194"/>
              <p:cNvSpPr>
                <a:spLocks noChangeArrowheads="1"/>
              </p:cNvSpPr>
              <p:nvPr/>
            </p:nvSpPr>
            <p:spPr bwMode="auto">
              <a:xfrm>
                <a:off x="1051" y="127"/>
                <a:ext cx="199" cy="190"/>
              </a:xfrm>
              <a:custGeom>
                <a:avLst/>
                <a:gdLst>
                  <a:gd name="T0" fmla="*/ 190 w 199"/>
                  <a:gd name="T1" fmla="*/ 109 h 190"/>
                  <a:gd name="T2" fmla="*/ 181 w 199"/>
                  <a:gd name="T3" fmla="*/ 100 h 190"/>
                  <a:gd name="T4" fmla="*/ 170 w 199"/>
                  <a:gd name="T5" fmla="*/ 95 h 190"/>
                  <a:gd name="T6" fmla="*/ 158 w 199"/>
                  <a:gd name="T7" fmla="*/ 86 h 190"/>
                  <a:gd name="T8" fmla="*/ 164 w 199"/>
                  <a:gd name="T9" fmla="*/ 80 h 190"/>
                  <a:gd name="T10" fmla="*/ 164 w 199"/>
                  <a:gd name="T11" fmla="*/ 75 h 190"/>
                  <a:gd name="T12" fmla="*/ 173 w 199"/>
                  <a:gd name="T13" fmla="*/ 63 h 190"/>
                  <a:gd name="T14" fmla="*/ 170 w 199"/>
                  <a:gd name="T15" fmla="*/ 60 h 190"/>
                  <a:gd name="T16" fmla="*/ 161 w 199"/>
                  <a:gd name="T17" fmla="*/ 54 h 190"/>
                  <a:gd name="T18" fmla="*/ 150 w 199"/>
                  <a:gd name="T19" fmla="*/ 49 h 190"/>
                  <a:gd name="T20" fmla="*/ 138 w 199"/>
                  <a:gd name="T21" fmla="*/ 43 h 190"/>
                  <a:gd name="T22" fmla="*/ 127 w 199"/>
                  <a:gd name="T23" fmla="*/ 37 h 190"/>
                  <a:gd name="T24" fmla="*/ 132 w 199"/>
                  <a:gd name="T25" fmla="*/ 26 h 190"/>
                  <a:gd name="T26" fmla="*/ 95 w 199"/>
                  <a:gd name="T27" fmla="*/ 26 h 190"/>
                  <a:gd name="T28" fmla="*/ 86 w 199"/>
                  <a:gd name="T29" fmla="*/ 28 h 190"/>
                  <a:gd name="T30" fmla="*/ 98 w 199"/>
                  <a:gd name="T31" fmla="*/ 14 h 190"/>
                  <a:gd name="T32" fmla="*/ 78 w 199"/>
                  <a:gd name="T33" fmla="*/ 8 h 190"/>
                  <a:gd name="T34" fmla="*/ 72 w 199"/>
                  <a:gd name="T35" fmla="*/ 14 h 190"/>
                  <a:gd name="T36" fmla="*/ 61 w 199"/>
                  <a:gd name="T37" fmla="*/ 14 h 190"/>
                  <a:gd name="T38" fmla="*/ 52 w 199"/>
                  <a:gd name="T39" fmla="*/ 26 h 190"/>
                  <a:gd name="T40" fmla="*/ 46 w 199"/>
                  <a:gd name="T41" fmla="*/ 37 h 190"/>
                  <a:gd name="T42" fmla="*/ 29 w 199"/>
                  <a:gd name="T43" fmla="*/ 43 h 190"/>
                  <a:gd name="T44" fmla="*/ 37 w 199"/>
                  <a:gd name="T45" fmla="*/ 26 h 190"/>
                  <a:gd name="T46" fmla="*/ 72 w 199"/>
                  <a:gd name="T47" fmla="*/ 2 h 190"/>
                  <a:gd name="T48" fmla="*/ 26 w 199"/>
                  <a:gd name="T49" fmla="*/ 14 h 190"/>
                  <a:gd name="T50" fmla="*/ 3 w 199"/>
                  <a:gd name="T51" fmla="*/ 34 h 190"/>
                  <a:gd name="T52" fmla="*/ 3 w 199"/>
                  <a:gd name="T53" fmla="*/ 40 h 190"/>
                  <a:gd name="T54" fmla="*/ 17 w 199"/>
                  <a:gd name="T55" fmla="*/ 51 h 190"/>
                  <a:gd name="T56" fmla="*/ 49 w 199"/>
                  <a:gd name="T57" fmla="*/ 63 h 190"/>
                  <a:gd name="T58" fmla="*/ 63 w 199"/>
                  <a:gd name="T59" fmla="*/ 60 h 190"/>
                  <a:gd name="T60" fmla="*/ 81 w 199"/>
                  <a:gd name="T61" fmla="*/ 54 h 190"/>
                  <a:gd name="T62" fmla="*/ 89 w 199"/>
                  <a:gd name="T63" fmla="*/ 66 h 190"/>
                  <a:gd name="T64" fmla="*/ 95 w 199"/>
                  <a:gd name="T65" fmla="*/ 80 h 190"/>
                  <a:gd name="T66" fmla="*/ 107 w 199"/>
                  <a:gd name="T67" fmla="*/ 83 h 190"/>
                  <a:gd name="T68" fmla="*/ 107 w 199"/>
                  <a:gd name="T69" fmla="*/ 106 h 190"/>
                  <a:gd name="T70" fmla="*/ 78 w 199"/>
                  <a:gd name="T71" fmla="*/ 124 h 190"/>
                  <a:gd name="T72" fmla="*/ 58 w 199"/>
                  <a:gd name="T73" fmla="*/ 132 h 190"/>
                  <a:gd name="T74" fmla="*/ 32 w 199"/>
                  <a:gd name="T75" fmla="*/ 138 h 190"/>
                  <a:gd name="T76" fmla="*/ 49 w 199"/>
                  <a:gd name="T77" fmla="*/ 147 h 190"/>
                  <a:gd name="T78" fmla="*/ 61 w 199"/>
                  <a:gd name="T79" fmla="*/ 141 h 190"/>
                  <a:gd name="T80" fmla="*/ 72 w 199"/>
                  <a:gd name="T81" fmla="*/ 147 h 190"/>
                  <a:gd name="T82" fmla="*/ 75 w 199"/>
                  <a:gd name="T83" fmla="*/ 158 h 190"/>
                  <a:gd name="T84" fmla="*/ 78 w 199"/>
                  <a:gd name="T85" fmla="*/ 164 h 190"/>
                  <a:gd name="T86" fmla="*/ 92 w 199"/>
                  <a:gd name="T87" fmla="*/ 173 h 190"/>
                  <a:gd name="T88" fmla="*/ 98 w 199"/>
                  <a:gd name="T89" fmla="*/ 178 h 190"/>
                  <a:gd name="T90" fmla="*/ 121 w 199"/>
                  <a:gd name="T91" fmla="*/ 190 h 190"/>
                  <a:gd name="T92" fmla="*/ 115 w 199"/>
                  <a:gd name="T93" fmla="*/ 173 h 190"/>
                  <a:gd name="T94" fmla="*/ 115 w 199"/>
                  <a:gd name="T95" fmla="*/ 164 h 190"/>
                  <a:gd name="T96" fmla="*/ 135 w 199"/>
                  <a:gd name="T97" fmla="*/ 173 h 190"/>
                  <a:gd name="T98" fmla="*/ 138 w 199"/>
                  <a:gd name="T99" fmla="*/ 175 h 190"/>
                  <a:gd name="T100" fmla="*/ 141 w 199"/>
                  <a:gd name="T101" fmla="*/ 167 h 190"/>
                  <a:gd name="T102" fmla="*/ 147 w 199"/>
                  <a:gd name="T103" fmla="*/ 155 h 190"/>
                  <a:gd name="T104" fmla="*/ 141 w 199"/>
                  <a:gd name="T105" fmla="*/ 147 h 190"/>
                  <a:gd name="T106" fmla="*/ 135 w 199"/>
                  <a:gd name="T107" fmla="*/ 138 h 190"/>
                  <a:gd name="T108" fmla="*/ 141 w 199"/>
                  <a:gd name="T109" fmla="*/ 126 h 190"/>
                  <a:gd name="T110" fmla="*/ 144 w 199"/>
                  <a:gd name="T111" fmla="*/ 118 h 190"/>
                  <a:gd name="T112" fmla="*/ 156 w 199"/>
                  <a:gd name="T113" fmla="*/ 132 h 190"/>
                  <a:gd name="T114" fmla="*/ 170 w 199"/>
                  <a:gd name="T115" fmla="*/ 144 h 190"/>
                  <a:gd name="T116" fmla="*/ 190 w 199"/>
                  <a:gd name="T117" fmla="*/ 129 h 190"/>
                  <a:gd name="T118" fmla="*/ 196 w 199"/>
                  <a:gd name="T119" fmla="*/ 124 h 1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
                  <a:gd name="T181" fmla="*/ 0 h 190"/>
                  <a:gd name="T182" fmla="*/ 199 w 199"/>
                  <a:gd name="T183" fmla="*/ 190 h 1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 h="190">
                    <a:moveTo>
                      <a:pt x="196" y="124"/>
                    </a:moveTo>
                    <a:lnTo>
                      <a:pt x="199" y="121"/>
                    </a:lnTo>
                    <a:lnTo>
                      <a:pt x="199" y="118"/>
                    </a:lnTo>
                    <a:lnTo>
                      <a:pt x="199" y="115"/>
                    </a:lnTo>
                    <a:lnTo>
                      <a:pt x="196" y="115"/>
                    </a:lnTo>
                    <a:lnTo>
                      <a:pt x="193" y="115"/>
                    </a:lnTo>
                    <a:lnTo>
                      <a:pt x="190" y="115"/>
                    </a:lnTo>
                    <a:lnTo>
                      <a:pt x="184" y="115"/>
                    </a:lnTo>
                    <a:lnTo>
                      <a:pt x="187" y="112"/>
                    </a:lnTo>
                    <a:lnTo>
                      <a:pt x="190" y="109"/>
                    </a:lnTo>
                    <a:lnTo>
                      <a:pt x="187" y="109"/>
                    </a:lnTo>
                    <a:lnTo>
                      <a:pt x="181" y="109"/>
                    </a:lnTo>
                    <a:lnTo>
                      <a:pt x="179" y="109"/>
                    </a:lnTo>
                    <a:lnTo>
                      <a:pt x="181" y="109"/>
                    </a:lnTo>
                    <a:lnTo>
                      <a:pt x="179" y="109"/>
                    </a:lnTo>
                    <a:lnTo>
                      <a:pt x="181" y="109"/>
                    </a:lnTo>
                    <a:lnTo>
                      <a:pt x="184" y="109"/>
                    </a:lnTo>
                    <a:lnTo>
                      <a:pt x="181" y="103"/>
                    </a:lnTo>
                    <a:lnTo>
                      <a:pt x="181" y="100"/>
                    </a:lnTo>
                    <a:lnTo>
                      <a:pt x="176" y="100"/>
                    </a:lnTo>
                    <a:lnTo>
                      <a:pt x="179" y="100"/>
                    </a:lnTo>
                    <a:lnTo>
                      <a:pt x="179" y="98"/>
                    </a:lnTo>
                    <a:lnTo>
                      <a:pt x="176" y="98"/>
                    </a:lnTo>
                    <a:lnTo>
                      <a:pt x="173" y="98"/>
                    </a:lnTo>
                    <a:lnTo>
                      <a:pt x="170" y="100"/>
                    </a:lnTo>
                    <a:lnTo>
                      <a:pt x="170" y="98"/>
                    </a:lnTo>
                    <a:lnTo>
                      <a:pt x="167" y="98"/>
                    </a:lnTo>
                    <a:lnTo>
                      <a:pt x="170" y="95"/>
                    </a:lnTo>
                    <a:lnTo>
                      <a:pt x="167" y="95"/>
                    </a:lnTo>
                    <a:lnTo>
                      <a:pt x="164" y="95"/>
                    </a:lnTo>
                    <a:lnTo>
                      <a:pt x="167" y="92"/>
                    </a:lnTo>
                    <a:lnTo>
                      <a:pt x="161" y="89"/>
                    </a:lnTo>
                    <a:lnTo>
                      <a:pt x="158" y="89"/>
                    </a:lnTo>
                    <a:lnTo>
                      <a:pt x="156" y="89"/>
                    </a:lnTo>
                    <a:lnTo>
                      <a:pt x="156" y="86"/>
                    </a:lnTo>
                    <a:lnTo>
                      <a:pt x="158" y="86"/>
                    </a:lnTo>
                    <a:lnTo>
                      <a:pt x="161" y="86"/>
                    </a:lnTo>
                    <a:lnTo>
                      <a:pt x="158" y="83"/>
                    </a:lnTo>
                    <a:lnTo>
                      <a:pt x="161" y="80"/>
                    </a:lnTo>
                    <a:lnTo>
                      <a:pt x="161" y="83"/>
                    </a:lnTo>
                    <a:lnTo>
                      <a:pt x="164" y="80"/>
                    </a:lnTo>
                    <a:lnTo>
                      <a:pt x="161" y="80"/>
                    </a:lnTo>
                    <a:lnTo>
                      <a:pt x="158" y="80"/>
                    </a:lnTo>
                    <a:lnTo>
                      <a:pt x="161" y="77"/>
                    </a:lnTo>
                    <a:lnTo>
                      <a:pt x="161" y="80"/>
                    </a:lnTo>
                    <a:lnTo>
                      <a:pt x="164" y="80"/>
                    </a:lnTo>
                    <a:lnTo>
                      <a:pt x="164" y="77"/>
                    </a:lnTo>
                    <a:lnTo>
                      <a:pt x="167" y="80"/>
                    </a:lnTo>
                    <a:lnTo>
                      <a:pt x="170" y="80"/>
                    </a:lnTo>
                    <a:lnTo>
                      <a:pt x="173" y="80"/>
                    </a:lnTo>
                    <a:lnTo>
                      <a:pt x="176" y="80"/>
                    </a:lnTo>
                    <a:lnTo>
                      <a:pt x="176" y="77"/>
                    </a:lnTo>
                    <a:lnTo>
                      <a:pt x="173" y="75"/>
                    </a:lnTo>
                    <a:lnTo>
                      <a:pt x="170" y="75"/>
                    </a:lnTo>
                    <a:lnTo>
                      <a:pt x="167" y="75"/>
                    </a:lnTo>
                    <a:lnTo>
                      <a:pt x="164" y="75"/>
                    </a:lnTo>
                    <a:lnTo>
                      <a:pt x="161" y="72"/>
                    </a:lnTo>
                    <a:lnTo>
                      <a:pt x="158" y="72"/>
                    </a:lnTo>
                    <a:lnTo>
                      <a:pt x="161" y="72"/>
                    </a:lnTo>
                    <a:lnTo>
                      <a:pt x="164" y="72"/>
                    </a:lnTo>
                    <a:lnTo>
                      <a:pt x="167" y="72"/>
                    </a:lnTo>
                    <a:lnTo>
                      <a:pt x="170" y="72"/>
                    </a:lnTo>
                    <a:lnTo>
                      <a:pt x="173" y="72"/>
                    </a:lnTo>
                    <a:lnTo>
                      <a:pt x="176" y="72"/>
                    </a:lnTo>
                    <a:lnTo>
                      <a:pt x="176" y="69"/>
                    </a:lnTo>
                    <a:lnTo>
                      <a:pt x="176" y="63"/>
                    </a:lnTo>
                    <a:lnTo>
                      <a:pt x="173" y="63"/>
                    </a:lnTo>
                    <a:lnTo>
                      <a:pt x="170" y="63"/>
                    </a:lnTo>
                    <a:lnTo>
                      <a:pt x="167" y="66"/>
                    </a:lnTo>
                    <a:lnTo>
                      <a:pt x="164" y="66"/>
                    </a:lnTo>
                    <a:lnTo>
                      <a:pt x="161" y="66"/>
                    </a:lnTo>
                    <a:lnTo>
                      <a:pt x="167" y="63"/>
                    </a:lnTo>
                    <a:lnTo>
                      <a:pt x="161" y="63"/>
                    </a:lnTo>
                    <a:lnTo>
                      <a:pt x="158" y="63"/>
                    </a:lnTo>
                    <a:lnTo>
                      <a:pt x="161" y="63"/>
                    </a:lnTo>
                    <a:lnTo>
                      <a:pt x="167" y="63"/>
                    </a:lnTo>
                    <a:lnTo>
                      <a:pt x="170" y="60"/>
                    </a:lnTo>
                    <a:lnTo>
                      <a:pt x="173" y="57"/>
                    </a:lnTo>
                    <a:lnTo>
                      <a:pt x="167" y="57"/>
                    </a:lnTo>
                    <a:lnTo>
                      <a:pt x="167" y="54"/>
                    </a:lnTo>
                    <a:lnTo>
                      <a:pt x="164" y="54"/>
                    </a:lnTo>
                    <a:lnTo>
                      <a:pt x="161" y="54"/>
                    </a:lnTo>
                    <a:lnTo>
                      <a:pt x="158" y="57"/>
                    </a:lnTo>
                    <a:lnTo>
                      <a:pt x="156" y="57"/>
                    </a:lnTo>
                    <a:lnTo>
                      <a:pt x="158" y="57"/>
                    </a:lnTo>
                    <a:lnTo>
                      <a:pt x="161" y="54"/>
                    </a:lnTo>
                    <a:lnTo>
                      <a:pt x="158" y="54"/>
                    </a:lnTo>
                    <a:lnTo>
                      <a:pt x="156" y="54"/>
                    </a:lnTo>
                    <a:lnTo>
                      <a:pt x="153" y="57"/>
                    </a:lnTo>
                    <a:lnTo>
                      <a:pt x="153" y="54"/>
                    </a:lnTo>
                    <a:lnTo>
                      <a:pt x="156" y="54"/>
                    </a:lnTo>
                    <a:lnTo>
                      <a:pt x="158" y="51"/>
                    </a:lnTo>
                    <a:lnTo>
                      <a:pt x="158" y="49"/>
                    </a:lnTo>
                    <a:lnTo>
                      <a:pt x="156" y="49"/>
                    </a:lnTo>
                    <a:lnTo>
                      <a:pt x="153" y="51"/>
                    </a:lnTo>
                    <a:lnTo>
                      <a:pt x="150" y="51"/>
                    </a:lnTo>
                    <a:lnTo>
                      <a:pt x="150" y="49"/>
                    </a:lnTo>
                    <a:lnTo>
                      <a:pt x="147" y="49"/>
                    </a:lnTo>
                    <a:lnTo>
                      <a:pt x="150" y="49"/>
                    </a:lnTo>
                    <a:lnTo>
                      <a:pt x="153" y="49"/>
                    </a:lnTo>
                    <a:lnTo>
                      <a:pt x="156" y="49"/>
                    </a:lnTo>
                    <a:lnTo>
                      <a:pt x="156" y="46"/>
                    </a:lnTo>
                    <a:lnTo>
                      <a:pt x="156" y="43"/>
                    </a:lnTo>
                    <a:lnTo>
                      <a:pt x="150" y="40"/>
                    </a:lnTo>
                    <a:lnTo>
                      <a:pt x="147" y="40"/>
                    </a:lnTo>
                    <a:lnTo>
                      <a:pt x="144" y="43"/>
                    </a:lnTo>
                    <a:lnTo>
                      <a:pt x="144" y="40"/>
                    </a:lnTo>
                    <a:lnTo>
                      <a:pt x="141" y="43"/>
                    </a:lnTo>
                    <a:lnTo>
                      <a:pt x="138" y="43"/>
                    </a:lnTo>
                    <a:lnTo>
                      <a:pt x="138" y="40"/>
                    </a:lnTo>
                    <a:lnTo>
                      <a:pt x="141" y="37"/>
                    </a:lnTo>
                    <a:lnTo>
                      <a:pt x="138" y="37"/>
                    </a:lnTo>
                    <a:lnTo>
                      <a:pt x="135" y="37"/>
                    </a:lnTo>
                    <a:lnTo>
                      <a:pt x="132" y="40"/>
                    </a:lnTo>
                    <a:lnTo>
                      <a:pt x="130" y="40"/>
                    </a:lnTo>
                    <a:lnTo>
                      <a:pt x="132" y="37"/>
                    </a:lnTo>
                    <a:lnTo>
                      <a:pt x="127" y="37"/>
                    </a:lnTo>
                    <a:lnTo>
                      <a:pt x="132" y="37"/>
                    </a:lnTo>
                    <a:lnTo>
                      <a:pt x="135" y="34"/>
                    </a:lnTo>
                    <a:lnTo>
                      <a:pt x="138" y="34"/>
                    </a:lnTo>
                    <a:lnTo>
                      <a:pt x="135" y="31"/>
                    </a:lnTo>
                    <a:lnTo>
                      <a:pt x="132" y="31"/>
                    </a:lnTo>
                    <a:lnTo>
                      <a:pt x="135" y="28"/>
                    </a:lnTo>
                    <a:lnTo>
                      <a:pt x="132" y="26"/>
                    </a:lnTo>
                    <a:lnTo>
                      <a:pt x="135" y="26"/>
                    </a:lnTo>
                    <a:lnTo>
                      <a:pt x="132" y="26"/>
                    </a:lnTo>
                    <a:lnTo>
                      <a:pt x="130" y="26"/>
                    </a:lnTo>
                    <a:lnTo>
                      <a:pt x="124" y="20"/>
                    </a:lnTo>
                    <a:lnTo>
                      <a:pt x="118" y="20"/>
                    </a:lnTo>
                    <a:lnTo>
                      <a:pt x="112" y="23"/>
                    </a:lnTo>
                    <a:lnTo>
                      <a:pt x="109" y="23"/>
                    </a:lnTo>
                    <a:lnTo>
                      <a:pt x="107" y="26"/>
                    </a:lnTo>
                    <a:lnTo>
                      <a:pt x="109" y="26"/>
                    </a:lnTo>
                    <a:lnTo>
                      <a:pt x="107" y="28"/>
                    </a:lnTo>
                    <a:lnTo>
                      <a:pt x="104" y="26"/>
                    </a:lnTo>
                    <a:lnTo>
                      <a:pt x="101" y="28"/>
                    </a:lnTo>
                    <a:lnTo>
                      <a:pt x="101" y="26"/>
                    </a:lnTo>
                    <a:lnTo>
                      <a:pt x="98" y="26"/>
                    </a:lnTo>
                    <a:lnTo>
                      <a:pt x="95" y="26"/>
                    </a:lnTo>
                    <a:lnTo>
                      <a:pt x="98" y="26"/>
                    </a:lnTo>
                    <a:lnTo>
                      <a:pt x="98" y="23"/>
                    </a:lnTo>
                    <a:lnTo>
                      <a:pt x="95" y="26"/>
                    </a:lnTo>
                    <a:lnTo>
                      <a:pt x="92" y="28"/>
                    </a:lnTo>
                    <a:lnTo>
                      <a:pt x="89" y="28"/>
                    </a:lnTo>
                    <a:lnTo>
                      <a:pt x="86" y="31"/>
                    </a:lnTo>
                    <a:lnTo>
                      <a:pt x="81" y="31"/>
                    </a:lnTo>
                    <a:lnTo>
                      <a:pt x="84" y="31"/>
                    </a:lnTo>
                    <a:lnTo>
                      <a:pt x="84" y="28"/>
                    </a:lnTo>
                    <a:lnTo>
                      <a:pt x="86" y="28"/>
                    </a:lnTo>
                    <a:lnTo>
                      <a:pt x="86" y="26"/>
                    </a:lnTo>
                    <a:lnTo>
                      <a:pt x="89" y="26"/>
                    </a:lnTo>
                    <a:lnTo>
                      <a:pt x="95" y="20"/>
                    </a:lnTo>
                    <a:lnTo>
                      <a:pt x="95" y="17"/>
                    </a:lnTo>
                    <a:lnTo>
                      <a:pt x="98" y="17"/>
                    </a:lnTo>
                    <a:lnTo>
                      <a:pt x="98" y="14"/>
                    </a:lnTo>
                    <a:lnTo>
                      <a:pt x="95" y="14"/>
                    </a:lnTo>
                    <a:lnTo>
                      <a:pt x="95" y="11"/>
                    </a:lnTo>
                    <a:lnTo>
                      <a:pt x="98" y="8"/>
                    </a:lnTo>
                    <a:lnTo>
                      <a:pt x="98" y="5"/>
                    </a:lnTo>
                    <a:lnTo>
                      <a:pt x="89" y="5"/>
                    </a:lnTo>
                    <a:lnTo>
                      <a:pt x="86" y="5"/>
                    </a:lnTo>
                    <a:lnTo>
                      <a:pt x="84" y="5"/>
                    </a:lnTo>
                    <a:lnTo>
                      <a:pt x="81" y="5"/>
                    </a:lnTo>
                    <a:lnTo>
                      <a:pt x="78" y="8"/>
                    </a:lnTo>
                    <a:lnTo>
                      <a:pt x="78" y="11"/>
                    </a:lnTo>
                    <a:lnTo>
                      <a:pt x="78" y="8"/>
                    </a:lnTo>
                    <a:lnTo>
                      <a:pt x="75" y="8"/>
                    </a:lnTo>
                    <a:lnTo>
                      <a:pt x="72" y="8"/>
                    </a:lnTo>
                    <a:lnTo>
                      <a:pt x="69" y="8"/>
                    </a:lnTo>
                    <a:lnTo>
                      <a:pt x="69" y="11"/>
                    </a:lnTo>
                    <a:lnTo>
                      <a:pt x="69" y="8"/>
                    </a:lnTo>
                    <a:lnTo>
                      <a:pt x="66" y="8"/>
                    </a:lnTo>
                    <a:lnTo>
                      <a:pt x="63" y="11"/>
                    </a:lnTo>
                    <a:lnTo>
                      <a:pt x="66" y="11"/>
                    </a:lnTo>
                    <a:lnTo>
                      <a:pt x="72" y="14"/>
                    </a:lnTo>
                    <a:lnTo>
                      <a:pt x="69" y="14"/>
                    </a:lnTo>
                    <a:lnTo>
                      <a:pt x="61" y="11"/>
                    </a:lnTo>
                    <a:lnTo>
                      <a:pt x="61" y="14"/>
                    </a:lnTo>
                    <a:lnTo>
                      <a:pt x="58" y="14"/>
                    </a:lnTo>
                    <a:lnTo>
                      <a:pt x="61" y="14"/>
                    </a:lnTo>
                    <a:lnTo>
                      <a:pt x="63" y="14"/>
                    </a:lnTo>
                    <a:lnTo>
                      <a:pt x="66" y="17"/>
                    </a:lnTo>
                    <a:lnTo>
                      <a:pt x="61" y="14"/>
                    </a:lnTo>
                    <a:lnTo>
                      <a:pt x="58" y="14"/>
                    </a:lnTo>
                    <a:lnTo>
                      <a:pt x="55" y="14"/>
                    </a:lnTo>
                    <a:lnTo>
                      <a:pt x="52" y="17"/>
                    </a:lnTo>
                    <a:lnTo>
                      <a:pt x="52" y="20"/>
                    </a:lnTo>
                    <a:lnTo>
                      <a:pt x="52" y="23"/>
                    </a:lnTo>
                    <a:lnTo>
                      <a:pt x="55" y="23"/>
                    </a:lnTo>
                    <a:lnTo>
                      <a:pt x="58" y="23"/>
                    </a:lnTo>
                    <a:lnTo>
                      <a:pt x="55" y="26"/>
                    </a:lnTo>
                    <a:lnTo>
                      <a:pt x="52" y="26"/>
                    </a:lnTo>
                    <a:lnTo>
                      <a:pt x="49" y="26"/>
                    </a:lnTo>
                    <a:lnTo>
                      <a:pt x="46" y="26"/>
                    </a:lnTo>
                    <a:lnTo>
                      <a:pt x="43" y="28"/>
                    </a:lnTo>
                    <a:lnTo>
                      <a:pt x="43" y="31"/>
                    </a:lnTo>
                    <a:lnTo>
                      <a:pt x="43" y="34"/>
                    </a:lnTo>
                    <a:lnTo>
                      <a:pt x="46" y="34"/>
                    </a:lnTo>
                    <a:lnTo>
                      <a:pt x="49" y="34"/>
                    </a:lnTo>
                    <a:lnTo>
                      <a:pt x="46" y="37"/>
                    </a:lnTo>
                    <a:lnTo>
                      <a:pt x="43" y="37"/>
                    </a:lnTo>
                    <a:lnTo>
                      <a:pt x="43" y="40"/>
                    </a:lnTo>
                    <a:lnTo>
                      <a:pt x="40" y="43"/>
                    </a:lnTo>
                    <a:lnTo>
                      <a:pt x="37" y="43"/>
                    </a:lnTo>
                    <a:lnTo>
                      <a:pt x="40" y="43"/>
                    </a:lnTo>
                    <a:lnTo>
                      <a:pt x="40" y="40"/>
                    </a:lnTo>
                    <a:lnTo>
                      <a:pt x="37" y="40"/>
                    </a:lnTo>
                    <a:lnTo>
                      <a:pt x="35" y="40"/>
                    </a:lnTo>
                    <a:lnTo>
                      <a:pt x="32" y="40"/>
                    </a:lnTo>
                    <a:lnTo>
                      <a:pt x="29" y="43"/>
                    </a:lnTo>
                    <a:lnTo>
                      <a:pt x="26" y="43"/>
                    </a:lnTo>
                    <a:lnTo>
                      <a:pt x="29" y="40"/>
                    </a:lnTo>
                    <a:lnTo>
                      <a:pt x="32" y="40"/>
                    </a:lnTo>
                    <a:lnTo>
                      <a:pt x="37" y="40"/>
                    </a:lnTo>
                    <a:lnTo>
                      <a:pt x="40" y="37"/>
                    </a:lnTo>
                    <a:lnTo>
                      <a:pt x="43" y="40"/>
                    </a:lnTo>
                    <a:lnTo>
                      <a:pt x="43" y="37"/>
                    </a:lnTo>
                    <a:lnTo>
                      <a:pt x="43" y="34"/>
                    </a:lnTo>
                    <a:lnTo>
                      <a:pt x="40" y="34"/>
                    </a:lnTo>
                    <a:lnTo>
                      <a:pt x="37" y="28"/>
                    </a:lnTo>
                    <a:lnTo>
                      <a:pt x="37" y="26"/>
                    </a:lnTo>
                    <a:lnTo>
                      <a:pt x="40" y="26"/>
                    </a:lnTo>
                    <a:lnTo>
                      <a:pt x="43" y="23"/>
                    </a:lnTo>
                    <a:lnTo>
                      <a:pt x="43" y="20"/>
                    </a:lnTo>
                    <a:lnTo>
                      <a:pt x="43" y="17"/>
                    </a:lnTo>
                    <a:lnTo>
                      <a:pt x="46" y="17"/>
                    </a:lnTo>
                    <a:lnTo>
                      <a:pt x="52" y="14"/>
                    </a:lnTo>
                    <a:lnTo>
                      <a:pt x="55" y="11"/>
                    </a:lnTo>
                    <a:lnTo>
                      <a:pt x="58" y="8"/>
                    </a:lnTo>
                    <a:lnTo>
                      <a:pt x="61" y="8"/>
                    </a:lnTo>
                    <a:lnTo>
                      <a:pt x="63" y="5"/>
                    </a:lnTo>
                    <a:lnTo>
                      <a:pt x="69" y="5"/>
                    </a:lnTo>
                    <a:lnTo>
                      <a:pt x="72" y="2"/>
                    </a:lnTo>
                    <a:lnTo>
                      <a:pt x="61" y="0"/>
                    </a:lnTo>
                    <a:lnTo>
                      <a:pt x="52" y="2"/>
                    </a:lnTo>
                    <a:lnTo>
                      <a:pt x="46" y="2"/>
                    </a:lnTo>
                    <a:lnTo>
                      <a:pt x="40" y="5"/>
                    </a:lnTo>
                    <a:lnTo>
                      <a:pt x="37" y="8"/>
                    </a:lnTo>
                    <a:lnTo>
                      <a:pt x="35" y="8"/>
                    </a:lnTo>
                    <a:lnTo>
                      <a:pt x="32" y="8"/>
                    </a:lnTo>
                    <a:lnTo>
                      <a:pt x="29" y="11"/>
                    </a:lnTo>
                    <a:lnTo>
                      <a:pt x="26" y="14"/>
                    </a:lnTo>
                    <a:lnTo>
                      <a:pt x="23" y="14"/>
                    </a:lnTo>
                    <a:lnTo>
                      <a:pt x="20" y="17"/>
                    </a:lnTo>
                    <a:lnTo>
                      <a:pt x="17" y="20"/>
                    </a:lnTo>
                    <a:lnTo>
                      <a:pt x="14" y="20"/>
                    </a:lnTo>
                    <a:lnTo>
                      <a:pt x="14" y="23"/>
                    </a:lnTo>
                    <a:lnTo>
                      <a:pt x="12" y="26"/>
                    </a:lnTo>
                    <a:lnTo>
                      <a:pt x="9" y="26"/>
                    </a:lnTo>
                    <a:lnTo>
                      <a:pt x="9" y="28"/>
                    </a:lnTo>
                    <a:lnTo>
                      <a:pt x="6" y="31"/>
                    </a:lnTo>
                    <a:lnTo>
                      <a:pt x="3" y="34"/>
                    </a:lnTo>
                    <a:lnTo>
                      <a:pt x="9" y="37"/>
                    </a:lnTo>
                    <a:lnTo>
                      <a:pt x="17" y="37"/>
                    </a:lnTo>
                    <a:lnTo>
                      <a:pt x="17" y="40"/>
                    </a:lnTo>
                    <a:lnTo>
                      <a:pt x="20" y="40"/>
                    </a:lnTo>
                    <a:lnTo>
                      <a:pt x="20" y="43"/>
                    </a:lnTo>
                    <a:lnTo>
                      <a:pt x="14" y="43"/>
                    </a:lnTo>
                    <a:lnTo>
                      <a:pt x="12" y="43"/>
                    </a:lnTo>
                    <a:lnTo>
                      <a:pt x="9" y="40"/>
                    </a:lnTo>
                    <a:lnTo>
                      <a:pt x="6" y="40"/>
                    </a:lnTo>
                    <a:lnTo>
                      <a:pt x="3" y="40"/>
                    </a:lnTo>
                    <a:lnTo>
                      <a:pt x="0" y="43"/>
                    </a:lnTo>
                    <a:lnTo>
                      <a:pt x="0" y="46"/>
                    </a:lnTo>
                    <a:lnTo>
                      <a:pt x="3" y="49"/>
                    </a:lnTo>
                    <a:lnTo>
                      <a:pt x="6" y="51"/>
                    </a:lnTo>
                    <a:lnTo>
                      <a:pt x="3" y="51"/>
                    </a:lnTo>
                    <a:lnTo>
                      <a:pt x="6" y="51"/>
                    </a:lnTo>
                    <a:lnTo>
                      <a:pt x="9" y="51"/>
                    </a:lnTo>
                    <a:lnTo>
                      <a:pt x="14" y="51"/>
                    </a:lnTo>
                    <a:lnTo>
                      <a:pt x="17" y="51"/>
                    </a:lnTo>
                    <a:lnTo>
                      <a:pt x="20" y="49"/>
                    </a:lnTo>
                    <a:lnTo>
                      <a:pt x="17" y="51"/>
                    </a:lnTo>
                    <a:lnTo>
                      <a:pt x="17" y="54"/>
                    </a:lnTo>
                    <a:lnTo>
                      <a:pt x="20" y="57"/>
                    </a:lnTo>
                    <a:lnTo>
                      <a:pt x="23" y="57"/>
                    </a:lnTo>
                    <a:lnTo>
                      <a:pt x="26" y="57"/>
                    </a:lnTo>
                    <a:lnTo>
                      <a:pt x="29" y="57"/>
                    </a:lnTo>
                    <a:lnTo>
                      <a:pt x="35" y="60"/>
                    </a:lnTo>
                    <a:lnTo>
                      <a:pt x="37" y="60"/>
                    </a:lnTo>
                    <a:lnTo>
                      <a:pt x="43" y="57"/>
                    </a:lnTo>
                    <a:lnTo>
                      <a:pt x="46" y="60"/>
                    </a:lnTo>
                    <a:lnTo>
                      <a:pt x="49" y="63"/>
                    </a:lnTo>
                    <a:lnTo>
                      <a:pt x="49" y="60"/>
                    </a:lnTo>
                    <a:lnTo>
                      <a:pt x="49" y="63"/>
                    </a:lnTo>
                    <a:lnTo>
                      <a:pt x="52" y="63"/>
                    </a:lnTo>
                    <a:lnTo>
                      <a:pt x="52" y="60"/>
                    </a:lnTo>
                    <a:lnTo>
                      <a:pt x="55" y="60"/>
                    </a:lnTo>
                    <a:lnTo>
                      <a:pt x="58" y="60"/>
                    </a:lnTo>
                    <a:lnTo>
                      <a:pt x="58" y="63"/>
                    </a:lnTo>
                    <a:lnTo>
                      <a:pt x="58" y="60"/>
                    </a:lnTo>
                    <a:lnTo>
                      <a:pt x="55" y="57"/>
                    </a:lnTo>
                    <a:lnTo>
                      <a:pt x="58" y="57"/>
                    </a:lnTo>
                    <a:lnTo>
                      <a:pt x="63" y="60"/>
                    </a:lnTo>
                    <a:lnTo>
                      <a:pt x="66" y="60"/>
                    </a:lnTo>
                    <a:lnTo>
                      <a:pt x="69" y="60"/>
                    </a:lnTo>
                    <a:lnTo>
                      <a:pt x="69" y="63"/>
                    </a:lnTo>
                    <a:lnTo>
                      <a:pt x="72" y="63"/>
                    </a:lnTo>
                    <a:lnTo>
                      <a:pt x="78" y="63"/>
                    </a:lnTo>
                    <a:lnTo>
                      <a:pt x="81" y="63"/>
                    </a:lnTo>
                    <a:lnTo>
                      <a:pt x="81" y="60"/>
                    </a:lnTo>
                    <a:lnTo>
                      <a:pt x="81" y="57"/>
                    </a:lnTo>
                    <a:lnTo>
                      <a:pt x="78" y="57"/>
                    </a:lnTo>
                    <a:lnTo>
                      <a:pt x="78" y="54"/>
                    </a:lnTo>
                    <a:lnTo>
                      <a:pt x="81" y="54"/>
                    </a:lnTo>
                    <a:lnTo>
                      <a:pt x="84" y="54"/>
                    </a:lnTo>
                    <a:lnTo>
                      <a:pt x="86" y="57"/>
                    </a:lnTo>
                    <a:lnTo>
                      <a:pt x="89" y="57"/>
                    </a:lnTo>
                    <a:lnTo>
                      <a:pt x="92" y="57"/>
                    </a:lnTo>
                    <a:lnTo>
                      <a:pt x="86" y="63"/>
                    </a:lnTo>
                    <a:lnTo>
                      <a:pt x="86" y="66"/>
                    </a:lnTo>
                    <a:lnTo>
                      <a:pt x="89" y="63"/>
                    </a:lnTo>
                    <a:lnTo>
                      <a:pt x="92" y="63"/>
                    </a:lnTo>
                    <a:lnTo>
                      <a:pt x="92" y="66"/>
                    </a:lnTo>
                    <a:lnTo>
                      <a:pt x="89" y="66"/>
                    </a:lnTo>
                    <a:lnTo>
                      <a:pt x="92" y="69"/>
                    </a:lnTo>
                    <a:lnTo>
                      <a:pt x="95" y="72"/>
                    </a:lnTo>
                    <a:lnTo>
                      <a:pt x="95" y="75"/>
                    </a:lnTo>
                    <a:lnTo>
                      <a:pt x="92" y="77"/>
                    </a:lnTo>
                    <a:lnTo>
                      <a:pt x="89" y="77"/>
                    </a:lnTo>
                    <a:lnTo>
                      <a:pt x="86" y="77"/>
                    </a:lnTo>
                    <a:lnTo>
                      <a:pt x="86" y="80"/>
                    </a:lnTo>
                    <a:lnTo>
                      <a:pt x="84" y="83"/>
                    </a:lnTo>
                    <a:lnTo>
                      <a:pt x="86" y="80"/>
                    </a:lnTo>
                    <a:lnTo>
                      <a:pt x="95" y="80"/>
                    </a:lnTo>
                    <a:lnTo>
                      <a:pt x="98" y="80"/>
                    </a:lnTo>
                    <a:lnTo>
                      <a:pt x="101" y="77"/>
                    </a:lnTo>
                    <a:lnTo>
                      <a:pt x="104" y="77"/>
                    </a:lnTo>
                    <a:lnTo>
                      <a:pt x="107" y="77"/>
                    </a:lnTo>
                    <a:lnTo>
                      <a:pt x="101" y="80"/>
                    </a:lnTo>
                    <a:lnTo>
                      <a:pt x="101" y="83"/>
                    </a:lnTo>
                    <a:lnTo>
                      <a:pt x="104" y="86"/>
                    </a:lnTo>
                    <a:lnTo>
                      <a:pt x="104" y="83"/>
                    </a:lnTo>
                    <a:lnTo>
                      <a:pt x="107" y="83"/>
                    </a:lnTo>
                    <a:lnTo>
                      <a:pt x="104" y="86"/>
                    </a:lnTo>
                    <a:lnTo>
                      <a:pt x="104" y="89"/>
                    </a:lnTo>
                    <a:lnTo>
                      <a:pt x="107" y="89"/>
                    </a:lnTo>
                    <a:lnTo>
                      <a:pt x="109" y="89"/>
                    </a:lnTo>
                    <a:lnTo>
                      <a:pt x="109" y="92"/>
                    </a:lnTo>
                    <a:lnTo>
                      <a:pt x="109" y="95"/>
                    </a:lnTo>
                    <a:lnTo>
                      <a:pt x="109" y="98"/>
                    </a:lnTo>
                    <a:lnTo>
                      <a:pt x="109" y="100"/>
                    </a:lnTo>
                    <a:lnTo>
                      <a:pt x="107" y="103"/>
                    </a:lnTo>
                    <a:lnTo>
                      <a:pt x="107" y="106"/>
                    </a:lnTo>
                    <a:lnTo>
                      <a:pt x="104" y="109"/>
                    </a:lnTo>
                    <a:lnTo>
                      <a:pt x="101" y="109"/>
                    </a:lnTo>
                    <a:lnTo>
                      <a:pt x="98" y="109"/>
                    </a:lnTo>
                    <a:lnTo>
                      <a:pt x="95" y="112"/>
                    </a:lnTo>
                    <a:lnTo>
                      <a:pt x="95" y="115"/>
                    </a:lnTo>
                    <a:lnTo>
                      <a:pt x="89" y="115"/>
                    </a:lnTo>
                    <a:lnTo>
                      <a:pt x="86" y="118"/>
                    </a:lnTo>
                    <a:lnTo>
                      <a:pt x="84" y="118"/>
                    </a:lnTo>
                    <a:lnTo>
                      <a:pt x="78" y="121"/>
                    </a:lnTo>
                    <a:lnTo>
                      <a:pt x="78" y="124"/>
                    </a:lnTo>
                    <a:lnTo>
                      <a:pt x="81" y="126"/>
                    </a:lnTo>
                    <a:lnTo>
                      <a:pt x="81" y="129"/>
                    </a:lnTo>
                    <a:lnTo>
                      <a:pt x="81" y="132"/>
                    </a:lnTo>
                    <a:lnTo>
                      <a:pt x="78" y="129"/>
                    </a:lnTo>
                    <a:lnTo>
                      <a:pt x="75" y="129"/>
                    </a:lnTo>
                    <a:lnTo>
                      <a:pt x="72" y="129"/>
                    </a:lnTo>
                    <a:lnTo>
                      <a:pt x="69" y="132"/>
                    </a:lnTo>
                    <a:lnTo>
                      <a:pt x="66" y="132"/>
                    </a:lnTo>
                    <a:lnTo>
                      <a:pt x="63" y="132"/>
                    </a:lnTo>
                    <a:lnTo>
                      <a:pt x="61" y="135"/>
                    </a:lnTo>
                    <a:lnTo>
                      <a:pt x="58" y="132"/>
                    </a:lnTo>
                    <a:lnTo>
                      <a:pt x="55" y="132"/>
                    </a:lnTo>
                    <a:lnTo>
                      <a:pt x="52" y="132"/>
                    </a:lnTo>
                    <a:lnTo>
                      <a:pt x="49" y="129"/>
                    </a:lnTo>
                    <a:lnTo>
                      <a:pt x="46" y="129"/>
                    </a:lnTo>
                    <a:lnTo>
                      <a:pt x="43" y="129"/>
                    </a:lnTo>
                    <a:lnTo>
                      <a:pt x="43" y="135"/>
                    </a:lnTo>
                    <a:lnTo>
                      <a:pt x="40" y="135"/>
                    </a:lnTo>
                    <a:lnTo>
                      <a:pt x="35" y="135"/>
                    </a:lnTo>
                    <a:lnTo>
                      <a:pt x="35" y="138"/>
                    </a:lnTo>
                    <a:lnTo>
                      <a:pt x="32" y="138"/>
                    </a:lnTo>
                    <a:lnTo>
                      <a:pt x="32" y="141"/>
                    </a:lnTo>
                    <a:lnTo>
                      <a:pt x="32" y="144"/>
                    </a:lnTo>
                    <a:lnTo>
                      <a:pt x="35" y="144"/>
                    </a:lnTo>
                    <a:lnTo>
                      <a:pt x="35" y="147"/>
                    </a:lnTo>
                    <a:lnTo>
                      <a:pt x="40" y="147"/>
                    </a:lnTo>
                    <a:lnTo>
                      <a:pt x="40" y="149"/>
                    </a:lnTo>
                    <a:lnTo>
                      <a:pt x="40" y="147"/>
                    </a:lnTo>
                    <a:lnTo>
                      <a:pt x="43" y="147"/>
                    </a:lnTo>
                    <a:lnTo>
                      <a:pt x="49" y="147"/>
                    </a:lnTo>
                    <a:lnTo>
                      <a:pt x="49" y="144"/>
                    </a:lnTo>
                    <a:lnTo>
                      <a:pt x="52" y="144"/>
                    </a:lnTo>
                    <a:lnTo>
                      <a:pt x="55" y="144"/>
                    </a:lnTo>
                    <a:lnTo>
                      <a:pt x="55" y="147"/>
                    </a:lnTo>
                    <a:lnTo>
                      <a:pt x="58" y="147"/>
                    </a:lnTo>
                    <a:lnTo>
                      <a:pt x="61" y="147"/>
                    </a:lnTo>
                    <a:lnTo>
                      <a:pt x="63" y="144"/>
                    </a:lnTo>
                    <a:lnTo>
                      <a:pt x="61" y="144"/>
                    </a:lnTo>
                    <a:lnTo>
                      <a:pt x="61" y="141"/>
                    </a:lnTo>
                    <a:lnTo>
                      <a:pt x="63" y="141"/>
                    </a:lnTo>
                    <a:lnTo>
                      <a:pt x="66" y="141"/>
                    </a:lnTo>
                    <a:lnTo>
                      <a:pt x="63" y="141"/>
                    </a:lnTo>
                    <a:lnTo>
                      <a:pt x="63" y="144"/>
                    </a:lnTo>
                    <a:lnTo>
                      <a:pt x="66" y="141"/>
                    </a:lnTo>
                    <a:lnTo>
                      <a:pt x="66" y="144"/>
                    </a:lnTo>
                    <a:lnTo>
                      <a:pt x="69" y="144"/>
                    </a:lnTo>
                    <a:lnTo>
                      <a:pt x="72" y="144"/>
                    </a:lnTo>
                    <a:lnTo>
                      <a:pt x="72" y="147"/>
                    </a:lnTo>
                    <a:lnTo>
                      <a:pt x="72" y="149"/>
                    </a:lnTo>
                    <a:lnTo>
                      <a:pt x="72" y="152"/>
                    </a:lnTo>
                    <a:lnTo>
                      <a:pt x="72" y="155"/>
                    </a:lnTo>
                    <a:lnTo>
                      <a:pt x="75" y="155"/>
                    </a:lnTo>
                    <a:lnTo>
                      <a:pt x="75" y="158"/>
                    </a:lnTo>
                    <a:lnTo>
                      <a:pt x="78" y="155"/>
                    </a:lnTo>
                    <a:lnTo>
                      <a:pt x="78" y="158"/>
                    </a:lnTo>
                    <a:lnTo>
                      <a:pt x="78" y="161"/>
                    </a:lnTo>
                    <a:lnTo>
                      <a:pt x="78" y="158"/>
                    </a:lnTo>
                    <a:lnTo>
                      <a:pt x="81" y="155"/>
                    </a:lnTo>
                    <a:lnTo>
                      <a:pt x="81" y="158"/>
                    </a:lnTo>
                    <a:lnTo>
                      <a:pt x="84" y="161"/>
                    </a:lnTo>
                    <a:lnTo>
                      <a:pt x="81" y="164"/>
                    </a:lnTo>
                    <a:lnTo>
                      <a:pt x="78" y="164"/>
                    </a:lnTo>
                    <a:lnTo>
                      <a:pt x="78" y="161"/>
                    </a:lnTo>
                    <a:lnTo>
                      <a:pt x="78" y="164"/>
                    </a:lnTo>
                    <a:lnTo>
                      <a:pt x="78" y="167"/>
                    </a:lnTo>
                    <a:lnTo>
                      <a:pt x="81" y="170"/>
                    </a:lnTo>
                    <a:lnTo>
                      <a:pt x="86" y="173"/>
                    </a:lnTo>
                    <a:lnTo>
                      <a:pt x="84" y="173"/>
                    </a:lnTo>
                    <a:lnTo>
                      <a:pt x="86" y="173"/>
                    </a:lnTo>
                    <a:lnTo>
                      <a:pt x="86" y="175"/>
                    </a:lnTo>
                    <a:lnTo>
                      <a:pt x="89" y="173"/>
                    </a:lnTo>
                    <a:lnTo>
                      <a:pt x="92" y="173"/>
                    </a:lnTo>
                    <a:lnTo>
                      <a:pt x="89" y="175"/>
                    </a:lnTo>
                    <a:lnTo>
                      <a:pt x="92" y="175"/>
                    </a:lnTo>
                    <a:lnTo>
                      <a:pt x="92" y="173"/>
                    </a:lnTo>
                    <a:lnTo>
                      <a:pt x="95" y="175"/>
                    </a:lnTo>
                    <a:lnTo>
                      <a:pt x="95" y="173"/>
                    </a:lnTo>
                    <a:lnTo>
                      <a:pt x="95" y="175"/>
                    </a:lnTo>
                    <a:lnTo>
                      <a:pt x="95" y="178"/>
                    </a:lnTo>
                    <a:lnTo>
                      <a:pt x="95" y="181"/>
                    </a:lnTo>
                    <a:lnTo>
                      <a:pt x="98" y="181"/>
                    </a:lnTo>
                    <a:lnTo>
                      <a:pt x="98" y="178"/>
                    </a:lnTo>
                    <a:lnTo>
                      <a:pt x="98" y="181"/>
                    </a:lnTo>
                    <a:lnTo>
                      <a:pt x="101" y="181"/>
                    </a:lnTo>
                    <a:lnTo>
                      <a:pt x="101" y="184"/>
                    </a:lnTo>
                    <a:lnTo>
                      <a:pt x="101" y="181"/>
                    </a:lnTo>
                    <a:lnTo>
                      <a:pt x="104" y="184"/>
                    </a:lnTo>
                    <a:lnTo>
                      <a:pt x="107" y="184"/>
                    </a:lnTo>
                    <a:lnTo>
                      <a:pt x="109" y="187"/>
                    </a:lnTo>
                    <a:lnTo>
                      <a:pt x="112" y="187"/>
                    </a:lnTo>
                    <a:lnTo>
                      <a:pt x="115" y="184"/>
                    </a:lnTo>
                    <a:lnTo>
                      <a:pt x="115" y="190"/>
                    </a:lnTo>
                    <a:lnTo>
                      <a:pt x="121" y="190"/>
                    </a:lnTo>
                    <a:lnTo>
                      <a:pt x="121" y="187"/>
                    </a:lnTo>
                    <a:lnTo>
                      <a:pt x="121" y="184"/>
                    </a:lnTo>
                    <a:lnTo>
                      <a:pt x="124" y="184"/>
                    </a:lnTo>
                    <a:lnTo>
                      <a:pt x="121" y="181"/>
                    </a:lnTo>
                    <a:lnTo>
                      <a:pt x="118" y="178"/>
                    </a:lnTo>
                    <a:lnTo>
                      <a:pt x="118" y="175"/>
                    </a:lnTo>
                    <a:lnTo>
                      <a:pt x="115" y="175"/>
                    </a:lnTo>
                    <a:lnTo>
                      <a:pt x="115" y="173"/>
                    </a:lnTo>
                    <a:lnTo>
                      <a:pt x="115" y="170"/>
                    </a:lnTo>
                    <a:lnTo>
                      <a:pt x="112" y="170"/>
                    </a:lnTo>
                    <a:lnTo>
                      <a:pt x="112" y="167"/>
                    </a:lnTo>
                    <a:lnTo>
                      <a:pt x="109" y="167"/>
                    </a:lnTo>
                    <a:lnTo>
                      <a:pt x="109" y="164"/>
                    </a:lnTo>
                    <a:lnTo>
                      <a:pt x="109" y="161"/>
                    </a:lnTo>
                    <a:lnTo>
                      <a:pt x="112" y="161"/>
                    </a:lnTo>
                    <a:lnTo>
                      <a:pt x="115" y="164"/>
                    </a:lnTo>
                    <a:lnTo>
                      <a:pt x="118" y="164"/>
                    </a:lnTo>
                    <a:lnTo>
                      <a:pt x="121" y="167"/>
                    </a:lnTo>
                    <a:lnTo>
                      <a:pt x="121" y="170"/>
                    </a:lnTo>
                    <a:lnTo>
                      <a:pt x="124" y="170"/>
                    </a:lnTo>
                    <a:lnTo>
                      <a:pt x="124" y="173"/>
                    </a:lnTo>
                    <a:lnTo>
                      <a:pt x="127" y="173"/>
                    </a:lnTo>
                    <a:lnTo>
                      <a:pt x="130" y="175"/>
                    </a:lnTo>
                    <a:lnTo>
                      <a:pt x="132" y="173"/>
                    </a:lnTo>
                    <a:lnTo>
                      <a:pt x="132" y="175"/>
                    </a:lnTo>
                    <a:lnTo>
                      <a:pt x="132" y="173"/>
                    </a:lnTo>
                    <a:lnTo>
                      <a:pt x="135" y="173"/>
                    </a:lnTo>
                    <a:lnTo>
                      <a:pt x="135" y="175"/>
                    </a:lnTo>
                    <a:lnTo>
                      <a:pt x="135" y="178"/>
                    </a:lnTo>
                    <a:lnTo>
                      <a:pt x="135" y="181"/>
                    </a:lnTo>
                    <a:lnTo>
                      <a:pt x="138" y="181"/>
                    </a:lnTo>
                    <a:lnTo>
                      <a:pt x="138" y="178"/>
                    </a:lnTo>
                    <a:lnTo>
                      <a:pt x="138" y="175"/>
                    </a:lnTo>
                    <a:lnTo>
                      <a:pt x="141" y="175"/>
                    </a:lnTo>
                    <a:lnTo>
                      <a:pt x="144" y="175"/>
                    </a:lnTo>
                    <a:lnTo>
                      <a:pt x="144" y="173"/>
                    </a:lnTo>
                    <a:lnTo>
                      <a:pt x="141" y="173"/>
                    </a:lnTo>
                    <a:lnTo>
                      <a:pt x="141" y="170"/>
                    </a:lnTo>
                    <a:lnTo>
                      <a:pt x="141" y="167"/>
                    </a:lnTo>
                    <a:lnTo>
                      <a:pt x="144" y="167"/>
                    </a:lnTo>
                    <a:lnTo>
                      <a:pt x="147" y="170"/>
                    </a:lnTo>
                    <a:lnTo>
                      <a:pt x="147" y="167"/>
                    </a:lnTo>
                    <a:lnTo>
                      <a:pt x="147" y="164"/>
                    </a:lnTo>
                    <a:lnTo>
                      <a:pt x="150" y="164"/>
                    </a:lnTo>
                    <a:lnTo>
                      <a:pt x="150" y="161"/>
                    </a:lnTo>
                    <a:lnTo>
                      <a:pt x="150" y="158"/>
                    </a:lnTo>
                    <a:lnTo>
                      <a:pt x="147" y="158"/>
                    </a:lnTo>
                    <a:lnTo>
                      <a:pt x="147" y="155"/>
                    </a:lnTo>
                    <a:lnTo>
                      <a:pt x="147" y="152"/>
                    </a:lnTo>
                    <a:lnTo>
                      <a:pt x="150" y="152"/>
                    </a:lnTo>
                    <a:lnTo>
                      <a:pt x="150" y="149"/>
                    </a:lnTo>
                    <a:lnTo>
                      <a:pt x="150" y="147"/>
                    </a:lnTo>
                    <a:lnTo>
                      <a:pt x="147" y="149"/>
                    </a:lnTo>
                    <a:lnTo>
                      <a:pt x="147" y="147"/>
                    </a:lnTo>
                    <a:lnTo>
                      <a:pt x="147" y="144"/>
                    </a:lnTo>
                    <a:lnTo>
                      <a:pt x="144" y="144"/>
                    </a:lnTo>
                    <a:lnTo>
                      <a:pt x="141" y="147"/>
                    </a:lnTo>
                    <a:lnTo>
                      <a:pt x="141" y="144"/>
                    </a:lnTo>
                    <a:lnTo>
                      <a:pt x="144" y="144"/>
                    </a:lnTo>
                    <a:lnTo>
                      <a:pt x="141" y="144"/>
                    </a:lnTo>
                    <a:lnTo>
                      <a:pt x="138" y="144"/>
                    </a:lnTo>
                    <a:lnTo>
                      <a:pt x="138" y="141"/>
                    </a:lnTo>
                    <a:lnTo>
                      <a:pt x="138" y="138"/>
                    </a:lnTo>
                    <a:lnTo>
                      <a:pt x="135" y="138"/>
                    </a:lnTo>
                    <a:lnTo>
                      <a:pt x="138" y="138"/>
                    </a:lnTo>
                    <a:lnTo>
                      <a:pt x="135" y="138"/>
                    </a:lnTo>
                    <a:lnTo>
                      <a:pt x="138" y="135"/>
                    </a:lnTo>
                    <a:lnTo>
                      <a:pt x="138" y="132"/>
                    </a:lnTo>
                    <a:lnTo>
                      <a:pt x="135" y="132"/>
                    </a:lnTo>
                    <a:lnTo>
                      <a:pt x="132" y="132"/>
                    </a:lnTo>
                    <a:lnTo>
                      <a:pt x="135" y="129"/>
                    </a:lnTo>
                    <a:lnTo>
                      <a:pt x="138" y="129"/>
                    </a:lnTo>
                    <a:lnTo>
                      <a:pt x="141" y="126"/>
                    </a:lnTo>
                    <a:lnTo>
                      <a:pt x="141" y="124"/>
                    </a:lnTo>
                    <a:lnTo>
                      <a:pt x="138" y="124"/>
                    </a:lnTo>
                    <a:lnTo>
                      <a:pt x="138" y="121"/>
                    </a:lnTo>
                    <a:lnTo>
                      <a:pt x="141" y="121"/>
                    </a:lnTo>
                    <a:lnTo>
                      <a:pt x="144" y="124"/>
                    </a:lnTo>
                    <a:lnTo>
                      <a:pt x="144" y="121"/>
                    </a:lnTo>
                    <a:lnTo>
                      <a:pt x="147" y="121"/>
                    </a:lnTo>
                    <a:lnTo>
                      <a:pt x="144" y="118"/>
                    </a:lnTo>
                    <a:lnTo>
                      <a:pt x="147" y="118"/>
                    </a:lnTo>
                    <a:lnTo>
                      <a:pt x="150" y="118"/>
                    </a:lnTo>
                    <a:lnTo>
                      <a:pt x="150" y="121"/>
                    </a:lnTo>
                    <a:lnTo>
                      <a:pt x="147" y="124"/>
                    </a:lnTo>
                    <a:lnTo>
                      <a:pt x="150" y="124"/>
                    </a:lnTo>
                    <a:lnTo>
                      <a:pt x="153" y="126"/>
                    </a:lnTo>
                    <a:lnTo>
                      <a:pt x="156" y="126"/>
                    </a:lnTo>
                    <a:lnTo>
                      <a:pt x="153" y="129"/>
                    </a:lnTo>
                    <a:lnTo>
                      <a:pt x="156" y="129"/>
                    </a:lnTo>
                    <a:lnTo>
                      <a:pt x="158" y="126"/>
                    </a:lnTo>
                    <a:lnTo>
                      <a:pt x="158" y="129"/>
                    </a:lnTo>
                    <a:lnTo>
                      <a:pt x="156" y="132"/>
                    </a:lnTo>
                    <a:lnTo>
                      <a:pt x="158" y="138"/>
                    </a:lnTo>
                    <a:lnTo>
                      <a:pt x="161" y="135"/>
                    </a:lnTo>
                    <a:lnTo>
                      <a:pt x="161" y="138"/>
                    </a:lnTo>
                    <a:lnTo>
                      <a:pt x="158" y="138"/>
                    </a:lnTo>
                    <a:lnTo>
                      <a:pt x="161" y="141"/>
                    </a:lnTo>
                    <a:lnTo>
                      <a:pt x="164" y="138"/>
                    </a:lnTo>
                    <a:lnTo>
                      <a:pt x="161" y="144"/>
                    </a:lnTo>
                    <a:lnTo>
                      <a:pt x="167" y="141"/>
                    </a:lnTo>
                    <a:lnTo>
                      <a:pt x="167" y="144"/>
                    </a:lnTo>
                    <a:lnTo>
                      <a:pt x="170" y="144"/>
                    </a:lnTo>
                    <a:lnTo>
                      <a:pt x="170" y="141"/>
                    </a:lnTo>
                    <a:lnTo>
                      <a:pt x="170" y="138"/>
                    </a:lnTo>
                    <a:lnTo>
                      <a:pt x="173" y="138"/>
                    </a:lnTo>
                    <a:lnTo>
                      <a:pt x="173" y="135"/>
                    </a:lnTo>
                    <a:lnTo>
                      <a:pt x="176" y="132"/>
                    </a:lnTo>
                    <a:lnTo>
                      <a:pt x="179" y="135"/>
                    </a:lnTo>
                    <a:lnTo>
                      <a:pt x="181" y="135"/>
                    </a:lnTo>
                    <a:lnTo>
                      <a:pt x="181" y="132"/>
                    </a:lnTo>
                    <a:lnTo>
                      <a:pt x="184" y="132"/>
                    </a:lnTo>
                    <a:lnTo>
                      <a:pt x="187" y="129"/>
                    </a:lnTo>
                    <a:lnTo>
                      <a:pt x="190" y="129"/>
                    </a:lnTo>
                    <a:lnTo>
                      <a:pt x="187" y="126"/>
                    </a:lnTo>
                    <a:lnTo>
                      <a:pt x="184" y="126"/>
                    </a:lnTo>
                    <a:lnTo>
                      <a:pt x="187" y="126"/>
                    </a:lnTo>
                    <a:lnTo>
                      <a:pt x="190" y="126"/>
                    </a:lnTo>
                    <a:lnTo>
                      <a:pt x="187" y="124"/>
                    </a:lnTo>
                    <a:lnTo>
                      <a:pt x="190" y="124"/>
                    </a:lnTo>
                    <a:lnTo>
                      <a:pt x="193" y="126"/>
                    </a:lnTo>
                    <a:lnTo>
                      <a:pt x="196" y="126"/>
                    </a:lnTo>
                    <a:lnTo>
                      <a:pt x="196" y="12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4" name="Freeform 195"/>
              <p:cNvSpPr>
                <a:spLocks noChangeArrowheads="1"/>
              </p:cNvSpPr>
              <p:nvPr/>
            </p:nvSpPr>
            <p:spPr bwMode="auto">
              <a:xfrm>
                <a:off x="1037" y="78"/>
                <a:ext cx="11" cy="2"/>
              </a:xfrm>
              <a:custGeom>
                <a:avLst/>
                <a:gdLst>
                  <a:gd name="T0" fmla="*/ 5 w 11"/>
                  <a:gd name="T1" fmla="*/ 2 h 2"/>
                  <a:gd name="T2" fmla="*/ 11 w 11"/>
                  <a:gd name="T3" fmla="*/ 2 h 2"/>
                  <a:gd name="T4" fmla="*/ 8 w 11"/>
                  <a:gd name="T5" fmla="*/ 0 h 2"/>
                  <a:gd name="T6" fmla="*/ 5 w 11"/>
                  <a:gd name="T7" fmla="*/ 0 h 2"/>
                  <a:gd name="T8" fmla="*/ 5 w 11"/>
                  <a:gd name="T9" fmla="*/ 0 h 2"/>
                  <a:gd name="T10" fmla="*/ 3 w 11"/>
                  <a:gd name="T11" fmla="*/ 2 h 2"/>
                  <a:gd name="T12" fmla="*/ 0 w 11"/>
                  <a:gd name="T13" fmla="*/ 2 h 2"/>
                  <a:gd name="T14" fmla="*/ 3 w 11"/>
                  <a:gd name="T15" fmla="*/ 2 h 2"/>
                  <a:gd name="T16" fmla="*/ 5 w 11"/>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
                  <a:gd name="T29" fmla="*/ 11 w 1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
                    <a:moveTo>
                      <a:pt x="5" y="2"/>
                    </a:moveTo>
                    <a:lnTo>
                      <a:pt x="11" y="2"/>
                    </a:lnTo>
                    <a:lnTo>
                      <a:pt x="8" y="0"/>
                    </a:lnTo>
                    <a:lnTo>
                      <a:pt x="5" y="0"/>
                    </a:lnTo>
                    <a:lnTo>
                      <a:pt x="3" y="2"/>
                    </a:lnTo>
                    <a:lnTo>
                      <a:pt x="0" y="2"/>
                    </a:lnTo>
                    <a:lnTo>
                      <a:pt x="3" y="2"/>
                    </a:lnTo>
                    <a:lnTo>
                      <a:pt x="5"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5" name="Freeform 196"/>
              <p:cNvSpPr>
                <a:spLocks noChangeArrowheads="1"/>
              </p:cNvSpPr>
              <p:nvPr/>
            </p:nvSpPr>
            <p:spPr bwMode="auto">
              <a:xfrm>
                <a:off x="1037" y="207"/>
                <a:ext cx="8" cy="9"/>
              </a:xfrm>
              <a:custGeom>
                <a:avLst/>
                <a:gdLst>
                  <a:gd name="T0" fmla="*/ 5 w 8"/>
                  <a:gd name="T1" fmla="*/ 0 h 9"/>
                  <a:gd name="T2" fmla="*/ 5 w 8"/>
                  <a:gd name="T3" fmla="*/ 3 h 9"/>
                  <a:gd name="T4" fmla="*/ 3 w 8"/>
                  <a:gd name="T5" fmla="*/ 6 h 9"/>
                  <a:gd name="T6" fmla="*/ 0 w 8"/>
                  <a:gd name="T7" fmla="*/ 6 h 9"/>
                  <a:gd name="T8" fmla="*/ 3 w 8"/>
                  <a:gd name="T9" fmla="*/ 9 h 9"/>
                  <a:gd name="T10" fmla="*/ 3 w 8"/>
                  <a:gd name="T11" fmla="*/ 9 h 9"/>
                  <a:gd name="T12" fmla="*/ 5 w 8"/>
                  <a:gd name="T13" fmla="*/ 9 h 9"/>
                  <a:gd name="T14" fmla="*/ 5 w 8"/>
                  <a:gd name="T15" fmla="*/ 3 h 9"/>
                  <a:gd name="T16" fmla="*/ 8 w 8"/>
                  <a:gd name="T17" fmla="*/ 0 h 9"/>
                  <a:gd name="T18" fmla="*/ 8 w 8"/>
                  <a:gd name="T19" fmla="*/ 3 h 9"/>
                  <a:gd name="T20" fmla="*/ 5 w 8"/>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9"/>
                  <a:gd name="T35" fmla="*/ 8 w 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9">
                    <a:moveTo>
                      <a:pt x="5" y="0"/>
                    </a:moveTo>
                    <a:lnTo>
                      <a:pt x="5" y="3"/>
                    </a:lnTo>
                    <a:lnTo>
                      <a:pt x="3" y="6"/>
                    </a:lnTo>
                    <a:lnTo>
                      <a:pt x="0" y="6"/>
                    </a:lnTo>
                    <a:lnTo>
                      <a:pt x="3" y="9"/>
                    </a:lnTo>
                    <a:lnTo>
                      <a:pt x="5" y="9"/>
                    </a:lnTo>
                    <a:lnTo>
                      <a:pt x="5" y="3"/>
                    </a:lnTo>
                    <a:lnTo>
                      <a:pt x="8" y="0"/>
                    </a:lnTo>
                    <a:lnTo>
                      <a:pt x="8" y="3"/>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6" name="Freeform 197"/>
              <p:cNvSpPr>
                <a:spLocks noChangeArrowheads="1"/>
              </p:cNvSpPr>
              <p:nvPr/>
            </p:nvSpPr>
            <p:spPr bwMode="auto">
              <a:xfrm>
                <a:off x="1094" y="300"/>
                <a:ext cx="9" cy="2"/>
              </a:xfrm>
              <a:custGeom>
                <a:avLst/>
                <a:gdLst>
                  <a:gd name="T0" fmla="*/ 3 w 9"/>
                  <a:gd name="T1" fmla="*/ 0 h 2"/>
                  <a:gd name="T2" fmla="*/ 3 w 9"/>
                  <a:gd name="T3" fmla="*/ 0 h 2"/>
                  <a:gd name="T4" fmla="*/ 0 w 9"/>
                  <a:gd name="T5" fmla="*/ 0 h 2"/>
                  <a:gd name="T6" fmla="*/ 3 w 9"/>
                  <a:gd name="T7" fmla="*/ 0 h 2"/>
                  <a:gd name="T8" fmla="*/ 6 w 9"/>
                  <a:gd name="T9" fmla="*/ 2 h 2"/>
                  <a:gd name="T10" fmla="*/ 6 w 9"/>
                  <a:gd name="T11" fmla="*/ 0 h 2"/>
                  <a:gd name="T12" fmla="*/ 9 w 9"/>
                  <a:gd name="T13" fmla="*/ 0 h 2"/>
                  <a:gd name="T14" fmla="*/ 9 w 9"/>
                  <a:gd name="T15" fmla="*/ 0 h 2"/>
                  <a:gd name="T16" fmla="*/ 3 w 9"/>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
                  <a:gd name="T29" fmla="*/ 9 w 9"/>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
                    <a:moveTo>
                      <a:pt x="3" y="0"/>
                    </a:moveTo>
                    <a:lnTo>
                      <a:pt x="3" y="0"/>
                    </a:lnTo>
                    <a:lnTo>
                      <a:pt x="0" y="0"/>
                    </a:lnTo>
                    <a:lnTo>
                      <a:pt x="3" y="0"/>
                    </a:lnTo>
                    <a:lnTo>
                      <a:pt x="6" y="2"/>
                    </a:lnTo>
                    <a:lnTo>
                      <a:pt x="6" y="0"/>
                    </a:lnTo>
                    <a:lnTo>
                      <a:pt x="9"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7" name="Freeform 198"/>
              <p:cNvSpPr>
                <a:spLocks noChangeArrowheads="1"/>
              </p:cNvSpPr>
              <p:nvPr/>
            </p:nvSpPr>
            <p:spPr bwMode="auto">
              <a:xfrm>
                <a:off x="441" y="377"/>
                <a:ext cx="17" cy="18"/>
              </a:xfrm>
              <a:custGeom>
                <a:avLst/>
                <a:gdLst>
                  <a:gd name="T0" fmla="*/ 0 w 17"/>
                  <a:gd name="T1" fmla="*/ 15 h 18"/>
                  <a:gd name="T2" fmla="*/ 0 w 17"/>
                  <a:gd name="T3" fmla="*/ 15 h 18"/>
                  <a:gd name="T4" fmla="*/ 0 w 17"/>
                  <a:gd name="T5" fmla="*/ 18 h 18"/>
                  <a:gd name="T6" fmla="*/ 0 w 17"/>
                  <a:gd name="T7" fmla="*/ 15 h 18"/>
                  <a:gd name="T8" fmla="*/ 2 w 17"/>
                  <a:gd name="T9" fmla="*/ 15 h 18"/>
                  <a:gd name="T10" fmla="*/ 2 w 17"/>
                  <a:gd name="T11" fmla="*/ 18 h 18"/>
                  <a:gd name="T12" fmla="*/ 5 w 17"/>
                  <a:gd name="T13" fmla="*/ 15 h 18"/>
                  <a:gd name="T14" fmla="*/ 8 w 17"/>
                  <a:gd name="T15" fmla="*/ 12 h 18"/>
                  <a:gd name="T16" fmla="*/ 11 w 17"/>
                  <a:gd name="T17" fmla="*/ 9 h 18"/>
                  <a:gd name="T18" fmla="*/ 14 w 17"/>
                  <a:gd name="T19" fmla="*/ 9 h 18"/>
                  <a:gd name="T20" fmla="*/ 17 w 17"/>
                  <a:gd name="T21" fmla="*/ 6 h 18"/>
                  <a:gd name="T22" fmla="*/ 17 w 17"/>
                  <a:gd name="T23" fmla="*/ 3 h 18"/>
                  <a:gd name="T24" fmla="*/ 17 w 17"/>
                  <a:gd name="T25" fmla="*/ 3 h 18"/>
                  <a:gd name="T26" fmla="*/ 17 w 17"/>
                  <a:gd name="T27" fmla="*/ 3 h 18"/>
                  <a:gd name="T28" fmla="*/ 14 w 17"/>
                  <a:gd name="T29" fmla="*/ 3 h 18"/>
                  <a:gd name="T30" fmla="*/ 14 w 17"/>
                  <a:gd name="T31" fmla="*/ 3 h 18"/>
                  <a:gd name="T32" fmla="*/ 11 w 17"/>
                  <a:gd name="T33" fmla="*/ 6 h 18"/>
                  <a:gd name="T34" fmla="*/ 8 w 17"/>
                  <a:gd name="T35" fmla="*/ 9 h 18"/>
                  <a:gd name="T36" fmla="*/ 8 w 17"/>
                  <a:gd name="T37" fmla="*/ 9 h 18"/>
                  <a:gd name="T38" fmla="*/ 5 w 17"/>
                  <a:gd name="T39" fmla="*/ 9 h 18"/>
                  <a:gd name="T40" fmla="*/ 2 w 17"/>
                  <a:gd name="T41" fmla="*/ 9 h 18"/>
                  <a:gd name="T42" fmla="*/ 5 w 17"/>
                  <a:gd name="T43" fmla="*/ 9 h 18"/>
                  <a:gd name="T44" fmla="*/ 2 w 17"/>
                  <a:gd name="T45" fmla="*/ 9 h 18"/>
                  <a:gd name="T46" fmla="*/ 8 w 17"/>
                  <a:gd name="T47" fmla="*/ 6 h 18"/>
                  <a:gd name="T48" fmla="*/ 8 w 17"/>
                  <a:gd name="T49" fmla="*/ 6 h 18"/>
                  <a:gd name="T50" fmla="*/ 11 w 17"/>
                  <a:gd name="T51" fmla="*/ 3 h 18"/>
                  <a:gd name="T52" fmla="*/ 11 w 17"/>
                  <a:gd name="T53" fmla="*/ 3 h 18"/>
                  <a:gd name="T54" fmla="*/ 11 w 17"/>
                  <a:gd name="T55" fmla="*/ 3 h 18"/>
                  <a:gd name="T56" fmla="*/ 8 w 17"/>
                  <a:gd name="T57" fmla="*/ 3 h 18"/>
                  <a:gd name="T58" fmla="*/ 8 w 17"/>
                  <a:gd name="T59" fmla="*/ 3 h 18"/>
                  <a:gd name="T60" fmla="*/ 8 w 17"/>
                  <a:gd name="T61" fmla="*/ 3 h 18"/>
                  <a:gd name="T62" fmla="*/ 8 w 17"/>
                  <a:gd name="T63" fmla="*/ 0 h 18"/>
                  <a:gd name="T64" fmla="*/ 5 w 17"/>
                  <a:gd name="T65" fmla="*/ 0 h 18"/>
                  <a:gd name="T66" fmla="*/ 2 w 17"/>
                  <a:gd name="T67" fmla="*/ 3 h 18"/>
                  <a:gd name="T68" fmla="*/ 2 w 17"/>
                  <a:gd name="T69" fmla="*/ 6 h 18"/>
                  <a:gd name="T70" fmla="*/ 0 w 17"/>
                  <a:gd name="T71" fmla="*/ 9 h 18"/>
                  <a:gd name="T72" fmla="*/ 0 w 17"/>
                  <a:gd name="T73" fmla="*/ 12 h 18"/>
                  <a:gd name="T74" fmla="*/ 0 w 17"/>
                  <a:gd name="T75" fmla="*/ 12 h 18"/>
                  <a:gd name="T76" fmla="*/ 2 w 17"/>
                  <a:gd name="T77" fmla="*/ 12 h 18"/>
                  <a:gd name="T78" fmla="*/ 2 w 17"/>
                  <a:gd name="T79" fmla="*/ 12 h 18"/>
                  <a:gd name="T80" fmla="*/ 0 w 17"/>
                  <a:gd name="T81" fmla="*/ 15 h 18"/>
                  <a:gd name="T82" fmla="*/ 0 w 17"/>
                  <a:gd name="T83" fmla="*/ 12 h 18"/>
                  <a:gd name="T84" fmla="*/ 0 w 17"/>
                  <a:gd name="T85" fmla="*/ 15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8"/>
                  <a:gd name="T131" fmla="*/ 17 w 17"/>
                  <a:gd name="T132" fmla="*/ 18 h 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8">
                    <a:moveTo>
                      <a:pt x="0" y="15"/>
                    </a:moveTo>
                    <a:lnTo>
                      <a:pt x="0" y="15"/>
                    </a:lnTo>
                    <a:lnTo>
                      <a:pt x="0" y="18"/>
                    </a:lnTo>
                    <a:lnTo>
                      <a:pt x="0" y="15"/>
                    </a:lnTo>
                    <a:lnTo>
                      <a:pt x="2" y="15"/>
                    </a:lnTo>
                    <a:lnTo>
                      <a:pt x="2" y="18"/>
                    </a:lnTo>
                    <a:lnTo>
                      <a:pt x="5" y="15"/>
                    </a:lnTo>
                    <a:lnTo>
                      <a:pt x="8" y="12"/>
                    </a:lnTo>
                    <a:lnTo>
                      <a:pt x="11" y="9"/>
                    </a:lnTo>
                    <a:lnTo>
                      <a:pt x="14" y="9"/>
                    </a:lnTo>
                    <a:lnTo>
                      <a:pt x="17" y="6"/>
                    </a:lnTo>
                    <a:lnTo>
                      <a:pt x="17" y="3"/>
                    </a:lnTo>
                    <a:lnTo>
                      <a:pt x="14" y="3"/>
                    </a:lnTo>
                    <a:lnTo>
                      <a:pt x="11" y="6"/>
                    </a:lnTo>
                    <a:lnTo>
                      <a:pt x="8" y="9"/>
                    </a:lnTo>
                    <a:lnTo>
                      <a:pt x="5" y="9"/>
                    </a:lnTo>
                    <a:lnTo>
                      <a:pt x="2" y="9"/>
                    </a:lnTo>
                    <a:lnTo>
                      <a:pt x="5" y="9"/>
                    </a:lnTo>
                    <a:lnTo>
                      <a:pt x="2" y="9"/>
                    </a:lnTo>
                    <a:lnTo>
                      <a:pt x="8" y="6"/>
                    </a:lnTo>
                    <a:lnTo>
                      <a:pt x="11" y="3"/>
                    </a:lnTo>
                    <a:lnTo>
                      <a:pt x="8" y="3"/>
                    </a:lnTo>
                    <a:lnTo>
                      <a:pt x="8" y="0"/>
                    </a:lnTo>
                    <a:lnTo>
                      <a:pt x="5" y="0"/>
                    </a:lnTo>
                    <a:lnTo>
                      <a:pt x="2" y="3"/>
                    </a:lnTo>
                    <a:lnTo>
                      <a:pt x="2" y="6"/>
                    </a:lnTo>
                    <a:lnTo>
                      <a:pt x="0" y="9"/>
                    </a:lnTo>
                    <a:lnTo>
                      <a:pt x="0" y="12"/>
                    </a:lnTo>
                    <a:lnTo>
                      <a:pt x="2" y="12"/>
                    </a:lnTo>
                    <a:lnTo>
                      <a:pt x="0" y="15"/>
                    </a:lnTo>
                    <a:lnTo>
                      <a:pt x="0" y="12"/>
                    </a:lnTo>
                    <a:lnTo>
                      <a:pt x="0" y="1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8" name="Freeform 199"/>
              <p:cNvSpPr>
                <a:spLocks noChangeArrowheads="1"/>
              </p:cNvSpPr>
              <p:nvPr/>
            </p:nvSpPr>
            <p:spPr bwMode="auto">
              <a:xfrm>
                <a:off x="435" y="392"/>
                <a:ext cx="11" cy="20"/>
              </a:xfrm>
              <a:custGeom>
                <a:avLst/>
                <a:gdLst>
                  <a:gd name="T0" fmla="*/ 0 w 11"/>
                  <a:gd name="T1" fmla="*/ 14 h 20"/>
                  <a:gd name="T2" fmla="*/ 0 w 11"/>
                  <a:gd name="T3" fmla="*/ 17 h 20"/>
                  <a:gd name="T4" fmla="*/ 3 w 11"/>
                  <a:gd name="T5" fmla="*/ 20 h 20"/>
                  <a:gd name="T6" fmla="*/ 3 w 11"/>
                  <a:gd name="T7" fmla="*/ 17 h 20"/>
                  <a:gd name="T8" fmla="*/ 3 w 11"/>
                  <a:gd name="T9" fmla="*/ 14 h 20"/>
                  <a:gd name="T10" fmla="*/ 3 w 11"/>
                  <a:gd name="T11" fmla="*/ 14 h 20"/>
                  <a:gd name="T12" fmla="*/ 3 w 11"/>
                  <a:gd name="T13" fmla="*/ 11 h 20"/>
                  <a:gd name="T14" fmla="*/ 3 w 11"/>
                  <a:gd name="T15" fmla="*/ 11 h 20"/>
                  <a:gd name="T16" fmla="*/ 3 w 11"/>
                  <a:gd name="T17" fmla="*/ 8 h 20"/>
                  <a:gd name="T18" fmla="*/ 3 w 11"/>
                  <a:gd name="T19" fmla="*/ 8 h 20"/>
                  <a:gd name="T20" fmla="*/ 6 w 11"/>
                  <a:gd name="T21" fmla="*/ 8 h 20"/>
                  <a:gd name="T22" fmla="*/ 6 w 11"/>
                  <a:gd name="T23" fmla="*/ 6 h 20"/>
                  <a:gd name="T24" fmla="*/ 6 w 11"/>
                  <a:gd name="T25" fmla="*/ 6 h 20"/>
                  <a:gd name="T26" fmla="*/ 6 w 11"/>
                  <a:gd name="T27" fmla="*/ 6 h 20"/>
                  <a:gd name="T28" fmla="*/ 8 w 11"/>
                  <a:gd name="T29" fmla="*/ 6 h 20"/>
                  <a:gd name="T30" fmla="*/ 8 w 11"/>
                  <a:gd name="T31" fmla="*/ 6 h 20"/>
                  <a:gd name="T32" fmla="*/ 8 w 11"/>
                  <a:gd name="T33" fmla="*/ 6 h 20"/>
                  <a:gd name="T34" fmla="*/ 8 w 11"/>
                  <a:gd name="T35" fmla="*/ 3 h 20"/>
                  <a:gd name="T36" fmla="*/ 11 w 11"/>
                  <a:gd name="T37" fmla="*/ 3 h 20"/>
                  <a:gd name="T38" fmla="*/ 11 w 11"/>
                  <a:gd name="T39" fmla="*/ 0 h 20"/>
                  <a:gd name="T40" fmla="*/ 8 w 11"/>
                  <a:gd name="T41" fmla="*/ 3 h 20"/>
                  <a:gd name="T42" fmla="*/ 3 w 11"/>
                  <a:gd name="T43" fmla="*/ 3 h 20"/>
                  <a:gd name="T44" fmla="*/ 6 w 11"/>
                  <a:gd name="T45" fmla="*/ 6 h 20"/>
                  <a:gd name="T46" fmla="*/ 3 w 11"/>
                  <a:gd name="T47" fmla="*/ 6 h 20"/>
                  <a:gd name="T48" fmla="*/ 3 w 11"/>
                  <a:gd name="T49" fmla="*/ 6 h 20"/>
                  <a:gd name="T50" fmla="*/ 3 w 11"/>
                  <a:gd name="T51" fmla="*/ 6 h 20"/>
                  <a:gd name="T52" fmla="*/ 6 w 11"/>
                  <a:gd name="T53" fmla="*/ 6 h 20"/>
                  <a:gd name="T54" fmla="*/ 3 w 11"/>
                  <a:gd name="T55" fmla="*/ 8 h 20"/>
                  <a:gd name="T56" fmla="*/ 0 w 11"/>
                  <a:gd name="T57" fmla="*/ 8 h 20"/>
                  <a:gd name="T58" fmla="*/ 3 w 11"/>
                  <a:gd name="T59" fmla="*/ 8 h 20"/>
                  <a:gd name="T60" fmla="*/ 0 w 11"/>
                  <a:gd name="T61" fmla="*/ 11 h 20"/>
                  <a:gd name="T62" fmla="*/ 0 w 11"/>
                  <a:gd name="T63" fmla="*/ 11 h 20"/>
                  <a:gd name="T64" fmla="*/ 3 w 11"/>
                  <a:gd name="T65" fmla="*/ 14 h 20"/>
                  <a:gd name="T66" fmla="*/ 0 w 11"/>
                  <a:gd name="T67" fmla="*/ 14 h 20"/>
                  <a:gd name="T68" fmla="*/ 0 w 11"/>
                  <a:gd name="T69" fmla="*/ 14 h 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
                  <a:gd name="T106" fmla="*/ 0 h 20"/>
                  <a:gd name="T107" fmla="*/ 11 w 11"/>
                  <a:gd name="T108" fmla="*/ 20 h 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 h="20">
                    <a:moveTo>
                      <a:pt x="0" y="14"/>
                    </a:moveTo>
                    <a:lnTo>
                      <a:pt x="0" y="17"/>
                    </a:lnTo>
                    <a:lnTo>
                      <a:pt x="3" y="20"/>
                    </a:lnTo>
                    <a:lnTo>
                      <a:pt x="3" y="17"/>
                    </a:lnTo>
                    <a:lnTo>
                      <a:pt x="3" y="14"/>
                    </a:lnTo>
                    <a:lnTo>
                      <a:pt x="3" y="11"/>
                    </a:lnTo>
                    <a:lnTo>
                      <a:pt x="3" y="8"/>
                    </a:lnTo>
                    <a:lnTo>
                      <a:pt x="6" y="8"/>
                    </a:lnTo>
                    <a:lnTo>
                      <a:pt x="6" y="6"/>
                    </a:lnTo>
                    <a:lnTo>
                      <a:pt x="8" y="6"/>
                    </a:lnTo>
                    <a:lnTo>
                      <a:pt x="8" y="3"/>
                    </a:lnTo>
                    <a:lnTo>
                      <a:pt x="11" y="3"/>
                    </a:lnTo>
                    <a:lnTo>
                      <a:pt x="11" y="0"/>
                    </a:lnTo>
                    <a:lnTo>
                      <a:pt x="8" y="3"/>
                    </a:lnTo>
                    <a:lnTo>
                      <a:pt x="3" y="3"/>
                    </a:lnTo>
                    <a:lnTo>
                      <a:pt x="6" y="6"/>
                    </a:lnTo>
                    <a:lnTo>
                      <a:pt x="3" y="6"/>
                    </a:lnTo>
                    <a:lnTo>
                      <a:pt x="6" y="6"/>
                    </a:lnTo>
                    <a:lnTo>
                      <a:pt x="3" y="8"/>
                    </a:lnTo>
                    <a:lnTo>
                      <a:pt x="0" y="8"/>
                    </a:lnTo>
                    <a:lnTo>
                      <a:pt x="3" y="8"/>
                    </a:lnTo>
                    <a:lnTo>
                      <a:pt x="0" y="11"/>
                    </a:lnTo>
                    <a:lnTo>
                      <a:pt x="3" y="14"/>
                    </a:lnTo>
                    <a:lnTo>
                      <a:pt x="0"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29" name="Freeform 200"/>
              <p:cNvSpPr>
                <a:spLocks noChangeArrowheads="1"/>
              </p:cNvSpPr>
              <p:nvPr/>
            </p:nvSpPr>
            <p:spPr bwMode="auto">
              <a:xfrm>
                <a:off x="467" y="383"/>
                <a:ext cx="2" cy="3"/>
              </a:xfrm>
              <a:custGeom>
                <a:avLst/>
                <a:gdLst>
                  <a:gd name="T0" fmla="*/ 2 w 2"/>
                  <a:gd name="T1" fmla="*/ 0 h 3"/>
                  <a:gd name="T2" fmla="*/ 2 w 2"/>
                  <a:gd name="T3" fmla="*/ 0 h 3"/>
                  <a:gd name="T4" fmla="*/ 0 w 2"/>
                  <a:gd name="T5" fmla="*/ 0 h 3"/>
                  <a:gd name="T6" fmla="*/ 0 w 2"/>
                  <a:gd name="T7" fmla="*/ 0 h 3"/>
                  <a:gd name="T8" fmla="*/ 2 w 2"/>
                  <a:gd name="T9" fmla="*/ 3 h 3"/>
                  <a:gd name="T10" fmla="*/ 2 w 2"/>
                  <a:gd name="T11" fmla="*/ 0 h 3"/>
                  <a:gd name="T12" fmla="*/ 2 w 2"/>
                  <a:gd name="T13" fmla="*/ 0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0"/>
                    </a:lnTo>
                    <a:lnTo>
                      <a:pt x="0" y="0"/>
                    </a:lnTo>
                    <a:lnTo>
                      <a:pt x="2" y="3"/>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30" name="Freeform 201"/>
              <p:cNvSpPr>
                <a:spLocks noChangeArrowheads="1"/>
              </p:cNvSpPr>
              <p:nvPr/>
            </p:nvSpPr>
            <p:spPr bwMode="auto">
              <a:xfrm>
                <a:off x="464" y="389"/>
                <a:ext cx="3" cy="9"/>
              </a:xfrm>
              <a:custGeom>
                <a:avLst/>
                <a:gdLst>
                  <a:gd name="T0" fmla="*/ 3 w 3"/>
                  <a:gd name="T1" fmla="*/ 3 h 9"/>
                  <a:gd name="T2" fmla="*/ 3 w 3"/>
                  <a:gd name="T3" fmla="*/ 0 h 9"/>
                  <a:gd name="T4" fmla="*/ 0 w 3"/>
                  <a:gd name="T5" fmla="*/ 0 h 9"/>
                  <a:gd name="T6" fmla="*/ 0 w 3"/>
                  <a:gd name="T7" fmla="*/ 0 h 9"/>
                  <a:gd name="T8" fmla="*/ 0 w 3"/>
                  <a:gd name="T9" fmla="*/ 3 h 9"/>
                  <a:gd name="T10" fmla="*/ 0 w 3"/>
                  <a:gd name="T11" fmla="*/ 3 h 9"/>
                  <a:gd name="T12" fmla="*/ 0 w 3"/>
                  <a:gd name="T13" fmla="*/ 6 h 9"/>
                  <a:gd name="T14" fmla="*/ 0 w 3"/>
                  <a:gd name="T15" fmla="*/ 9 h 9"/>
                  <a:gd name="T16" fmla="*/ 3 w 3"/>
                  <a:gd name="T17" fmla="*/ 6 h 9"/>
                  <a:gd name="T18" fmla="*/ 3 w 3"/>
                  <a:gd name="T19" fmla="*/ 3 h 9"/>
                  <a:gd name="T20" fmla="*/ 3 w 3"/>
                  <a:gd name="T21" fmla="*/ 3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9"/>
                  <a:gd name="T35" fmla="*/ 3 w 3"/>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9">
                    <a:moveTo>
                      <a:pt x="3" y="3"/>
                    </a:moveTo>
                    <a:lnTo>
                      <a:pt x="3" y="0"/>
                    </a:lnTo>
                    <a:lnTo>
                      <a:pt x="0" y="0"/>
                    </a:lnTo>
                    <a:lnTo>
                      <a:pt x="0" y="3"/>
                    </a:lnTo>
                    <a:lnTo>
                      <a:pt x="0" y="6"/>
                    </a:lnTo>
                    <a:lnTo>
                      <a:pt x="0" y="9"/>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31" name="Freeform 202"/>
              <p:cNvSpPr>
                <a:spLocks noChangeArrowheads="1"/>
              </p:cNvSpPr>
              <p:nvPr/>
            </p:nvSpPr>
            <p:spPr bwMode="auto">
              <a:xfrm>
                <a:off x="467" y="386"/>
                <a:ext cx="2" cy="12"/>
              </a:xfrm>
              <a:custGeom>
                <a:avLst/>
                <a:gdLst>
                  <a:gd name="T0" fmla="*/ 2 w 2"/>
                  <a:gd name="T1" fmla="*/ 3 h 12"/>
                  <a:gd name="T2" fmla="*/ 2 w 2"/>
                  <a:gd name="T3" fmla="*/ 6 h 12"/>
                  <a:gd name="T4" fmla="*/ 0 w 2"/>
                  <a:gd name="T5" fmla="*/ 12 h 12"/>
                  <a:gd name="T6" fmla="*/ 2 w 2"/>
                  <a:gd name="T7" fmla="*/ 9 h 12"/>
                  <a:gd name="T8" fmla="*/ 2 w 2"/>
                  <a:gd name="T9" fmla="*/ 6 h 12"/>
                  <a:gd name="T10" fmla="*/ 2 w 2"/>
                  <a:gd name="T11" fmla="*/ 6 h 12"/>
                  <a:gd name="T12" fmla="*/ 2 w 2"/>
                  <a:gd name="T13" fmla="*/ 3 h 12"/>
                  <a:gd name="T14" fmla="*/ 2 w 2"/>
                  <a:gd name="T15" fmla="*/ 3 h 12"/>
                  <a:gd name="T16" fmla="*/ 2 w 2"/>
                  <a:gd name="T17" fmla="*/ 0 h 12"/>
                  <a:gd name="T18" fmla="*/ 2 w 2"/>
                  <a:gd name="T19" fmla="*/ 0 h 12"/>
                  <a:gd name="T20" fmla="*/ 2 w 2"/>
                  <a:gd name="T21" fmla="*/ 0 h 12"/>
                  <a:gd name="T22" fmla="*/ 2 w 2"/>
                  <a:gd name="T23" fmla="*/ 0 h 12"/>
                  <a:gd name="T24" fmla="*/ 2 w 2"/>
                  <a:gd name="T25" fmla="*/ 0 h 12"/>
                  <a:gd name="T26" fmla="*/ 2 w 2"/>
                  <a:gd name="T27" fmla="*/ 3 h 12"/>
                  <a:gd name="T28" fmla="*/ 2 w 2"/>
                  <a:gd name="T29" fmla="*/ 3 h 12"/>
                  <a:gd name="T30" fmla="*/ 2 w 2"/>
                  <a:gd name="T31" fmla="*/ 3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0 h 12"/>
                  <a:gd name="T50" fmla="*/ 2 w 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 h="12">
                    <a:moveTo>
                      <a:pt x="2" y="3"/>
                    </a:moveTo>
                    <a:lnTo>
                      <a:pt x="2" y="6"/>
                    </a:lnTo>
                    <a:lnTo>
                      <a:pt x="0" y="12"/>
                    </a:lnTo>
                    <a:lnTo>
                      <a:pt x="2" y="9"/>
                    </a:lnTo>
                    <a:lnTo>
                      <a:pt x="2" y="6"/>
                    </a:lnTo>
                    <a:lnTo>
                      <a:pt x="2" y="3"/>
                    </a:lnTo>
                    <a:lnTo>
                      <a:pt x="2" y="0"/>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32" name="Freeform 203"/>
              <p:cNvSpPr>
                <a:spLocks noChangeArrowheads="1"/>
              </p:cNvSpPr>
              <p:nvPr/>
            </p:nvSpPr>
            <p:spPr bwMode="auto">
              <a:xfrm>
                <a:off x="464" y="403"/>
                <a:ext cx="3" cy="3"/>
              </a:xfrm>
              <a:custGeom>
                <a:avLst/>
                <a:gdLst>
                  <a:gd name="T0" fmla="*/ 0 w 3"/>
                  <a:gd name="T1" fmla="*/ 0 h 3"/>
                  <a:gd name="T2" fmla="*/ 0 w 3"/>
                  <a:gd name="T3" fmla="*/ 3 h 3"/>
                  <a:gd name="T4" fmla="*/ 0 w 3"/>
                  <a:gd name="T5" fmla="*/ 3 h 3"/>
                  <a:gd name="T6" fmla="*/ 3 w 3"/>
                  <a:gd name="T7" fmla="*/ 3 h 3"/>
                  <a:gd name="T8" fmla="*/ 3 w 3"/>
                  <a:gd name="T9" fmla="*/ 0 h 3"/>
                  <a:gd name="T10" fmla="*/ 3 w 3"/>
                  <a:gd name="T11" fmla="*/ 0 h 3"/>
                  <a:gd name="T12" fmla="*/ 3 w 3"/>
                  <a:gd name="T13" fmla="*/ 0 h 3"/>
                  <a:gd name="T14" fmla="*/ 3 w 3"/>
                  <a:gd name="T15" fmla="*/ 0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3"/>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933" name="Freeform 204"/>
              <p:cNvSpPr>
                <a:spLocks noChangeArrowheads="1"/>
              </p:cNvSpPr>
              <p:nvPr/>
            </p:nvSpPr>
            <p:spPr bwMode="auto">
              <a:xfrm>
                <a:off x="446" y="435"/>
                <a:ext cx="29" cy="43"/>
              </a:xfrm>
              <a:custGeom>
                <a:avLst/>
                <a:gdLst>
                  <a:gd name="T0" fmla="*/ 21 w 29"/>
                  <a:gd name="T1" fmla="*/ 9 h 43"/>
                  <a:gd name="T2" fmla="*/ 15 w 29"/>
                  <a:gd name="T3" fmla="*/ 6 h 43"/>
                  <a:gd name="T4" fmla="*/ 12 w 29"/>
                  <a:gd name="T5" fmla="*/ 3 h 43"/>
                  <a:gd name="T6" fmla="*/ 9 w 29"/>
                  <a:gd name="T7" fmla="*/ 0 h 43"/>
                  <a:gd name="T8" fmla="*/ 6 w 29"/>
                  <a:gd name="T9" fmla="*/ 0 h 43"/>
                  <a:gd name="T10" fmla="*/ 3 w 29"/>
                  <a:gd name="T11" fmla="*/ 0 h 43"/>
                  <a:gd name="T12" fmla="*/ 0 w 29"/>
                  <a:gd name="T13" fmla="*/ 3 h 43"/>
                  <a:gd name="T14" fmla="*/ 3 w 29"/>
                  <a:gd name="T15" fmla="*/ 3 h 43"/>
                  <a:gd name="T16" fmla="*/ 6 w 29"/>
                  <a:gd name="T17" fmla="*/ 3 h 43"/>
                  <a:gd name="T18" fmla="*/ 9 w 29"/>
                  <a:gd name="T19" fmla="*/ 6 h 43"/>
                  <a:gd name="T20" fmla="*/ 6 w 29"/>
                  <a:gd name="T21" fmla="*/ 6 h 43"/>
                  <a:gd name="T22" fmla="*/ 3 w 29"/>
                  <a:gd name="T23" fmla="*/ 6 h 43"/>
                  <a:gd name="T24" fmla="*/ 3 w 29"/>
                  <a:gd name="T25" fmla="*/ 9 h 43"/>
                  <a:gd name="T26" fmla="*/ 0 w 29"/>
                  <a:gd name="T27" fmla="*/ 9 h 43"/>
                  <a:gd name="T28" fmla="*/ 0 w 29"/>
                  <a:gd name="T29" fmla="*/ 12 h 43"/>
                  <a:gd name="T30" fmla="*/ 3 w 29"/>
                  <a:gd name="T31" fmla="*/ 12 h 43"/>
                  <a:gd name="T32" fmla="*/ 3 w 29"/>
                  <a:gd name="T33" fmla="*/ 14 h 43"/>
                  <a:gd name="T34" fmla="*/ 6 w 29"/>
                  <a:gd name="T35" fmla="*/ 12 h 43"/>
                  <a:gd name="T36" fmla="*/ 3 w 29"/>
                  <a:gd name="T37" fmla="*/ 14 h 43"/>
                  <a:gd name="T38" fmla="*/ 6 w 29"/>
                  <a:gd name="T39" fmla="*/ 14 h 43"/>
                  <a:gd name="T40" fmla="*/ 9 w 29"/>
                  <a:gd name="T41" fmla="*/ 14 h 43"/>
                  <a:gd name="T42" fmla="*/ 9 w 29"/>
                  <a:gd name="T43" fmla="*/ 20 h 43"/>
                  <a:gd name="T44" fmla="*/ 9 w 29"/>
                  <a:gd name="T45" fmla="*/ 20 h 43"/>
                  <a:gd name="T46" fmla="*/ 12 w 29"/>
                  <a:gd name="T47" fmla="*/ 20 h 43"/>
                  <a:gd name="T48" fmla="*/ 9 w 29"/>
                  <a:gd name="T49" fmla="*/ 20 h 43"/>
                  <a:gd name="T50" fmla="*/ 6 w 29"/>
                  <a:gd name="T51" fmla="*/ 20 h 43"/>
                  <a:gd name="T52" fmla="*/ 6 w 29"/>
                  <a:gd name="T53" fmla="*/ 23 h 43"/>
                  <a:gd name="T54" fmla="*/ 9 w 29"/>
                  <a:gd name="T55" fmla="*/ 26 h 43"/>
                  <a:gd name="T56" fmla="*/ 12 w 29"/>
                  <a:gd name="T57" fmla="*/ 26 h 43"/>
                  <a:gd name="T58" fmla="*/ 12 w 29"/>
                  <a:gd name="T59" fmla="*/ 29 h 43"/>
                  <a:gd name="T60" fmla="*/ 9 w 29"/>
                  <a:gd name="T61" fmla="*/ 32 h 43"/>
                  <a:gd name="T62" fmla="*/ 12 w 29"/>
                  <a:gd name="T63" fmla="*/ 32 h 43"/>
                  <a:gd name="T64" fmla="*/ 15 w 29"/>
                  <a:gd name="T65" fmla="*/ 32 h 43"/>
                  <a:gd name="T66" fmla="*/ 15 w 29"/>
                  <a:gd name="T67" fmla="*/ 35 h 43"/>
                  <a:gd name="T68" fmla="*/ 12 w 29"/>
                  <a:gd name="T69" fmla="*/ 35 h 43"/>
                  <a:gd name="T70" fmla="*/ 12 w 29"/>
                  <a:gd name="T71" fmla="*/ 35 h 43"/>
                  <a:gd name="T72" fmla="*/ 15 w 29"/>
                  <a:gd name="T73" fmla="*/ 35 h 43"/>
                  <a:gd name="T74" fmla="*/ 15 w 29"/>
                  <a:gd name="T75" fmla="*/ 35 h 43"/>
                  <a:gd name="T76" fmla="*/ 12 w 29"/>
                  <a:gd name="T77" fmla="*/ 37 h 43"/>
                  <a:gd name="T78" fmla="*/ 18 w 29"/>
                  <a:gd name="T79" fmla="*/ 37 h 43"/>
                  <a:gd name="T80" fmla="*/ 18 w 29"/>
                  <a:gd name="T81" fmla="*/ 43 h 43"/>
                  <a:gd name="T82" fmla="*/ 23 w 29"/>
                  <a:gd name="T83" fmla="*/ 43 h 43"/>
                  <a:gd name="T84" fmla="*/ 26 w 29"/>
                  <a:gd name="T85" fmla="*/ 43 h 43"/>
                  <a:gd name="T86" fmla="*/ 26 w 29"/>
                  <a:gd name="T87" fmla="*/ 37 h 43"/>
                  <a:gd name="T88" fmla="*/ 26 w 29"/>
                  <a:gd name="T89" fmla="*/ 40 h 43"/>
                  <a:gd name="T90" fmla="*/ 26 w 29"/>
                  <a:gd name="T91" fmla="*/ 35 h 43"/>
                  <a:gd name="T92" fmla="*/ 29 w 29"/>
                  <a:gd name="T93" fmla="*/ 32 h 43"/>
                  <a:gd name="T94" fmla="*/ 26 w 29"/>
                  <a:gd name="T95" fmla="*/ 29 h 43"/>
                  <a:gd name="T96" fmla="*/ 23 w 29"/>
                  <a:gd name="T97" fmla="*/ 26 h 43"/>
                  <a:gd name="T98" fmla="*/ 23 w 29"/>
                  <a:gd name="T99" fmla="*/ 23 h 43"/>
                  <a:gd name="T100" fmla="*/ 23 w 29"/>
                  <a:gd name="T101" fmla="*/ 20 h 43"/>
                  <a:gd name="T102" fmla="*/ 23 w 29"/>
                  <a:gd name="T103" fmla="*/ 14 h 43"/>
                  <a:gd name="T104" fmla="*/ 23 w 29"/>
                  <a:gd name="T105" fmla="*/ 12 h 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
                  <a:gd name="T160" fmla="*/ 0 h 43"/>
                  <a:gd name="T161" fmla="*/ 29 w 29"/>
                  <a:gd name="T162" fmla="*/ 43 h 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 h="43">
                    <a:moveTo>
                      <a:pt x="23" y="12"/>
                    </a:moveTo>
                    <a:lnTo>
                      <a:pt x="21" y="9"/>
                    </a:lnTo>
                    <a:lnTo>
                      <a:pt x="15" y="6"/>
                    </a:lnTo>
                    <a:lnTo>
                      <a:pt x="12" y="3"/>
                    </a:lnTo>
                    <a:lnTo>
                      <a:pt x="9" y="0"/>
                    </a:lnTo>
                    <a:lnTo>
                      <a:pt x="6" y="0"/>
                    </a:lnTo>
                    <a:lnTo>
                      <a:pt x="3" y="0"/>
                    </a:lnTo>
                    <a:lnTo>
                      <a:pt x="0" y="3"/>
                    </a:lnTo>
                    <a:lnTo>
                      <a:pt x="3" y="3"/>
                    </a:lnTo>
                    <a:lnTo>
                      <a:pt x="6" y="3"/>
                    </a:lnTo>
                    <a:lnTo>
                      <a:pt x="9" y="3"/>
                    </a:lnTo>
                    <a:lnTo>
                      <a:pt x="9" y="6"/>
                    </a:lnTo>
                    <a:lnTo>
                      <a:pt x="6" y="6"/>
                    </a:lnTo>
                    <a:lnTo>
                      <a:pt x="3" y="6"/>
                    </a:lnTo>
                    <a:lnTo>
                      <a:pt x="3" y="9"/>
                    </a:lnTo>
                    <a:lnTo>
                      <a:pt x="0" y="9"/>
                    </a:lnTo>
                    <a:lnTo>
                      <a:pt x="0" y="12"/>
                    </a:lnTo>
                    <a:lnTo>
                      <a:pt x="3" y="12"/>
                    </a:lnTo>
                    <a:lnTo>
                      <a:pt x="3" y="14"/>
                    </a:lnTo>
                    <a:lnTo>
                      <a:pt x="6" y="12"/>
                    </a:lnTo>
                    <a:lnTo>
                      <a:pt x="6" y="14"/>
                    </a:lnTo>
                    <a:lnTo>
                      <a:pt x="3" y="14"/>
                    </a:lnTo>
                    <a:lnTo>
                      <a:pt x="3" y="17"/>
                    </a:lnTo>
                    <a:lnTo>
                      <a:pt x="6" y="14"/>
                    </a:lnTo>
                    <a:lnTo>
                      <a:pt x="9" y="14"/>
                    </a:lnTo>
                    <a:lnTo>
                      <a:pt x="9" y="17"/>
                    </a:lnTo>
                    <a:lnTo>
                      <a:pt x="9" y="20"/>
                    </a:lnTo>
                    <a:lnTo>
                      <a:pt x="9" y="17"/>
                    </a:lnTo>
                    <a:lnTo>
                      <a:pt x="9" y="20"/>
                    </a:lnTo>
                    <a:lnTo>
                      <a:pt x="12" y="20"/>
                    </a:lnTo>
                    <a:lnTo>
                      <a:pt x="9" y="20"/>
                    </a:lnTo>
                    <a:lnTo>
                      <a:pt x="6" y="20"/>
                    </a:lnTo>
                    <a:lnTo>
                      <a:pt x="6" y="23"/>
                    </a:lnTo>
                    <a:lnTo>
                      <a:pt x="9" y="23"/>
                    </a:lnTo>
                    <a:lnTo>
                      <a:pt x="9" y="26"/>
                    </a:lnTo>
                    <a:lnTo>
                      <a:pt x="12" y="26"/>
                    </a:lnTo>
                    <a:lnTo>
                      <a:pt x="12" y="29"/>
                    </a:lnTo>
                    <a:lnTo>
                      <a:pt x="9" y="29"/>
                    </a:lnTo>
                    <a:lnTo>
                      <a:pt x="9" y="32"/>
                    </a:lnTo>
                    <a:lnTo>
                      <a:pt x="12" y="32"/>
                    </a:lnTo>
                    <a:lnTo>
                      <a:pt x="15" y="32"/>
                    </a:lnTo>
                    <a:lnTo>
                      <a:pt x="18" y="32"/>
                    </a:lnTo>
                    <a:lnTo>
                      <a:pt x="15" y="35"/>
                    </a:lnTo>
                    <a:lnTo>
                      <a:pt x="12" y="35"/>
                    </a:lnTo>
                    <a:lnTo>
                      <a:pt x="15" y="35"/>
                    </a:lnTo>
                    <a:lnTo>
                      <a:pt x="18" y="35"/>
                    </a:lnTo>
                    <a:lnTo>
                      <a:pt x="15" y="35"/>
                    </a:lnTo>
                    <a:lnTo>
                      <a:pt x="15" y="37"/>
                    </a:lnTo>
                    <a:lnTo>
                      <a:pt x="12" y="37"/>
                    </a:lnTo>
                    <a:lnTo>
                      <a:pt x="15" y="40"/>
                    </a:lnTo>
                    <a:lnTo>
                      <a:pt x="18" y="37"/>
                    </a:lnTo>
                    <a:lnTo>
                      <a:pt x="18" y="40"/>
                    </a:lnTo>
                    <a:lnTo>
                      <a:pt x="18" y="43"/>
                    </a:lnTo>
                    <a:lnTo>
                      <a:pt x="21" y="43"/>
                    </a:lnTo>
                    <a:lnTo>
                      <a:pt x="23" y="43"/>
                    </a:lnTo>
                    <a:lnTo>
                      <a:pt x="26" y="43"/>
                    </a:lnTo>
                    <a:lnTo>
                      <a:pt x="26" y="37"/>
                    </a:lnTo>
                    <a:lnTo>
                      <a:pt x="26" y="40"/>
                    </a:lnTo>
                    <a:lnTo>
                      <a:pt x="26" y="37"/>
                    </a:lnTo>
                    <a:lnTo>
                      <a:pt x="26" y="35"/>
                    </a:lnTo>
                    <a:lnTo>
                      <a:pt x="29" y="35"/>
                    </a:lnTo>
                    <a:lnTo>
                      <a:pt x="29" y="32"/>
                    </a:lnTo>
                    <a:lnTo>
                      <a:pt x="29" y="29"/>
                    </a:lnTo>
                    <a:lnTo>
                      <a:pt x="26" y="29"/>
                    </a:lnTo>
                    <a:lnTo>
                      <a:pt x="26" y="26"/>
                    </a:lnTo>
                    <a:lnTo>
                      <a:pt x="23" y="26"/>
                    </a:lnTo>
                    <a:lnTo>
                      <a:pt x="23" y="23"/>
                    </a:lnTo>
                    <a:lnTo>
                      <a:pt x="23" y="20"/>
                    </a:lnTo>
                    <a:lnTo>
                      <a:pt x="23" y="14"/>
                    </a:lnTo>
                    <a:lnTo>
                      <a:pt x="23"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grpSp>
        <p:grpSp>
          <p:nvGrpSpPr>
            <p:cNvPr id="13356" name="Group 406"/>
            <p:cNvGrpSpPr>
              <a:grpSpLocks/>
            </p:cNvGrpSpPr>
            <p:nvPr/>
          </p:nvGrpSpPr>
          <p:grpSpPr bwMode="auto">
            <a:xfrm>
              <a:off x="385364" y="0"/>
              <a:ext cx="4504980" cy="4509168"/>
              <a:chOff x="0" y="0"/>
              <a:chExt cx="2151" cy="2153"/>
            </a:xfrm>
          </p:grpSpPr>
          <p:sp>
            <p:nvSpPr>
              <p:cNvPr id="13534" name="Freeform 206"/>
              <p:cNvSpPr>
                <a:spLocks noChangeArrowheads="1"/>
              </p:cNvSpPr>
              <p:nvPr/>
            </p:nvSpPr>
            <p:spPr bwMode="auto">
              <a:xfrm>
                <a:off x="208" y="810"/>
                <a:ext cx="3" cy="6"/>
              </a:xfrm>
              <a:custGeom>
                <a:avLst/>
                <a:gdLst>
                  <a:gd name="T0" fmla="*/ 0 w 3"/>
                  <a:gd name="T1" fmla="*/ 6 h 6"/>
                  <a:gd name="T2" fmla="*/ 3 w 3"/>
                  <a:gd name="T3" fmla="*/ 0 h 6"/>
                  <a:gd name="T4" fmla="*/ 0 w 3"/>
                  <a:gd name="T5" fmla="*/ 0 h 6"/>
                  <a:gd name="T6" fmla="*/ 0 w 3"/>
                  <a:gd name="T7" fmla="*/ 3 h 6"/>
                  <a:gd name="T8" fmla="*/ 0 w 3"/>
                  <a:gd name="T9" fmla="*/ 6 h 6"/>
                  <a:gd name="T10" fmla="*/ 0 w 3"/>
                  <a:gd name="T11" fmla="*/ 6 h 6"/>
                  <a:gd name="T12" fmla="*/ 0 w 3"/>
                  <a:gd name="T13" fmla="*/ 6 h 6"/>
                  <a:gd name="T14" fmla="*/ 0 w 3"/>
                  <a:gd name="T15" fmla="*/ 6 h 6"/>
                  <a:gd name="T16" fmla="*/ 0 w 3"/>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0" y="6"/>
                    </a:moveTo>
                    <a:lnTo>
                      <a:pt x="3" y="0"/>
                    </a:lnTo>
                    <a:lnTo>
                      <a:pt x="0" y="0"/>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5" name="Freeform 207"/>
              <p:cNvSpPr>
                <a:spLocks noChangeArrowheads="1"/>
              </p:cNvSpPr>
              <p:nvPr/>
            </p:nvSpPr>
            <p:spPr bwMode="auto">
              <a:xfrm>
                <a:off x="236" y="792"/>
                <a:ext cx="3" cy="9"/>
              </a:xfrm>
              <a:custGeom>
                <a:avLst/>
                <a:gdLst>
                  <a:gd name="T0" fmla="*/ 3 w 3"/>
                  <a:gd name="T1" fmla="*/ 9 h 9"/>
                  <a:gd name="T2" fmla="*/ 3 w 3"/>
                  <a:gd name="T3" fmla="*/ 9 h 9"/>
                  <a:gd name="T4" fmla="*/ 3 w 3"/>
                  <a:gd name="T5" fmla="*/ 6 h 9"/>
                  <a:gd name="T6" fmla="*/ 3 w 3"/>
                  <a:gd name="T7" fmla="*/ 6 h 9"/>
                  <a:gd name="T8" fmla="*/ 0 w 3"/>
                  <a:gd name="T9" fmla="*/ 3 h 9"/>
                  <a:gd name="T10" fmla="*/ 0 w 3"/>
                  <a:gd name="T11" fmla="*/ 0 h 9"/>
                  <a:gd name="T12" fmla="*/ 0 w 3"/>
                  <a:gd name="T13" fmla="*/ 0 h 9"/>
                  <a:gd name="T14" fmla="*/ 0 w 3"/>
                  <a:gd name="T15" fmla="*/ 0 h 9"/>
                  <a:gd name="T16" fmla="*/ 0 w 3"/>
                  <a:gd name="T17" fmla="*/ 3 h 9"/>
                  <a:gd name="T18" fmla="*/ 0 w 3"/>
                  <a:gd name="T19" fmla="*/ 6 h 9"/>
                  <a:gd name="T20" fmla="*/ 0 w 3"/>
                  <a:gd name="T21" fmla="*/ 9 h 9"/>
                  <a:gd name="T22" fmla="*/ 3 w 3"/>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9"/>
                  <a:gd name="T38" fmla="*/ 3 w 3"/>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9">
                    <a:moveTo>
                      <a:pt x="3" y="9"/>
                    </a:moveTo>
                    <a:lnTo>
                      <a:pt x="3" y="9"/>
                    </a:lnTo>
                    <a:lnTo>
                      <a:pt x="3" y="6"/>
                    </a:lnTo>
                    <a:lnTo>
                      <a:pt x="0" y="3"/>
                    </a:lnTo>
                    <a:lnTo>
                      <a:pt x="0" y="0"/>
                    </a:lnTo>
                    <a:lnTo>
                      <a:pt x="0" y="3"/>
                    </a:lnTo>
                    <a:lnTo>
                      <a:pt x="0" y="6"/>
                    </a:lnTo>
                    <a:lnTo>
                      <a:pt x="0" y="9"/>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6" name="Freeform 208"/>
              <p:cNvSpPr>
                <a:spLocks noChangeArrowheads="1"/>
              </p:cNvSpPr>
              <p:nvPr/>
            </p:nvSpPr>
            <p:spPr bwMode="auto">
              <a:xfrm>
                <a:off x="245" y="798"/>
                <a:ext cx="3" cy="6"/>
              </a:xfrm>
              <a:custGeom>
                <a:avLst/>
                <a:gdLst>
                  <a:gd name="T0" fmla="*/ 0 w 3"/>
                  <a:gd name="T1" fmla="*/ 3 h 6"/>
                  <a:gd name="T2" fmla="*/ 0 w 3"/>
                  <a:gd name="T3" fmla="*/ 6 h 6"/>
                  <a:gd name="T4" fmla="*/ 0 w 3"/>
                  <a:gd name="T5" fmla="*/ 6 h 6"/>
                  <a:gd name="T6" fmla="*/ 3 w 3"/>
                  <a:gd name="T7" fmla="*/ 6 h 6"/>
                  <a:gd name="T8" fmla="*/ 3 w 3"/>
                  <a:gd name="T9" fmla="*/ 3 h 6"/>
                  <a:gd name="T10" fmla="*/ 3 w 3"/>
                  <a:gd name="T11" fmla="*/ 0 h 6"/>
                  <a:gd name="T12" fmla="*/ 3 w 3"/>
                  <a:gd name="T13" fmla="*/ 0 h 6"/>
                  <a:gd name="T14" fmla="*/ 3 w 3"/>
                  <a:gd name="T15" fmla="*/ 0 h 6"/>
                  <a:gd name="T16" fmla="*/ 0 w 3"/>
                  <a:gd name="T17" fmla="*/ 3 h 6"/>
                  <a:gd name="T18" fmla="*/ 0 w 3"/>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0" y="3"/>
                    </a:moveTo>
                    <a:lnTo>
                      <a:pt x="0" y="6"/>
                    </a:lnTo>
                    <a:lnTo>
                      <a:pt x="3" y="6"/>
                    </a:lnTo>
                    <a:lnTo>
                      <a:pt x="3" y="3"/>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7" name="Freeform 209"/>
              <p:cNvSpPr>
                <a:spLocks noChangeArrowheads="1"/>
              </p:cNvSpPr>
              <p:nvPr/>
            </p:nvSpPr>
            <p:spPr bwMode="auto">
              <a:xfrm>
                <a:off x="565" y="1159"/>
                <a:ext cx="1" cy="5"/>
              </a:xfrm>
              <a:custGeom>
                <a:avLst/>
                <a:gdLst>
                  <a:gd name="T0" fmla="*/ 0 w 1"/>
                  <a:gd name="T1" fmla="*/ 2 h 5"/>
                  <a:gd name="T2" fmla="*/ 0 w 1"/>
                  <a:gd name="T3" fmla="*/ 5 h 5"/>
                  <a:gd name="T4" fmla="*/ 0 w 1"/>
                  <a:gd name="T5" fmla="*/ 0 h 5"/>
                  <a:gd name="T6" fmla="*/ 0 w 1"/>
                  <a:gd name="T7" fmla="*/ 2 h 5"/>
                  <a:gd name="T8" fmla="*/ 0 w 1"/>
                  <a:gd name="T9" fmla="*/ 2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0" y="2"/>
                    </a:moveTo>
                    <a:lnTo>
                      <a:pt x="0" y="5"/>
                    </a:lnTo>
                    <a:lnTo>
                      <a:pt x="0" y="0"/>
                    </a:lnTo>
                    <a:lnTo>
                      <a:pt x="0"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8" name="Freeform 210"/>
              <p:cNvSpPr>
                <a:spLocks noChangeArrowheads="1"/>
              </p:cNvSpPr>
              <p:nvPr/>
            </p:nvSpPr>
            <p:spPr bwMode="auto">
              <a:xfrm>
                <a:off x="795" y="1107"/>
                <a:ext cx="9" cy="3"/>
              </a:xfrm>
              <a:custGeom>
                <a:avLst/>
                <a:gdLst>
                  <a:gd name="T0" fmla="*/ 6 w 9"/>
                  <a:gd name="T1" fmla="*/ 3 h 3"/>
                  <a:gd name="T2" fmla="*/ 9 w 9"/>
                  <a:gd name="T3" fmla="*/ 3 h 3"/>
                  <a:gd name="T4" fmla="*/ 9 w 9"/>
                  <a:gd name="T5" fmla="*/ 0 h 3"/>
                  <a:gd name="T6" fmla="*/ 6 w 9"/>
                  <a:gd name="T7" fmla="*/ 0 h 3"/>
                  <a:gd name="T8" fmla="*/ 3 w 9"/>
                  <a:gd name="T9" fmla="*/ 3 h 3"/>
                  <a:gd name="T10" fmla="*/ 3 w 9"/>
                  <a:gd name="T11" fmla="*/ 0 h 3"/>
                  <a:gd name="T12" fmla="*/ 0 w 9"/>
                  <a:gd name="T13" fmla="*/ 0 h 3"/>
                  <a:gd name="T14" fmla="*/ 0 w 9"/>
                  <a:gd name="T15" fmla="*/ 3 h 3"/>
                  <a:gd name="T16" fmla="*/ 0 w 9"/>
                  <a:gd name="T17" fmla="*/ 3 h 3"/>
                  <a:gd name="T18" fmla="*/ 3 w 9"/>
                  <a:gd name="T19" fmla="*/ 3 h 3"/>
                  <a:gd name="T20" fmla="*/ 3 w 9"/>
                  <a:gd name="T21" fmla="*/ 3 h 3"/>
                  <a:gd name="T22" fmla="*/ 6 w 9"/>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
                  <a:gd name="T38" fmla="*/ 9 w 9"/>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
                    <a:moveTo>
                      <a:pt x="6" y="3"/>
                    </a:moveTo>
                    <a:lnTo>
                      <a:pt x="9" y="3"/>
                    </a:lnTo>
                    <a:lnTo>
                      <a:pt x="9" y="0"/>
                    </a:lnTo>
                    <a:lnTo>
                      <a:pt x="6" y="0"/>
                    </a:lnTo>
                    <a:lnTo>
                      <a:pt x="3" y="3"/>
                    </a:lnTo>
                    <a:lnTo>
                      <a:pt x="3" y="0"/>
                    </a:lnTo>
                    <a:lnTo>
                      <a:pt x="0" y="0"/>
                    </a:lnTo>
                    <a:lnTo>
                      <a:pt x="0" y="3"/>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9" name="Freeform 211"/>
              <p:cNvSpPr>
                <a:spLocks noChangeArrowheads="1"/>
              </p:cNvSpPr>
              <p:nvPr/>
            </p:nvSpPr>
            <p:spPr bwMode="auto">
              <a:xfrm>
                <a:off x="974" y="1274"/>
                <a:ext cx="5" cy="9"/>
              </a:xfrm>
              <a:custGeom>
                <a:avLst/>
                <a:gdLst>
                  <a:gd name="T0" fmla="*/ 0 w 5"/>
                  <a:gd name="T1" fmla="*/ 0 h 9"/>
                  <a:gd name="T2" fmla="*/ 0 w 5"/>
                  <a:gd name="T3" fmla="*/ 3 h 9"/>
                  <a:gd name="T4" fmla="*/ 0 w 5"/>
                  <a:gd name="T5" fmla="*/ 6 h 9"/>
                  <a:gd name="T6" fmla="*/ 0 w 5"/>
                  <a:gd name="T7" fmla="*/ 6 h 9"/>
                  <a:gd name="T8" fmla="*/ 2 w 5"/>
                  <a:gd name="T9" fmla="*/ 9 h 9"/>
                  <a:gd name="T10" fmla="*/ 5 w 5"/>
                  <a:gd name="T11" fmla="*/ 9 h 9"/>
                  <a:gd name="T12" fmla="*/ 5 w 5"/>
                  <a:gd name="T13" fmla="*/ 9 h 9"/>
                  <a:gd name="T14" fmla="*/ 5 w 5"/>
                  <a:gd name="T15" fmla="*/ 6 h 9"/>
                  <a:gd name="T16" fmla="*/ 5 w 5"/>
                  <a:gd name="T17" fmla="*/ 6 h 9"/>
                  <a:gd name="T18" fmla="*/ 2 w 5"/>
                  <a:gd name="T19" fmla="*/ 6 h 9"/>
                  <a:gd name="T20" fmla="*/ 2 w 5"/>
                  <a:gd name="T21" fmla="*/ 3 h 9"/>
                  <a:gd name="T22" fmla="*/ 0 w 5"/>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9"/>
                  <a:gd name="T38" fmla="*/ 5 w 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9">
                    <a:moveTo>
                      <a:pt x="0" y="0"/>
                    </a:moveTo>
                    <a:lnTo>
                      <a:pt x="0" y="3"/>
                    </a:lnTo>
                    <a:lnTo>
                      <a:pt x="0" y="6"/>
                    </a:lnTo>
                    <a:lnTo>
                      <a:pt x="2" y="9"/>
                    </a:lnTo>
                    <a:lnTo>
                      <a:pt x="5" y="9"/>
                    </a:lnTo>
                    <a:lnTo>
                      <a:pt x="5" y="6"/>
                    </a:lnTo>
                    <a:lnTo>
                      <a:pt x="2" y="6"/>
                    </a:lnTo>
                    <a:lnTo>
                      <a:pt x="2"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0" name="Freeform 212"/>
              <p:cNvSpPr>
                <a:spLocks noChangeArrowheads="1"/>
              </p:cNvSpPr>
              <p:nvPr/>
            </p:nvSpPr>
            <p:spPr bwMode="auto">
              <a:xfrm>
                <a:off x="982" y="1283"/>
                <a:ext cx="3" cy="2"/>
              </a:xfrm>
              <a:custGeom>
                <a:avLst/>
                <a:gdLst>
                  <a:gd name="T0" fmla="*/ 3 w 3"/>
                  <a:gd name="T1" fmla="*/ 2 h 2"/>
                  <a:gd name="T2" fmla="*/ 3 w 3"/>
                  <a:gd name="T3" fmla="*/ 0 h 2"/>
                  <a:gd name="T4" fmla="*/ 3 w 3"/>
                  <a:gd name="T5" fmla="*/ 0 h 2"/>
                  <a:gd name="T6" fmla="*/ 3 w 3"/>
                  <a:gd name="T7" fmla="*/ 0 h 2"/>
                  <a:gd name="T8" fmla="*/ 0 w 3"/>
                  <a:gd name="T9" fmla="*/ 0 h 2"/>
                  <a:gd name="T10" fmla="*/ 0 w 3"/>
                  <a:gd name="T11" fmla="*/ 0 h 2"/>
                  <a:gd name="T12" fmla="*/ 0 w 3"/>
                  <a:gd name="T13" fmla="*/ 0 h 2"/>
                  <a:gd name="T14" fmla="*/ 0 w 3"/>
                  <a:gd name="T15" fmla="*/ 0 h 2"/>
                  <a:gd name="T16" fmla="*/ 0 w 3"/>
                  <a:gd name="T17" fmla="*/ 2 h 2"/>
                  <a:gd name="T18" fmla="*/ 0 w 3"/>
                  <a:gd name="T19" fmla="*/ 2 h 2"/>
                  <a:gd name="T20" fmla="*/ 0 w 3"/>
                  <a:gd name="T21" fmla="*/ 2 h 2"/>
                  <a:gd name="T22" fmla="*/ 3 w 3"/>
                  <a:gd name="T23" fmla="*/ 2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2"/>
                  <a:gd name="T38" fmla="*/ 3 w 3"/>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2">
                    <a:moveTo>
                      <a:pt x="3" y="2"/>
                    </a:moveTo>
                    <a:lnTo>
                      <a:pt x="3" y="0"/>
                    </a:lnTo>
                    <a:lnTo>
                      <a:pt x="0" y="0"/>
                    </a:lnTo>
                    <a:lnTo>
                      <a:pt x="0" y="2"/>
                    </a:lnTo>
                    <a:lnTo>
                      <a:pt x="3"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1" name="Freeform 213"/>
              <p:cNvSpPr>
                <a:spLocks noChangeArrowheads="1"/>
              </p:cNvSpPr>
              <p:nvPr/>
            </p:nvSpPr>
            <p:spPr bwMode="auto">
              <a:xfrm>
                <a:off x="971" y="1285"/>
                <a:ext cx="28" cy="26"/>
              </a:xfrm>
              <a:custGeom>
                <a:avLst/>
                <a:gdLst>
                  <a:gd name="T0" fmla="*/ 0 w 28"/>
                  <a:gd name="T1" fmla="*/ 18 h 26"/>
                  <a:gd name="T2" fmla="*/ 0 w 28"/>
                  <a:gd name="T3" fmla="*/ 23 h 26"/>
                  <a:gd name="T4" fmla="*/ 0 w 28"/>
                  <a:gd name="T5" fmla="*/ 23 h 26"/>
                  <a:gd name="T6" fmla="*/ 3 w 28"/>
                  <a:gd name="T7" fmla="*/ 23 h 26"/>
                  <a:gd name="T8" fmla="*/ 8 w 28"/>
                  <a:gd name="T9" fmla="*/ 23 h 26"/>
                  <a:gd name="T10" fmla="*/ 8 w 28"/>
                  <a:gd name="T11" fmla="*/ 26 h 26"/>
                  <a:gd name="T12" fmla="*/ 17 w 28"/>
                  <a:gd name="T13" fmla="*/ 23 h 26"/>
                  <a:gd name="T14" fmla="*/ 20 w 28"/>
                  <a:gd name="T15" fmla="*/ 21 h 26"/>
                  <a:gd name="T16" fmla="*/ 23 w 28"/>
                  <a:gd name="T17" fmla="*/ 18 h 26"/>
                  <a:gd name="T18" fmla="*/ 28 w 28"/>
                  <a:gd name="T19" fmla="*/ 12 h 26"/>
                  <a:gd name="T20" fmla="*/ 28 w 28"/>
                  <a:gd name="T21" fmla="*/ 9 h 26"/>
                  <a:gd name="T22" fmla="*/ 28 w 28"/>
                  <a:gd name="T23" fmla="*/ 3 h 26"/>
                  <a:gd name="T24" fmla="*/ 26 w 28"/>
                  <a:gd name="T25" fmla="*/ 3 h 26"/>
                  <a:gd name="T26" fmla="*/ 26 w 28"/>
                  <a:gd name="T27" fmla="*/ 0 h 26"/>
                  <a:gd name="T28" fmla="*/ 26 w 28"/>
                  <a:gd name="T29" fmla="*/ 0 h 26"/>
                  <a:gd name="T30" fmla="*/ 26 w 28"/>
                  <a:gd name="T31" fmla="*/ 0 h 26"/>
                  <a:gd name="T32" fmla="*/ 20 w 28"/>
                  <a:gd name="T33" fmla="*/ 0 h 26"/>
                  <a:gd name="T34" fmla="*/ 17 w 28"/>
                  <a:gd name="T35" fmla="*/ 0 h 26"/>
                  <a:gd name="T36" fmla="*/ 14 w 28"/>
                  <a:gd name="T37" fmla="*/ 0 h 26"/>
                  <a:gd name="T38" fmla="*/ 11 w 28"/>
                  <a:gd name="T39" fmla="*/ 0 h 26"/>
                  <a:gd name="T40" fmla="*/ 8 w 28"/>
                  <a:gd name="T41" fmla="*/ 0 h 26"/>
                  <a:gd name="T42" fmla="*/ 8 w 28"/>
                  <a:gd name="T43" fmla="*/ 0 h 26"/>
                  <a:gd name="T44" fmla="*/ 5 w 28"/>
                  <a:gd name="T45" fmla="*/ 0 h 26"/>
                  <a:gd name="T46" fmla="*/ 3 w 28"/>
                  <a:gd name="T47" fmla="*/ 0 h 26"/>
                  <a:gd name="T48" fmla="*/ 3 w 28"/>
                  <a:gd name="T49" fmla="*/ 0 h 26"/>
                  <a:gd name="T50" fmla="*/ 0 w 28"/>
                  <a:gd name="T51" fmla="*/ 3 h 26"/>
                  <a:gd name="T52" fmla="*/ 0 w 28"/>
                  <a:gd name="T53" fmla="*/ 3 h 26"/>
                  <a:gd name="T54" fmla="*/ 0 w 28"/>
                  <a:gd name="T55" fmla="*/ 12 h 26"/>
                  <a:gd name="T56" fmla="*/ 0 w 28"/>
                  <a:gd name="T57" fmla="*/ 15 h 26"/>
                  <a:gd name="T58" fmla="*/ 0 w 28"/>
                  <a:gd name="T59" fmla="*/ 15 h 26"/>
                  <a:gd name="T60" fmla="*/ 0 w 28"/>
                  <a:gd name="T61" fmla="*/ 18 h 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26"/>
                  <a:gd name="T95" fmla="*/ 28 w 28"/>
                  <a:gd name="T96" fmla="*/ 26 h 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26">
                    <a:moveTo>
                      <a:pt x="0" y="18"/>
                    </a:moveTo>
                    <a:lnTo>
                      <a:pt x="0" y="23"/>
                    </a:lnTo>
                    <a:lnTo>
                      <a:pt x="3" y="23"/>
                    </a:lnTo>
                    <a:lnTo>
                      <a:pt x="8" y="23"/>
                    </a:lnTo>
                    <a:lnTo>
                      <a:pt x="8" y="26"/>
                    </a:lnTo>
                    <a:lnTo>
                      <a:pt x="17" y="23"/>
                    </a:lnTo>
                    <a:lnTo>
                      <a:pt x="20" y="21"/>
                    </a:lnTo>
                    <a:lnTo>
                      <a:pt x="23" y="18"/>
                    </a:lnTo>
                    <a:lnTo>
                      <a:pt x="28" y="12"/>
                    </a:lnTo>
                    <a:lnTo>
                      <a:pt x="28" y="9"/>
                    </a:lnTo>
                    <a:lnTo>
                      <a:pt x="28" y="3"/>
                    </a:lnTo>
                    <a:lnTo>
                      <a:pt x="26" y="3"/>
                    </a:lnTo>
                    <a:lnTo>
                      <a:pt x="26" y="0"/>
                    </a:lnTo>
                    <a:lnTo>
                      <a:pt x="20" y="0"/>
                    </a:lnTo>
                    <a:lnTo>
                      <a:pt x="17" y="0"/>
                    </a:lnTo>
                    <a:lnTo>
                      <a:pt x="14" y="0"/>
                    </a:lnTo>
                    <a:lnTo>
                      <a:pt x="11" y="0"/>
                    </a:lnTo>
                    <a:lnTo>
                      <a:pt x="8" y="0"/>
                    </a:lnTo>
                    <a:lnTo>
                      <a:pt x="5" y="0"/>
                    </a:lnTo>
                    <a:lnTo>
                      <a:pt x="3" y="0"/>
                    </a:lnTo>
                    <a:lnTo>
                      <a:pt x="0" y="3"/>
                    </a:lnTo>
                    <a:lnTo>
                      <a:pt x="0" y="12"/>
                    </a:lnTo>
                    <a:lnTo>
                      <a:pt x="0" y="15"/>
                    </a:lnTo>
                    <a:lnTo>
                      <a:pt x="0" y="1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2" name="Freeform 214"/>
              <p:cNvSpPr>
                <a:spLocks noChangeArrowheads="1"/>
              </p:cNvSpPr>
              <p:nvPr/>
            </p:nvSpPr>
            <p:spPr bwMode="auto">
              <a:xfrm>
                <a:off x="962" y="1283"/>
                <a:ext cx="9" cy="11"/>
              </a:xfrm>
              <a:custGeom>
                <a:avLst/>
                <a:gdLst>
                  <a:gd name="T0" fmla="*/ 3 w 9"/>
                  <a:gd name="T1" fmla="*/ 11 h 11"/>
                  <a:gd name="T2" fmla="*/ 6 w 9"/>
                  <a:gd name="T3" fmla="*/ 8 h 11"/>
                  <a:gd name="T4" fmla="*/ 6 w 9"/>
                  <a:gd name="T5" fmla="*/ 5 h 11"/>
                  <a:gd name="T6" fmla="*/ 9 w 9"/>
                  <a:gd name="T7" fmla="*/ 5 h 11"/>
                  <a:gd name="T8" fmla="*/ 9 w 9"/>
                  <a:gd name="T9" fmla="*/ 2 h 11"/>
                  <a:gd name="T10" fmla="*/ 9 w 9"/>
                  <a:gd name="T11" fmla="*/ 2 h 11"/>
                  <a:gd name="T12" fmla="*/ 6 w 9"/>
                  <a:gd name="T13" fmla="*/ 2 h 11"/>
                  <a:gd name="T14" fmla="*/ 6 w 9"/>
                  <a:gd name="T15" fmla="*/ 2 h 11"/>
                  <a:gd name="T16" fmla="*/ 6 w 9"/>
                  <a:gd name="T17" fmla="*/ 2 h 11"/>
                  <a:gd name="T18" fmla="*/ 9 w 9"/>
                  <a:gd name="T19" fmla="*/ 0 h 11"/>
                  <a:gd name="T20" fmla="*/ 9 w 9"/>
                  <a:gd name="T21" fmla="*/ 0 h 11"/>
                  <a:gd name="T22" fmla="*/ 6 w 9"/>
                  <a:gd name="T23" fmla="*/ 0 h 11"/>
                  <a:gd name="T24" fmla="*/ 6 w 9"/>
                  <a:gd name="T25" fmla="*/ 0 h 11"/>
                  <a:gd name="T26" fmla="*/ 6 w 9"/>
                  <a:gd name="T27" fmla="*/ 0 h 11"/>
                  <a:gd name="T28" fmla="*/ 3 w 9"/>
                  <a:gd name="T29" fmla="*/ 2 h 11"/>
                  <a:gd name="T30" fmla="*/ 3 w 9"/>
                  <a:gd name="T31" fmla="*/ 2 h 11"/>
                  <a:gd name="T32" fmla="*/ 3 w 9"/>
                  <a:gd name="T33" fmla="*/ 2 h 11"/>
                  <a:gd name="T34" fmla="*/ 0 w 9"/>
                  <a:gd name="T35" fmla="*/ 5 h 11"/>
                  <a:gd name="T36" fmla="*/ 0 w 9"/>
                  <a:gd name="T37" fmla="*/ 8 h 11"/>
                  <a:gd name="T38" fmla="*/ 0 w 9"/>
                  <a:gd name="T39" fmla="*/ 8 h 11"/>
                  <a:gd name="T40" fmla="*/ 0 w 9"/>
                  <a:gd name="T41" fmla="*/ 8 h 11"/>
                  <a:gd name="T42" fmla="*/ 0 w 9"/>
                  <a:gd name="T43" fmla="*/ 11 h 11"/>
                  <a:gd name="T44" fmla="*/ 3 w 9"/>
                  <a:gd name="T45" fmla="*/ 11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11"/>
                  <a:gd name="T71" fmla="*/ 9 w 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11">
                    <a:moveTo>
                      <a:pt x="3" y="11"/>
                    </a:moveTo>
                    <a:lnTo>
                      <a:pt x="6" y="8"/>
                    </a:lnTo>
                    <a:lnTo>
                      <a:pt x="6" y="5"/>
                    </a:lnTo>
                    <a:lnTo>
                      <a:pt x="9" y="5"/>
                    </a:lnTo>
                    <a:lnTo>
                      <a:pt x="9" y="2"/>
                    </a:lnTo>
                    <a:lnTo>
                      <a:pt x="6" y="2"/>
                    </a:lnTo>
                    <a:lnTo>
                      <a:pt x="9" y="0"/>
                    </a:lnTo>
                    <a:lnTo>
                      <a:pt x="6" y="0"/>
                    </a:lnTo>
                    <a:lnTo>
                      <a:pt x="3" y="2"/>
                    </a:lnTo>
                    <a:lnTo>
                      <a:pt x="0" y="5"/>
                    </a:lnTo>
                    <a:lnTo>
                      <a:pt x="0" y="8"/>
                    </a:lnTo>
                    <a:lnTo>
                      <a:pt x="0" y="11"/>
                    </a:lnTo>
                    <a:lnTo>
                      <a:pt x="3"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3" name="Freeform 215"/>
              <p:cNvSpPr>
                <a:spLocks noChangeArrowheads="1"/>
              </p:cNvSpPr>
              <p:nvPr/>
            </p:nvSpPr>
            <p:spPr bwMode="auto">
              <a:xfrm>
                <a:off x="976" y="1274"/>
                <a:ext cx="1" cy="3"/>
              </a:xfrm>
              <a:custGeom>
                <a:avLst/>
                <a:gdLst>
                  <a:gd name="T0" fmla="*/ 0 w 1"/>
                  <a:gd name="T1" fmla="*/ 3 h 3"/>
                  <a:gd name="T2" fmla="*/ 0 w 1"/>
                  <a:gd name="T3" fmla="*/ 3 h 3"/>
                  <a:gd name="T4" fmla="*/ 0 w 1"/>
                  <a:gd name="T5" fmla="*/ 0 h 3"/>
                  <a:gd name="T6" fmla="*/ 0 w 1"/>
                  <a:gd name="T7" fmla="*/ 0 h 3"/>
                  <a:gd name="T8" fmla="*/ 0 w 1"/>
                  <a:gd name="T9" fmla="*/ 0 h 3"/>
                  <a:gd name="T10" fmla="*/ 0 w 1"/>
                  <a:gd name="T11" fmla="*/ 3 h 3"/>
                  <a:gd name="T12" fmla="*/ 0 w 1"/>
                  <a:gd name="T13" fmla="*/ 3 h 3"/>
                  <a:gd name="T14" fmla="*/ 0 w 1"/>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
                  <a:gd name="T26" fmla="*/ 1 w 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
                    <a:moveTo>
                      <a:pt x="0" y="3"/>
                    </a:move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4" name="Freeform 216"/>
              <p:cNvSpPr>
                <a:spLocks noChangeArrowheads="1"/>
              </p:cNvSpPr>
              <p:nvPr/>
            </p:nvSpPr>
            <p:spPr bwMode="auto">
              <a:xfrm>
                <a:off x="971" y="1283"/>
                <a:ext cx="3" cy="1"/>
              </a:xfrm>
              <a:custGeom>
                <a:avLst/>
                <a:gdLst>
                  <a:gd name="T0" fmla="*/ 3 w 3"/>
                  <a:gd name="T1" fmla="*/ 0 h 1"/>
                  <a:gd name="T2" fmla="*/ 3 w 3"/>
                  <a:gd name="T3" fmla="*/ 0 h 1"/>
                  <a:gd name="T4" fmla="*/ 3 w 3"/>
                  <a:gd name="T5" fmla="*/ 0 h 1"/>
                  <a:gd name="T6" fmla="*/ 3 w 3"/>
                  <a:gd name="T7" fmla="*/ 0 h 1"/>
                  <a:gd name="T8" fmla="*/ 0 w 3"/>
                  <a:gd name="T9" fmla="*/ 0 h 1"/>
                  <a:gd name="T10" fmla="*/ 3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3" y="0"/>
                    </a:move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5" name="Freeform 217"/>
              <p:cNvSpPr>
                <a:spLocks noEditPoints="1" noChangeArrowheads="1"/>
              </p:cNvSpPr>
              <p:nvPr/>
            </p:nvSpPr>
            <p:spPr bwMode="auto">
              <a:xfrm>
                <a:off x="0" y="106"/>
                <a:ext cx="1175" cy="2021"/>
              </a:xfrm>
              <a:custGeom>
                <a:avLst/>
                <a:gdLst>
                  <a:gd name="T0" fmla="*/ 959 w 1175"/>
                  <a:gd name="T1" fmla="*/ 1202 h 2021"/>
                  <a:gd name="T2" fmla="*/ 856 w 1175"/>
                  <a:gd name="T3" fmla="*/ 1047 h 2021"/>
                  <a:gd name="T4" fmla="*/ 706 w 1175"/>
                  <a:gd name="T5" fmla="*/ 1021 h 2021"/>
                  <a:gd name="T6" fmla="*/ 579 w 1175"/>
                  <a:gd name="T7" fmla="*/ 1032 h 2021"/>
                  <a:gd name="T8" fmla="*/ 516 w 1175"/>
                  <a:gd name="T9" fmla="*/ 859 h 2021"/>
                  <a:gd name="T10" fmla="*/ 418 w 1175"/>
                  <a:gd name="T11" fmla="*/ 750 h 2021"/>
                  <a:gd name="T12" fmla="*/ 533 w 1175"/>
                  <a:gd name="T13" fmla="*/ 692 h 2021"/>
                  <a:gd name="T14" fmla="*/ 631 w 1175"/>
                  <a:gd name="T15" fmla="*/ 756 h 2021"/>
                  <a:gd name="T16" fmla="*/ 720 w 1175"/>
                  <a:gd name="T17" fmla="*/ 588 h 2021"/>
                  <a:gd name="T18" fmla="*/ 755 w 1175"/>
                  <a:gd name="T19" fmla="*/ 551 h 2021"/>
                  <a:gd name="T20" fmla="*/ 867 w 1175"/>
                  <a:gd name="T21" fmla="*/ 473 h 2021"/>
                  <a:gd name="T22" fmla="*/ 916 w 1175"/>
                  <a:gd name="T23" fmla="*/ 459 h 2021"/>
                  <a:gd name="T24" fmla="*/ 951 w 1175"/>
                  <a:gd name="T25" fmla="*/ 390 h 2021"/>
                  <a:gd name="T26" fmla="*/ 999 w 1175"/>
                  <a:gd name="T27" fmla="*/ 335 h 2021"/>
                  <a:gd name="T28" fmla="*/ 991 w 1175"/>
                  <a:gd name="T29" fmla="*/ 263 h 2021"/>
                  <a:gd name="T30" fmla="*/ 939 w 1175"/>
                  <a:gd name="T31" fmla="*/ 254 h 2021"/>
                  <a:gd name="T32" fmla="*/ 925 w 1175"/>
                  <a:gd name="T33" fmla="*/ 202 h 2021"/>
                  <a:gd name="T34" fmla="*/ 838 w 1175"/>
                  <a:gd name="T35" fmla="*/ 292 h 2021"/>
                  <a:gd name="T36" fmla="*/ 766 w 1175"/>
                  <a:gd name="T37" fmla="*/ 312 h 2021"/>
                  <a:gd name="T38" fmla="*/ 732 w 1175"/>
                  <a:gd name="T39" fmla="*/ 194 h 2021"/>
                  <a:gd name="T40" fmla="*/ 815 w 1175"/>
                  <a:gd name="T41" fmla="*/ 156 h 2021"/>
                  <a:gd name="T42" fmla="*/ 902 w 1175"/>
                  <a:gd name="T43" fmla="*/ 104 h 2021"/>
                  <a:gd name="T44" fmla="*/ 838 w 1175"/>
                  <a:gd name="T45" fmla="*/ 93 h 2021"/>
                  <a:gd name="T46" fmla="*/ 818 w 1175"/>
                  <a:gd name="T47" fmla="*/ 52 h 2021"/>
                  <a:gd name="T48" fmla="*/ 781 w 1175"/>
                  <a:gd name="T49" fmla="*/ 98 h 2021"/>
                  <a:gd name="T50" fmla="*/ 706 w 1175"/>
                  <a:gd name="T51" fmla="*/ 90 h 2021"/>
                  <a:gd name="T52" fmla="*/ 665 w 1175"/>
                  <a:gd name="T53" fmla="*/ 104 h 2021"/>
                  <a:gd name="T54" fmla="*/ 605 w 1175"/>
                  <a:gd name="T55" fmla="*/ 64 h 2021"/>
                  <a:gd name="T56" fmla="*/ 516 w 1175"/>
                  <a:gd name="T57" fmla="*/ 52 h 2021"/>
                  <a:gd name="T58" fmla="*/ 458 w 1175"/>
                  <a:gd name="T59" fmla="*/ 49 h 2021"/>
                  <a:gd name="T60" fmla="*/ 360 w 1175"/>
                  <a:gd name="T61" fmla="*/ 9 h 2021"/>
                  <a:gd name="T62" fmla="*/ 239 w 1175"/>
                  <a:gd name="T63" fmla="*/ 26 h 2021"/>
                  <a:gd name="T64" fmla="*/ 219 w 1175"/>
                  <a:gd name="T65" fmla="*/ 55 h 2021"/>
                  <a:gd name="T66" fmla="*/ 170 w 1175"/>
                  <a:gd name="T67" fmla="*/ 98 h 2021"/>
                  <a:gd name="T68" fmla="*/ 104 w 1175"/>
                  <a:gd name="T69" fmla="*/ 142 h 2021"/>
                  <a:gd name="T70" fmla="*/ 44 w 1175"/>
                  <a:gd name="T71" fmla="*/ 208 h 2021"/>
                  <a:gd name="T72" fmla="*/ 81 w 1175"/>
                  <a:gd name="T73" fmla="*/ 199 h 2021"/>
                  <a:gd name="T74" fmla="*/ 228 w 1175"/>
                  <a:gd name="T75" fmla="*/ 145 h 2021"/>
                  <a:gd name="T76" fmla="*/ 231 w 1175"/>
                  <a:gd name="T77" fmla="*/ 150 h 2021"/>
                  <a:gd name="T78" fmla="*/ 283 w 1175"/>
                  <a:gd name="T79" fmla="*/ 182 h 2021"/>
                  <a:gd name="T80" fmla="*/ 311 w 1175"/>
                  <a:gd name="T81" fmla="*/ 211 h 2021"/>
                  <a:gd name="T82" fmla="*/ 300 w 1175"/>
                  <a:gd name="T83" fmla="*/ 257 h 2021"/>
                  <a:gd name="T84" fmla="*/ 285 w 1175"/>
                  <a:gd name="T85" fmla="*/ 329 h 2021"/>
                  <a:gd name="T86" fmla="*/ 277 w 1175"/>
                  <a:gd name="T87" fmla="*/ 372 h 2021"/>
                  <a:gd name="T88" fmla="*/ 190 w 1175"/>
                  <a:gd name="T89" fmla="*/ 560 h 2021"/>
                  <a:gd name="T90" fmla="*/ 222 w 1175"/>
                  <a:gd name="T91" fmla="*/ 733 h 2021"/>
                  <a:gd name="T92" fmla="*/ 234 w 1175"/>
                  <a:gd name="T93" fmla="*/ 652 h 2021"/>
                  <a:gd name="T94" fmla="*/ 294 w 1175"/>
                  <a:gd name="T95" fmla="*/ 833 h 2021"/>
                  <a:gd name="T96" fmla="*/ 484 w 1175"/>
                  <a:gd name="T97" fmla="*/ 963 h 2021"/>
                  <a:gd name="T98" fmla="*/ 602 w 1175"/>
                  <a:gd name="T99" fmla="*/ 1035 h 2021"/>
                  <a:gd name="T100" fmla="*/ 570 w 1175"/>
                  <a:gd name="T101" fmla="*/ 1249 h 2021"/>
                  <a:gd name="T102" fmla="*/ 749 w 1175"/>
                  <a:gd name="T103" fmla="*/ 1600 h 2021"/>
                  <a:gd name="T104" fmla="*/ 795 w 1175"/>
                  <a:gd name="T105" fmla="*/ 1871 h 2021"/>
                  <a:gd name="T106" fmla="*/ 801 w 1175"/>
                  <a:gd name="T107" fmla="*/ 1920 h 2021"/>
                  <a:gd name="T108" fmla="*/ 853 w 1175"/>
                  <a:gd name="T109" fmla="*/ 2001 h 2021"/>
                  <a:gd name="T110" fmla="*/ 893 w 1175"/>
                  <a:gd name="T111" fmla="*/ 1915 h 2021"/>
                  <a:gd name="T112" fmla="*/ 948 w 1175"/>
                  <a:gd name="T113" fmla="*/ 1765 h 2021"/>
                  <a:gd name="T114" fmla="*/ 1048 w 1175"/>
                  <a:gd name="T115" fmla="*/ 1548 h 2021"/>
                  <a:gd name="T116" fmla="*/ 617 w 1175"/>
                  <a:gd name="T117" fmla="*/ 424 h 2021"/>
                  <a:gd name="T118" fmla="*/ 660 w 1175"/>
                  <a:gd name="T119" fmla="*/ 456 h 2021"/>
                  <a:gd name="T120" fmla="*/ 712 w 1175"/>
                  <a:gd name="T121" fmla="*/ 447 h 2021"/>
                  <a:gd name="T122" fmla="*/ 680 w 1175"/>
                  <a:gd name="T123" fmla="*/ 496 h 2021"/>
                  <a:gd name="T124" fmla="*/ 749 w 1175"/>
                  <a:gd name="T125" fmla="*/ 476 h 20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75"/>
                  <a:gd name="T190" fmla="*/ 0 h 2021"/>
                  <a:gd name="T191" fmla="*/ 1175 w 1175"/>
                  <a:gd name="T192" fmla="*/ 2021 h 20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75" h="2021">
                    <a:moveTo>
                      <a:pt x="1172" y="1263"/>
                    </a:moveTo>
                    <a:lnTo>
                      <a:pt x="1169" y="1260"/>
                    </a:lnTo>
                    <a:lnTo>
                      <a:pt x="1167" y="1257"/>
                    </a:lnTo>
                    <a:lnTo>
                      <a:pt x="1167" y="1254"/>
                    </a:lnTo>
                    <a:lnTo>
                      <a:pt x="1155" y="1254"/>
                    </a:lnTo>
                    <a:lnTo>
                      <a:pt x="1152" y="1254"/>
                    </a:lnTo>
                    <a:lnTo>
                      <a:pt x="1149" y="1254"/>
                    </a:lnTo>
                    <a:lnTo>
                      <a:pt x="1146" y="1254"/>
                    </a:lnTo>
                    <a:lnTo>
                      <a:pt x="1146" y="1251"/>
                    </a:lnTo>
                    <a:lnTo>
                      <a:pt x="1143" y="1249"/>
                    </a:lnTo>
                    <a:lnTo>
                      <a:pt x="1141" y="1249"/>
                    </a:lnTo>
                    <a:lnTo>
                      <a:pt x="1141" y="1246"/>
                    </a:lnTo>
                    <a:lnTo>
                      <a:pt x="1138" y="1246"/>
                    </a:lnTo>
                    <a:lnTo>
                      <a:pt x="1129" y="1237"/>
                    </a:lnTo>
                    <a:lnTo>
                      <a:pt x="1126" y="1231"/>
                    </a:lnTo>
                    <a:lnTo>
                      <a:pt x="1123" y="1231"/>
                    </a:lnTo>
                    <a:lnTo>
                      <a:pt x="1118" y="1226"/>
                    </a:lnTo>
                    <a:lnTo>
                      <a:pt x="1115" y="1226"/>
                    </a:lnTo>
                    <a:lnTo>
                      <a:pt x="1112" y="1223"/>
                    </a:lnTo>
                    <a:lnTo>
                      <a:pt x="1109" y="1223"/>
                    </a:lnTo>
                    <a:lnTo>
                      <a:pt x="1097" y="1223"/>
                    </a:lnTo>
                    <a:lnTo>
                      <a:pt x="1095" y="1223"/>
                    </a:lnTo>
                    <a:lnTo>
                      <a:pt x="1086" y="1223"/>
                    </a:lnTo>
                    <a:lnTo>
                      <a:pt x="1083" y="1220"/>
                    </a:lnTo>
                    <a:lnTo>
                      <a:pt x="1080" y="1220"/>
                    </a:lnTo>
                    <a:lnTo>
                      <a:pt x="1066" y="1214"/>
                    </a:lnTo>
                    <a:lnTo>
                      <a:pt x="1063" y="1214"/>
                    </a:lnTo>
                    <a:lnTo>
                      <a:pt x="1060" y="1214"/>
                    </a:lnTo>
                    <a:lnTo>
                      <a:pt x="1057" y="1214"/>
                    </a:lnTo>
                    <a:lnTo>
                      <a:pt x="1057" y="1217"/>
                    </a:lnTo>
                    <a:lnTo>
                      <a:pt x="1051" y="1217"/>
                    </a:lnTo>
                    <a:lnTo>
                      <a:pt x="1048" y="1217"/>
                    </a:lnTo>
                    <a:lnTo>
                      <a:pt x="1051" y="1214"/>
                    </a:lnTo>
                    <a:lnTo>
                      <a:pt x="1051" y="1211"/>
                    </a:lnTo>
                    <a:lnTo>
                      <a:pt x="1048" y="1208"/>
                    </a:lnTo>
                    <a:lnTo>
                      <a:pt x="1048" y="1211"/>
                    </a:lnTo>
                    <a:lnTo>
                      <a:pt x="1048" y="1208"/>
                    </a:lnTo>
                    <a:lnTo>
                      <a:pt x="1048" y="1205"/>
                    </a:lnTo>
                    <a:lnTo>
                      <a:pt x="1046" y="1202"/>
                    </a:lnTo>
                    <a:lnTo>
                      <a:pt x="1046" y="1200"/>
                    </a:lnTo>
                    <a:lnTo>
                      <a:pt x="1043" y="1200"/>
                    </a:lnTo>
                    <a:lnTo>
                      <a:pt x="1040" y="1202"/>
                    </a:lnTo>
                    <a:lnTo>
                      <a:pt x="1040" y="1200"/>
                    </a:lnTo>
                    <a:lnTo>
                      <a:pt x="1037" y="1200"/>
                    </a:lnTo>
                    <a:lnTo>
                      <a:pt x="1037" y="1197"/>
                    </a:lnTo>
                    <a:lnTo>
                      <a:pt x="1034" y="1194"/>
                    </a:lnTo>
                    <a:lnTo>
                      <a:pt x="1031" y="1194"/>
                    </a:lnTo>
                    <a:lnTo>
                      <a:pt x="1028" y="1194"/>
                    </a:lnTo>
                    <a:lnTo>
                      <a:pt x="1028" y="1191"/>
                    </a:lnTo>
                    <a:lnTo>
                      <a:pt x="1025" y="1191"/>
                    </a:lnTo>
                    <a:lnTo>
                      <a:pt x="1023" y="1191"/>
                    </a:lnTo>
                    <a:lnTo>
                      <a:pt x="1014" y="1188"/>
                    </a:lnTo>
                    <a:lnTo>
                      <a:pt x="1014" y="1185"/>
                    </a:lnTo>
                    <a:lnTo>
                      <a:pt x="1005" y="1185"/>
                    </a:lnTo>
                    <a:lnTo>
                      <a:pt x="1002" y="1188"/>
                    </a:lnTo>
                    <a:lnTo>
                      <a:pt x="1002" y="1191"/>
                    </a:lnTo>
                    <a:lnTo>
                      <a:pt x="999" y="1194"/>
                    </a:lnTo>
                    <a:lnTo>
                      <a:pt x="999" y="1197"/>
                    </a:lnTo>
                    <a:lnTo>
                      <a:pt x="999" y="1200"/>
                    </a:lnTo>
                    <a:lnTo>
                      <a:pt x="997" y="1200"/>
                    </a:lnTo>
                    <a:lnTo>
                      <a:pt x="994" y="1200"/>
                    </a:lnTo>
                    <a:lnTo>
                      <a:pt x="991" y="1202"/>
                    </a:lnTo>
                    <a:lnTo>
                      <a:pt x="991" y="1208"/>
                    </a:lnTo>
                    <a:lnTo>
                      <a:pt x="988" y="1211"/>
                    </a:lnTo>
                    <a:lnTo>
                      <a:pt x="988" y="1214"/>
                    </a:lnTo>
                    <a:lnTo>
                      <a:pt x="985" y="1214"/>
                    </a:lnTo>
                    <a:lnTo>
                      <a:pt x="985" y="1211"/>
                    </a:lnTo>
                    <a:lnTo>
                      <a:pt x="985" y="1208"/>
                    </a:lnTo>
                    <a:lnTo>
                      <a:pt x="985" y="1205"/>
                    </a:lnTo>
                    <a:lnTo>
                      <a:pt x="982" y="1205"/>
                    </a:lnTo>
                    <a:lnTo>
                      <a:pt x="979" y="1205"/>
                    </a:lnTo>
                    <a:lnTo>
                      <a:pt x="976" y="1205"/>
                    </a:lnTo>
                    <a:lnTo>
                      <a:pt x="974" y="1205"/>
                    </a:lnTo>
                    <a:lnTo>
                      <a:pt x="971" y="1205"/>
                    </a:lnTo>
                    <a:lnTo>
                      <a:pt x="968" y="1205"/>
                    </a:lnTo>
                    <a:lnTo>
                      <a:pt x="965" y="1208"/>
                    </a:lnTo>
                    <a:lnTo>
                      <a:pt x="962" y="1205"/>
                    </a:lnTo>
                    <a:lnTo>
                      <a:pt x="959" y="1205"/>
                    </a:lnTo>
                    <a:lnTo>
                      <a:pt x="959" y="1208"/>
                    </a:lnTo>
                    <a:lnTo>
                      <a:pt x="959" y="1205"/>
                    </a:lnTo>
                    <a:lnTo>
                      <a:pt x="959" y="1202"/>
                    </a:lnTo>
                    <a:lnTo>
                      <a:pt x="962" y="1202"/>
                    </a:lnTo>
                    <a:lnTo>
                      <a:pt x="962" y="1205"/>
                    </a:lnTo>
                    <a:lnTo>
                      <a:pt x="965" y="1205"/>
                    </a:lnTo>
                    <a:lnTo>
                      <a:pt x="968" y="1205"/>
                    </a:lnTo>
                    <a:lnTo>
                      <a:pt x="968" y="1202"/>
                    </a:lnTo>
                    <a:lnTo>
                      <a:pt x="968" y="1197"/>
                    </a:lnTo>
                    <a:lnTo>
                      <a:pt x="968" y="1194"/>
                    </a:lnTo>
                    <a:lnTo>
                      <a:pt x="965" y="1194"/>
                    </a:lnTo>
                    <a:lnTo>
                      <a:pt x="965" y="1191"/>
                    </a:lnTo>
                    <a:lnTo>
                      <a:pt x="968" y="1191"/>
                    </a:lnTo>
                    <a:lnTo>
                      <a:pt x="968" y="1188"/>
                    </a:lnTo>
                    <a:lnTo>
                      <a:pt x="965" y="1188"/>
                    </a:lnTo>
                    <a:lnTo>
                      <a:pt x="962" y="1191"/>
                    </a:lnTo>
                    <a:lnTo>
                      <a:pt x="962" y="1194"/>
                    </a:lnTo>
                    <a:lnTo>
                      <a:pt x="959" y="1194"/>
                    </a:lnTo>
                    <a:lnTo>
                      <a:pt x="962" y="1188"/>
                    </a:lnTo>
                    <a:lnTo>
                      <a:pt x="959" y="1185"/>
                    </a:lnTo>
                    <a:lnTo>
                      <a:pt x="959" y="1182"/>
                    </a:lnTo>
                    <a:lnTo>
                      <a:pt x="962" y="1179"/>
                    </a:lnTo>
                    <a:lnTo>
                      <a:pt x="965" y="1174"/>
                    </a:lnTo>
                    <a:lnTo>
                      <a:pt x="968" y="1171"/>
                    </a:lnTo>
                    <a:lnTo>
                      <a:pt x="971" y="1168"/>
                    </a:lnTo>
                    <a:lnTo>
                      <a:pt x="974" y="1165"/>
                    </a:lnTo>
                    <a:lnTo>
                      <a:pt x="976" y="1162"/>
                    </a:lnTo>
                    <a:lnTo>
                      <a:pt x="976" y="1159"/>
                    </a:lnTo>
                    <a:lnTo>
                      <a:pt x="976" y="1156"/>
                    </a:lnTo>
                    <a:lnTo>
                      <a:pt x="979" y="1151"/>
                    </a:lnTo>
                    <a:lnTo>
                      <a:pt x="976" y="1151"/>
                    </a:lnTo>
                    <a:lnTo>
                      <a:pt x="971" y="1148"/>
                    </a:lnTo>
                    <a:lnTo>
                      <a:pt x="971" y="1145"/>
                    </a:lnTo>
                    <a:lnTo>
                      <a:pt x="968" y="1139"/>
                    </a:lnTo>
                    <a:lnTo>
                      <a:pt x="968" y="1136"/>
                    </a:lnTo>
                    <a:lnTo>
                      <a:pt x="968" y="1133"/>
                    </a:lnTo>
                    <a:lnTo>
                      <a:pt x="968" y="1130"/>
                    </a:lnTo>
                    <a:lnTo>
                      <a:pt x="968" y="1128"/>
                    </a:lnTo>
                    <a:lnTo>
                      <a:pt x="965" y="1125"/>
                    </a:lnTo>
                    <a:lnTo>
                      <a:pt x="965" y="1122"/>
                    </a:lnTo>
                    <a:lnTo>
                      <a:pt x="965" y="1119"/>
                    </a:lnTo>
                    <a:lnTo>
                      <a:pt x="962" y="1113"/>
                    </a:lnTo>
                    <a:lnTo>
                      <a:pt x="962" y="1110"/>
                    </a:lnTo>
                    <a:lnTo>
                      <a:pt x="959" y="1110"/>
                    </a:lnTo>
                    <a:lnTo>
                      <a:pt x="959" y="1113"/>
                    </a:lnTo>
                    <a:lnTo>
                      <a:pt x="956" y="1113"/>
                    </a:lnTo>
                    <a:lnTo>
                      <a:pt x="956" y="1110"/>
                    </a:lnTo>
                    <a:lnTo>
                      <a:pt x="953" y="1107"/>
                    </a:lnTo>
                    <a:lnTo>
                      <a:pt x="953" y="1104"/>
                    </a:lnTo>
                    <a:lnTo>
                      <a:pt x="953" y="1102"/>
                    </a:lnTo>
                    <a:lnTo>
                      <a:pt x="948" y="1099"/>
                    </a:lnTo>
                    <a:lnTo>
                      <a:pt x="945" y="1096"/>
                    </a:lnTo>
                    <a:lnTo>
                      <a:pt x="942" y="1093"/>
                    </a:lnTo>
                    <a:lnTo>
                      <a:pt x="939" y="1093"/>
                    </a:lnTo>
                    <a:lnTo>
                      <a:pt x="936" y="1093"/>
                    </a:lnTo>
                    <a:lnTo>
                      <a:pt x="933" y="1090"/>
                    </a:lnTo>
                    <a:lnTo>
                      <a:pt x="930" y="1087"/>
                    </a:lnTo>
                    <a:lnTo>
                      <a:pt x="928" y="1087"/>
                    </a:lnTo>
                    <a:lnTo>
                      <a:pt x="928" y="1090"/>
                    </a:lnTo>
                    <a:lnTo>
                      <a:pt x="925" y="1090"/>
                    </a:lnTo>
                    <a:lnTo>
                      <a:pt x="925" y="1087"/>
                    </a:lnTo>
                    <a:lnTo>
                      <a:pt x="922" y="1084"/>
                    </a:lnTo>
                    <a:lnTo>
                      <a:pt x="916" y="1084"/>
                    </a:lnTo>
                    <a:lnTo>
                      <a:pt x="913" y="1084"/>
                    </a:lnTo>
                    <a:lnTo>
                      <a:pt x="910" y="1084"/>
                    </a:lnTo>
                    <a:lnTo>
                      <a:pt x="907" y="1084"/>
                    </a:lnTo>
                    <a:lnTo>
                      <a:pt x="899" y="1084"/>
                    </a:lnTo>
                    <a:lnTo>
                      <a:pt x="896" y="1084"/>
                    </a:lnTo>
                    <a:lnTo>
                      <a:pt x="890" y="1084"/>
                    </a:lnTo>
                    <a:lnTo>
                      <a:pt x="887" y="1084"/>
                    </a:lnTo>
                    <a:lnTo>
                      <a:pt x="884" y="1079"/>
                    </a:lnTo>
                    <a:lnTo>
                      <a:pt x="881" y="1079"/>
                    </a:lnTo>
                    <a:lnTo>
                      <a:pt x="881" y="1076"/>
                    </a:lnTo>
                    <a:lnTo>
                      <a:pt x="879" y="1073"/>
                    </a:lnTo>
                    <a:lnTo>
                      <a:pt x="876" y="1070"/>
                    </a:lnTo>
                    <a:lnTo>
                      <a:pt x="873" y="1070"/>
                    </a:lnTo>
                    <a:lnTo>
                      <a:pt x="870" y="1070"/>
                    </a:lnTo>
                    <a:lnTo>
                      <a:pt x="867" y="1070"/>
                    </a:lnTo>
                    <a:lnTo>
                      <a:pt x="867" y="1061"/>
                    </a:lnTo>
                    <a:lnTo>
                      <a:pt x="867" y="1055"/>
                    </a:lnTo>
                    <a:lnTo>
                      <a:pt x="858" y="1047"/>
                    </a:lnTo>
                    <a:lnTo>
                      <a:pt x="856" y="1047"/>
                    </a:lnTo>
                    <a:lnTo>
                      <a:pt x="856" y="1044"/>
                    </a:lnTo>
                    <a:lnTo>
                      <a:pt x="853" y="1047"/>
                    </a:lnTo>
                    <a:lnTo>
                      <a:pt x="853" y="1044"/>
                    </a:lnTo>
                    <a:lnTo>
                      <a:pt x="850" y="1041"/>
                    </a:lnTo>
                    <a:lnTo>
                      <a:pt x="847" y="1041"/>
                    </a:lnTo>
                    <a:lnTo>
                      <a:pt x="844" y="1041"/>
                    </a:lnTo>
                    <a:lnTo>
                      <a:pt x="844" y="1044"/>
                    </a:lnTo>
                    <a:lnTo>
                      <a:pt x="841" y="1044"/>
                    </a:lnTo>
                    <a:lnTo>
                      <a:pt x="838" y="1044"/>
                    </a:lnTo>
                    <a:lnTo>
                      <a:pt x="838" y="1041"/>
                    </a:lnTo>
                    <a:lnTo>
                      <a:pt x="841" y="1041"/>
                    </a:lnTo>
                    <a:lnTo>
                      <a:pt x="841" y="1038"/>
                    </a:lnTo>
                    <a:lnTo>
                      <a:pt x="841" y="1035"/>
                    </a:lnTo>
                    <a:lnTo>
                      <a:pt x="841" y="1032"/>
                    </a:lnTo>
                    <a:lnTo>
                      <a:pt x="838" y="1030"/>
                    </a:lnTo>
                    <a:lnTo>
                      <a:pt x="838" y="1027"/>
                    </a:lnTo>
                    <a:lnTo>
                      <a:pt x="835" y="1027"/>
                    </a:lnTo>
                    <a:lnTo>
                      <a:pt x="830" y="1024"/>
                    </a:lnTo>
                    <a:lnTo>
                      <a:pt x="824" y="1021"/>
                    </a:lnTo>
                    <a:lnTo>
                      <a:pt x="821" y="1021"/>
                    </a:lnTo>
                    <a:lnTo>
                      <a:pt x="821" y="1018"/>
                    </a:lnTo>
                    <a:lnTo>
                      <a:pt x="818" y="1018"/>
                    </a:lnTo>
                    <a:lnTo>
                      <a:pt x="818" y="1015"/>
                    </a:lnTo>
                    <a:lnTo>
                      <a:pt x="815" y="1015"/>
                    </a:lnTo>
                    <a:lnTo>
                      <a:pt x="812" y="1012"/>
                    </a:lnTo>
                    <a:lnTo>
                      <a:pt x="815" y="1012"/>
                    </a:lnTo>
                    <a:lnTo>
                      <a:pt x="818" y="1009"/>
                    </a:lnTo>
                    <a:lnTo>
                      <a:pt x="821" y="1012"/>
                    </a:lnTo>
                    <a:lnTo>
                      <a:pt x="821" y="1009"/>
                    </a:lnTo>
                    <a:lnTo>
                      <a:pt x="824" y="1009"/>
                    </a:lnTo>
                    <a:lnTo>
                      <a:pt x="827" y="1009"/>
                    </a:lnTo>
                    <a:lnTo>
                      <a:pt x="824" y="1009"/>
                    </a:lnTo>
                    <a:lnTo>
                      <a:pt x="824" y="1006"/>
                    </a:lnTo>
                    <a:lnTo>
                      <a:pt x="801" y="1006"/>
                    </a:lnTo>
                    <a:lnTo>
                      <a:pt x="798" y="1006"/>
                    </a:lnTo>
                    <a:lnTo>
                      <a:pt x="798" y="1009"/>
                    </a:lnTo>
                    <a:lnTo>
                      <a:pt x="804" y="1009"/>
                    </a:lnTo>
                    <a:lnTo>
                      <a:pt x="801" y="1012"/>
                    </a:lnTo>
                    <a:lnTo>
                      <a:pt x="795" y="1012"/>
                    </a:lnTo>
                    <a:lnTo>
                      <a:pt x="792" y="1015"/>
                    </a:lnTo>
                    <a:lnTo>
                      <a:pt x="784" y="1015"/>
                    </a:lnTo>
                    <a:lnTo>
                      <a:pt x="781" y="1015"/>
                    </a:lnTo>
                    <a:lnTo>
                      <a:pt x="778" y="1015"/>
                    </a:lnTo>
                    <a:lnTo>
                      <a:pt x="775" y="1012"/>
                    </a:lnTo>
                    <a:lnTo>
                      <a:pt x="775" y="1009"/>
                    </a:lnTo>
                    <a:lnTo>
                      <a:pt x="772" y="1009"/>
                    </a:lnTo>
                    <a:lnTo>
                      <a:pt x="766" y="1009"/>
                    </a:lnTo>
                    <a:lnTo>
                      <a:pt x="758" y="1009"/>
                    </a:lnTo>
                    <a:lnTo>
                      <a:pt x="749" y="1009"/>
                    </a:lnTo>
                    <a:lnTo>
                      <a:pt x="746" y="1009"/>
                    </a:lnTo>
                    <a:lnTo>
                      <a:pt x="746" y="1004"/>
                    </a:lnTo>
                    <a:lnTo>
                      <a:pt x="743" y="1001"/>
                    </a:lnTo>
                    <a:lnTo>
                      <a:pt x="743" y="998"/>
                    </a:lnTo>
                    <a:lnTo>
                      <a:pt x="740" y="998"/>
                    </a:lnTo>
                    <a:lnTo>
                      <a:pt x="737" y="995"/>
                    </a:lnTo>
                    <a:lnTo>
                      <a:pt x="732" y="995"/>
                    </a:lnTo>
                    <a:lnTo>
                      <a:pt x="729" y="995"/>
                    </a:lnTo>
                    <a:lnTo>
                      <a:pt x="729" y="992"/>
                    </a:lnTo>
                    <a:lnTo>
                      <a:pt x="726" y="992"/>
                    </a:lnTo>
                    <a:lnTo>
                      <a:pt x="726" y="983"/>
                    </a:lnTo>
                    <a:lnTo>
                      <a:pt x="723" y="983"/>
                    </a:lnTo>
                    <a:lnTo>
                      <a:pt x="720" y="989"/>
                    </a:lnTo>
                    <a:lnTo>
                      <a:pt x="726" y="992"/>
                    </a:lnTo>
                    <a:lnTo>
                      <a:pt x="726" y="995"/>
                    </a:lnTo>
                    <a:lnTo>
                      <a:pt x="720" y="995"/>
                    </a:lnTo>
                    <a:lnTo>
                      <a:pt x="712" y="998"/>
                    </a:lnTo>
                    <a:lnTo>
                      <a:pt x="709" y="1001"/>
                    </a:lnTo>
                    <a:lnTo>
                      <a:pt x="706" y="1004"/>
                    </a:lnTo>
                    <a:lnTo>
                      <a:pt x="703" y="1004"/>
                    </a:lnTo>
                    <a:lnTo>
                      <a:pt x="703" y="1012"/>
                    </a:lnTo>
                    <a:lnTo>
                      <a:pt x="703" y="1015"/>
                    </a:lnTo>
                    <a:lnTo>
                      <a:pt x="706" y="1015"/>
                    </a:lnTo>
                    <a:lnTo>
                      <a:pt x="706" y="1021"/>
                    </a:lnTo>
                    <a:lnTo>
                      <a:pt x="706" y="1027"/>
                    </a:lnTo>
                    <a:lnTo>
                      <a:pt x="706" y="1030"/>
                    </a:lnTo>
                    <a:lnTo>
                      <a:pt x="703" y="1032"/>
                    </a:lnTo>
                    <a:lnTo>
                      <a:pt x="700" y="1032"/>
                    </a:lnTo>
                    <a:lnTo>
                      <a:pt x="700" y="1030"/>
                    </a:lnTo>
                    <a:lnTo>
                      <a:pt x="697" y="1027"/>
                    </a:lnTo>
                    <a:lnTo>
                      <a:pt x="697" y="1024"/>
                    </a:lnTo>
                    <a:lnTo>
                      <a:pt x="694" y="1024"/>
                    </a:lnTo>
                    <a:lnTo>
                      <a:pt x="694" y="1021"/>
                    </a:lnTo>
                    <a:lnTo>
                      <a:pt x="694" y="1018"/>
                    </a:lnTo>
                    <a:lnTo>
                      <a:pt x="697" y="1015"/>
                    </a:lnTo>
                    <a:lnTo>
                      <a:pt x="697" y="1012"/>
                    </a:lnTo>
                    <a:lnTo>
                      <a:pt x="700" y="1009"/>
                    </a:lnTo>
                    <a:lnTo>
                      <a:pt x="700" y="1006"/>
                    </a:lnTo>
                    <a:lnTo>
                      <a:pt x="703" y="1004"/>
                    </a:lnTo>
                    <a:lnTo>
                      <a:pt x="700" y="1004"/>
                    </a:lnTo>
                    <a:lnTo>
                      <a:pt x="703" y="1004"/>
                    </a:lnTo>
                    <a:lnTo>
                      <a:pt x="703" y="1001"/>
                    </a:lnTo>
                    <a:lnTo>
                      <a:pt x="700" y="998"/>
                    </a:lnTo>
                    <a:lnTo>
                      <a:pt x="700" y="995"/>
                    </a:lnTo>
                    <a:lnTo>
                      <a:pt x="700" y="992"/>
                    </a:lnTo>
                    <a:lnTo>
                      <a:pt x="703" y="989"/>
                    </a:lnTo>
                    <a:lnTo>
                      <a:pt x="706" y="989"/>
                    </a:lnTo>
                    <a:lnTo>
                      <a:pt x="709" y="989"/>
                    </a:lnTo>
                    <a:lnTo>
                      <a:pt x="709" y="986"/>
                    </a:lnTo>
                    <a:lnTo>
                      <a:pt x="709" y="983"/>
                    </a:lnTo>
                    <a:lnTo>
                      <a:pt x="706" y="981"/>
                    </a:lnTo>
                    <a:lnTo>
                      <a:pt x="703" y="981"/>
                    </a:lnTo>
                    <a:lnTo>
                      <a:pt x="700" y="981"/>
                    </a:lnTo>
                    <a:lnTo>
                      <a:pt x="700" y="983"/>
                    </a:lnTo>
                    <a:lnTo>
                      <a:pt x="697" y="983"/>
                    </a:lnTo>
                    <a:lnTo>
                      <a:pt x="697" y="986"/>
                    </a:lnTo>
                    <a:lnTo>
                      <a:pt x="694" y="989"/>
                    </a:lnTo>
                    <a:lnTo>
                      <a:pt x="689" y="989"/>
                    </a:lnTo>
                    <a:lnTo>
                      <a:pt x="680" y="995"/>
                    </a:lnTo>
                    <a:lnTo>
                      <a:pt x="674" y="998"/>
                    </a:lnTo>
                    <a:lnTo>
                      <a:pt x="671" y="995"/>
                    </a:lnTo>
                    <a:lnTo>
                      <a:pt x="668" y="995"/>
                    </a:lnTo>
                    <a:lnTo>
                      <a:pt x="668" y="998"/>
                    </a:lnTo>
                    <a:lnTo>
                      <a:pt x="665" y="1001"/>
                    </a:lnTo>
                    <a:lnTo>
                      <a:pt x="665" y="1004"/>
                    </a:lnTo>
                    <a:lnTo>
                      <a:pt x="663" y="1004"/>
                    </a:lnTo>
                    <a:lnTo>
                      <a:pt x="663" y="1001"/>
                    </a:lnTo>
                    <a:lnTo>
                      <a:pt x="660" y="1001"/>
                    </a:lnTo>
                    <a:lnTo>
                      <a:pt x="657" y="1001"/>
                    </a:lnTo>
                    <a:lnTo>
                      <a:pt x="651" y="1006"/>
                    </a:lnTo>
                    <a:lnTo>
                      <a:pt x="648" y="1006"/>
                    </a:lnTo>
                    <a:lnTo>
                      <a:pt x="648" y="1009"/>
                    </a:lnTo>
                    <a:lnTo>
                      <a:pt x="648" y="1015"/>
                    </a:lnTo>
                    <a:lnTo>
                      <a:pt x="645" y="1018"/>
                    </a:lnTo>
                    <a:lnTo>
                      <a:pt x="645" y="1024"/>
                    </a:lnTo>
                    <a:lnTo>
                      <a:pt x="645" y="1027"/>
                    </a:lnTo>
                    <a:lnTo>
                      <a:pt x="642" y="1027"/>
                    </a:lnTo>
                    <a:lnTo>
                      <a:pt x="640" y="1027"/>
                    </a:lnTo>
                    <a:lnTo>
                      <a:pt x="637" y="1032"/>
                    </a:lnTo>
                    <a:lnTo>
                      <a:pt x="637" y="1035"/>
                    </a:lnTo>
                    <a:lnTo>
                      <a:pt x="631" y="1038"/>
                    </a:lnTo>
                    <a:lnTo>
                      <a:pt x="631" y="1041"/>
                    </a:lnTo>
                    <a:lnTo>
                      <a:pt x="631" y="1047"/>
                    </a:lnTo>
                    <a:lnTo>
                      <a:pt x="628" y="1047"/>
                    </a:lnTo>
                    <a:lnTo>
                      <a:pt x="628" y="1044"/>
                    </a:lnTo>
                    <a:lnTo>
                      <a:pt x="625" y="1038"/>
                    </a:lnTo>
                    <a:lnTo>
                      <a:pt x="622" y="1035"/>
                    </a:lnTo>
                    <a:lnTo>
                      <a:pt x="619" y="1032"/>
                    </a:lnTo>
                    <a:lnTo>
                      <a:pt x="617" y="1032"/>
                    </a:lnTo>
                    <a:lnTo>
                      <a:pt x="614" y="1027"/>
                    </a:lnTo>
                    <a:lnTo>
                      <a:pt x="611" y="1027"/>
                    </a:lnTo>
                    <a:lnTo>
                      <a:pt x="608" y="1027"/>
                    </a:lnTo>
                    <a:lnTo>
                      <a:pt x="605" y="1027"/>
                    </a:lnTo>
                    <a:lnTo>
                      <a:pt x="602" y="1024"/>
                    </a:lnTo>
                    <a:lnTo>
                      <a:pt x="596" y="1024"/>
                    </a:lnTo>
                    <a:lnTo>
                      <a:pt x="593" y="1024"/>
                    </a:lnTo>
                    <a:lnTo>
                      <a:pt x="593" y="1027"/>
                    </a:lnTo>
                    <a:lnTo>
                      <a:pt x="593" y="1030"/>
                    </a:lnTo>
                    <a:lnTo>
                      <a:pt x="591" y="1032"/>
                    </a:lnTo>
                    <a:lnTo>
                      <a:pt x="591" y="1030"/>
                    </a:lnTo>
                    <a:lnTo>
                      <a:pt x="591" y="1027"/>
                    </a:lnTo>
                    <a:lnTo>
                      <a:pt x="588" y="1027"/>
                    </a:lnTo>
                    <a:lnTo>
                      <a:pt x="585" y="1030"/>
                    </a:lnTo>
                    <a:lnTo>
                      <a:pt x="579" y="1032"/>
                    </a:lnTo>
                    <a:lnTo>
                      <a:pt x="576" y="1035"/>
                    </a:lnTo>
                    <a:lnTo>
                      <a:pt x="573" y="1035"/>
                    </a:lnTo>
                    <a:lnTo>
                      <a:pt x="568" y="1032"/>
                    </a:lnTo>
                    <a:lnTo>
                      <a:pt x="562" y="1032"/>
                    </a:lnTo>
                    <a:lnTo>
                      <a:pt x="562" y="1030"/>
                    </a:lnTo>
                    <a:lnTo>
                      <a:pt x="562" y="1027"/>
                    </a:lnTo>
                    <a:lnTo>
                      <a:pt x="559" y="1024"/>
                    </a:lnTo>
                    <a:lnTo>
                      <a:pt x="559" y="1021"/>
                    </a:lnTo>
                    <a:lnTo>
                      <a:pt x="556" y="1021"/>
                    </a:lnTo>
                    <a:lnTo>
                      <a:pt x="553" y="1018"/>
                    </a:lnTo>
                    <a:lnTo>
                      <a:pt x="550" y="1012"/>
                    </a:lnTo>
                    <a:lnTo>
                      <a:pt x="547" y="1009"/>
                    </a:lnTo>
                    <a:lnTo>
                      <a:pt x="545" y="1004"/>
                    </a:lnTo>
                    <a:lnTo>
                      <a:pt x="545" y="1001"/>
                    </a:lnTo>
                    <a:lnTo>
                      <a:pt x="545" y="998"/>
                    </a:lnTo>
                    <a:lnTo>
                      <a:pt x="545" y="995"/>
                    </a:lnTo>
                    <a:lnTo>
                      <a:pt x="545" y="992"/>
                    </a:lnTo>
                    <a:lnTo>
                      <a:pt x="545" y="989"/>
                    </a:lnTo>
                    <a:lnTo>
                      <a:pt x="545" y="986"/>
                    </a:lnTo>
                    <a:lnTo>
                      <a:pt x="547" y="981"/>
                    </a:lnTo>
                    <a:lnTo>
                      <a:pt x="550" y="969"/>
                    </a:lnTo>
                    <a:lnTo>
                      <a:pt x="550" y="957"/>
                    </a:lnTo>
                    <a:lnTo>
                      <a:pt x="556" y="946"/>
                    </a:lnTo>
                    <a:lnTo>
                      <a:pt x="556" y="943"/>
                    </a:lnTo>
                    <a:lnTo>
                      <a:pt x="559" y="934"/>
                    </a:lnTo>
                    <a:lnTo>
                      <a:pt x="556" y="932"/>
                    </a:lnTo>
                    <a:lnTo>
                      <a:pt x="550" y="929"/>
                    </a:lnTo>
                    <a:lnTo>
                      <a:pt x="547" y="923"/>
                    </a:lnTo>
                    <a:lnTo>
                      <a:pt x="545" y="923"/>
                    </a:lnTo>
                    <a:lnTo>
                      <a:pt x="542" y="923"/>
                    </a:lnTo>
                    <a:lnTo>
                      <a:pt x="536" y="920"/>
                    </a:lnTo>
                    <a:lnTo>
                      <a:pt x="533" y="920"/>
                    </a:lnTo>
                    <a:lnTo>
                      <a:pt x="530" y="920"/>
                    </a:lnTo>
                    <a:lnTo>
                      <a:pt x="527" y="920"/>
                    </a:lnTo>
                    <a:lnTo>
                      <a:pt x="524" y="920"/>
                    </a:lnTo>
                    <a:lnTo>
                      <a:pt x="521" y="920"/>
                    </a:lnTo>
                    <a:lnTo>
                      <a:pt x="519" y="920"/>
                    </a:lnTo>
                    <a:lnTo>
                      <a:pt x="513" y="923"/>
                    </a:lnTo>
                    <a:lnTo>
                      <a:pt x="510" y="923"/>
                    </a:lnTo>
                    <a:lnTo>
                      <a:pt x="507" y="920"/>
                    </a:lnTo>
                    <a:lnTo>
                      <a:pt x="501" y="920"/>
                    </a:lnTo>
                    <a:lnTo>
                      <a:pt x="498" y="920"/>
                    </a:lnTo>
                    <a:lnTo>
                      <a:pt x="498" y="923"/>
                    </a:lnTo>
                    <a:lnTo>
                      <a:pt x="493" y="923"/>
                    </a:lnTo>
                    <a:lnTo>
                      <a:pt x="493" y="920"/>
                    </a:lnTo>
                    <a:lnTo>
                      <a:pt x="490" y="923"/>
                    </a:lnTo>
                    <a:lnTo>
                      <a:pt x="487" y="920"/>
                    </a:lnTo>
                    <a:lnTo>
                      <a:pt x="487" y="917"/>
                    </a:lnTo>
                    <a:lnTo>
                      <a:pt x="487" y="914"/>
                    </a:lnTo>
                    <a:lnTo>
                      <a:pt x="490" y="914"/>
                    </a:lnTo>
                    <a:lnTo>
                      <a:pt x="493" y="911"/>
                    </a:lnTo>
                    <a:lnTo>
                      <a:pt x="496" y="908"/>
                    </a:lnTo>
                    <a:lnTo>
                      <a:pt x="498" y="903"/>
                    </a:lnTo>
                    <a:lnTo>
                      <a:pt x="498" y="900"/>
                    </a:lnTo>
                    <a:lnTo>
                      <a:pt x="498" y="894"/>
                    </a:lnTo>
                    <a:lnTo>
                      <a:pt x="498" y="888"/>
                    </a:lnTo>
                    <a:lnTo>
                      <a:pt x="501" y="885"/>
                    </a:lnTo>
                    <a:lnTo>
                      <a:pt x="504" y="883"/>
                    </a:lnTo>
                    <a:lnTo>
                      <a:pt x="501" y="880"/>
                    </a:lnTo>
                    <a:lnTo>
                      <a:pt x="498" y="880"/>
                    </a:lnTo>
                    <a:lnTo>
                      <a:pt x="501" y="877"/>
                    </a:lnTo>
                    <a:lnTo>
                      <a:pt x="504" y="871"/>
                    </a:lnTo>
                    <a:lnTo>
                      <a:pt x="507" y="871"/>
                    </a:lnTo>
                    <a:lnTo>
                      <a:pt x="504" y="877"/>
                    </a:lnTo>
                    <a:lnTo>
                      <a:pt x="507" y="877"/>
                    </a:lnTo>
                    <a:lnTo>
                      <a:pt x="507" y="880"/>
                    </a:lnTo>
                    <a:lnTo>
                      <a:pt x="504" y="883"/>
                    </a:lnTo>
                    <a:lnTo>
                      <a:pt x="504" y="885"/>
                    </a:lnTo>
                    <a:lnTo>
                      <a:pt x="507" y="885"/>
                    </a:lnTo>
                    <a:lnTo>
                      <a:pt x="507" y="880"/>
                    </a:lnTo>
                    <a:lnTo>
                      <a:pt x="510" y="874"/>
                    </a:lnTo>
                    <a:lnTo>
                      <a:pt x="513" y="868"/>
                    </a:lnTo>
                    <a:lnTo>
                      <a:pt x="513" y="865"/>
                    </a:lnTo>
                    <a:lnTo>
                      <a:pt x="513" y="862"/>
                    </a:lnTo>
                    <a:lnTo>
                      <a:pt x="516" y="859"/>
                    </a:lnTo>
                    <a:lnTo>
                      <a:pt x="513" y="859"/>
                    </a:lnTo>
                    <a:lnTo>
                      <a:pt x="516" y="857"/>
                    </a:lnTo>
                    <a:lnTo>
                      <a:pt x="516" y="854"/>
                    </a:lnTo>
                    <a:lnTo>
                      <a:pt x="516" y="851"/>
                    </a:lnTo>
                    <a:lnTo>
                      <a:pt x="521" y="845"/>
                    </a:lnTo>
                    <a:lnTo>
                      <a:pt x="527" y="839"/>
                    </a:lnTo>
                    <a:lnTo>
                      <a:pt x="527" y="836"/>
                    </a:lnTo>
                    <a:lnTo>
                      <a:pt x="527" y="833"/>
                    </a:lnTo>
                    <a:lnTo>
                      <a:pt x="527" y="831"/>
                    </a:lnTo>
                    <a:lnTo>
                      <a:pt x="521" y="828"/>
                    </a:lnTo>
                    <a:lnTo>
                      <a:pt x="516" y="831"/>
                    </a:lnTo>
                    <a:lnTo>
                      <a:pt x="519" y="828"/>
                    </a:lnTo>
                    <a:lnTo>
                      <a:pt x="513" y="828"/>
                    </a:lnTo>
                    <a:lnTo>
                      <a:pt x="510" y="828"/>
                    </a:lnTo>
                    <a:lnTo>
                      <a:pt x="507" y="828"/>
                    </a:lnTo>
                    <a:lnTo>
                      <a:pt x="504" y="831"/>
                    </a:lnTo>
                    <a:lnTo>
                      <a:pt x="498" y="831"/>
                    </a:lnTo>
                    <a:lnTo>
                      <a:pt x="493" y="831"/>
                    </a:lnTo>
                    <a:lnTo>
                      <a:pt x="490" y="831"/>
                    </a:lnTo>
                    <a:lnTo>
                      <a:pt x="487" y="833"/>
                    </a:lnTo>
                    <a:lnTo>
                      <a:pt x="484" y="833"/>
                    </a:lnTo>
                    <a:lnTo>
                      <a:pt x="481" y="839"/>
                    </a:lnTo>
                    <a:lnTo>
                      <a:pt x="478" y="848"/>
                    </a:lnTo>
                    <a:lnTo>
                      <a:pt x="478" y="851"/>
                    </a:lnTo>
                    <a:lnTo>
                      <a:pt x="475" y="854"/>
                    </a:lnTo>
                    <a:lnTo>
                      <a:pt x="475" y="857"/>
                    </a:lnTo>
                    <a:lnTo>
                      <a:pt x="473" y="859"/>
                    </a:lnTo>
                    <a:lnTo>
                      <a:pt x="470" y="865"/>
                    </a:lnTo>
                    <a:lnTo>
                      <a:pt x="464" y="868"/>
                    </a:lnTo>
                    <a:lnTo>
                      <a:pt x="464" y="874"/>
                    </a:lnTo>
                    <a:lnTo>
                      <a:pt x="458" y="877"/>
                    </a:lnTo>
                    <a:lnTo>
                      <a:pt x="455" y="877"/>
                    </a:lnTo>
                    <a:lnTo>
                      <a:pt x="455" y="874"/>
                    </a:lnTo>
                    <a:lnTo>
                      <a:pt x="455" y="871"/>
                    </a:lnTo>
                    <a:lnTo>
                      <a:pt x="450" y="871"/>
                    </a:lnTo>
                    <a:lnTo>
                      <a:pt x="450" y="874"/>
                    </a:lnTo>
                    <a:lnTo>
                      <a:pt x="447" y="874"/>
                    </a:lnTo>
                    <a:lnTo>
                      <a:pt x="441" y="877"/>
                    </a:lnTo>
                    <a:lnTo>
                      <a:pt x="438" y="877"/>
                    </a:lnTo>
                    <a:lnTo>
                      <a:pt x="432" y="877"/>
                    </a:lnTo>
                    <a:lnTo>
                      <a:pt x="426" y="880"/>
                    </a:lnTo>
                    <a:lnTo>
                      <a:pt x="421" y="880"/>
                    </a:lnTo>
                    <a:lnTo>
                      <a:pt x="421" y="877"/>
                    </a:lnTo>
                    <a:lnTo>
                      <a:pt x="418" y="874"/>
                    </a:lnTo>
                    <a:lnTo>
                      <a:pt x="418" y="871"/>
                    </a:lnTo>
                    <a:lnTo>
                      <a:pt x="418" y="874"/>
                    </a:lnTo>
                    <a:lnTo>
                      <a:pt x="412" y="871"/>
                    </a:lnTo>
                    <a:lnTo>
                      <a:pt x="409" y="871"/>
                    </a:lnTo>
                    <a:lnTo>
                      <a:pt x="409" y="868"/>
                    </a:lnTo>
                    <a:lnTo>
                      <a:pt x="406" y="868"/>
                    </a:lnTo>
                    <a:lnTo>
                      <a:pt x="406" y="865"/>
                    </a:lnTo>
                    <a:lnTo>
                      <a:pt x="403" y="865"/>
                    </a:lnTo>
                    <a:lnTo>
                      <a:pt x="403" y="862"/>
                    </a:lnTo>
                    <a:lnTo>
                      <a:pt x="403" y="859"/>
                    </a:lnTo>
                    <a:lnTo>
                      <a:pt x="403" y="851"/>
                    </a:lnTo>
                    <a:lnTo>
                      <a:pt x="403" y="848"/>
                    </a:lnTo>
                    <a:lnTo>
                      <a:pt x="401" y="848"/>
                    </a:lnTo>
                    <a:lnTo>
                      <a:pt x="398" y="842"/>
                    </a:lnTo>
                    <a:lnTo>
                      <a:pt x="398" y="833"/>
                    </a:lnTo>
                    <a:lnTo>
                      <a:pt x="398" y="831"/>
                    </a:lnTo>
                    <a:lnTo>
                      <a:pt x="398" y="828"/>
                    </a:lnTo>
                    <a:lnTo>
                      <a:pt x="398" y="825"/>
                    </a:lnTo>
                    <a:lnTo>
                      <a:pt x="395" y="819"/>
                    </a:lnTo>
                    <a:lnTo>
                      <a:pt x="395" y="813"/>
                    </a:lnTo>
                    <a:lnTo>
                      <a:pt x="395" y="810"/>
                    </a:lnTo>
                    <a:lnTo>
                      <a:pt x="398" y="805"/>
                    </a:lnTo>
                    <a:lnTo>
                      <a:pt x="401" y="796"/>
                    </a:lnTo>
                    <a:lnTo>
                      <a:pt x="401" y="790"/>
                    </a:lnTo>
                    <a:lnTo>
                      <a:pt x="403" y="790"/>
                    </a:lnTo>
                    <a:lnTo>
                      <a:pt x="401" y="787"/>
                    </a:lnTo>
                    <a:lnTo>
                      <a:pt x="403" y="782"/>
                    </a:lnTo>
                    <a:lnTo>
                      <a:pt x="403" y="776"/>
                    </a:lnTo>
                    <a:lnTo>
                      <a:pt x="403" y="773"/>
                    </a:lnTo>
                    <a:lnTo>
                      <a:pt x="406" y="770"/>
                    </a:lnTo>
                    <a:lnTo>
                      <a:pt x="406" y="767"/>
                    </a:lnTo>
                    <a:lnTo>
                      <a:pt x="409" y="767"/>
                    </a:lnTo>
                    <a:lnTo>
                      <a:pt x="409" y="764"/>
                    </a:lnTo>
                    <a:lnTo>
                      <a:pt x="412" y="761"/>
                    </a:lnTo>
                    <a:lnTo>
                      <a:pt x="412" y="764"/>
                    </a:lnTo>
                    <a:lnTo>
                      <a:pt x="415" y="764"/>
                    </a:lnTo>
                    <a:lnTo>
                      <a:pt x="415" y="761"/>
                    </a:lnTo>
                    <a:lnTo>
                      <a:pt x="418" y="761"/>
                    </a:lnTo>
                    <a:lnTo>
                      <a:pt x="418" y="756"/>
                    </a:lnTo>
                    <a:lnTo>
                      <a:pt x="418" y="759"/>
                    </a:lnTo>
                    <a:lnTo>
                      <a:pt x="415" y="759"/>
                    </a:lnTo>
                    <a:lnTo>
                      <a:pt x="415" y="761"/>
                    </a:lnTo>
                    <a:lnTo>
                      <a:pt x="415" y="759"/>
                    </a:lnTo>
                    <a:lnTo>
                      <a:pt x="418" y="756"/>
                    </a:lnTo>
                    <a:lnTo>
                      <a:pt x="418" y="753"/>
                    </a:lnTo>
                    <a:lnTo>
                      <a:pt x="418" y="750"/>
                    </a:lnTo>
                    <a:lnTo>
                      <a:pt x="418" y="747"/>
                    </a:lnTo>
                    <a:lnTo>
                      <a:pt x="418" y="741"/>
                    </a:lnTo>
                    <a:lnTo>
                      <a:pt x="418" y="738"/>
                    </a:lnTo>
                    <a:lnTo>
                      <a:pt x="421" y="735"/>
                    </a:lnTo>
                    <a:lnTo>
                      <a:pt x="418" y="733"/>
                    </a:lnTo>
                    <a:lnTo>
                      <a:pt x="421" y="733"/>
                    </a:lnTo>
                    <a:lnTo>
                      <a:pt x="424" y="730"/>
                    </a:lnTo>
                    <a:lnTo>
                      <a:pt x="424" y="727"/>
                    </a:lnTo>
                    <a:lnTo>
                      <a:pt x="424" y="724"/>
                    </a:lnTo>
                    <a:lnTo>
                      <a:pt x="426" y="724"/>
                    </a:lnTo>
                    <a:lnTo>
                      <a:pt x="429" y="721"/>
                    </a:lnTo>
                    <a:lnTo>
                      <a:pt x="426" y="721"/>
                    </a:lnTo>
                    <a:lnTo>
                      <a:pt x="429" y="718"/>
                    </a:lnTo>
                    <a:lnTo>
                      <a:pt x="432" y="718"/>
                    </a:lnTo>
                    <a:lnTo>
                      <a:pt x="432" y="715"/>
                    </a:lnTo>
                    <a:lnTo>
                      <a:pt x="435" y="715"/>
                    </a:lnTo>
                    <a:lnTo>
                      <a:pt x="438" y="715"/>
                    </a:lnTo>
                    <a:lnTo>
                      <a:pt x="438" y="712"/>
                    </a:lnTo>
                    <a:lnTo>
                      <a:pt x="438" y="710"/>
                    </a:lnTo>
                    <a:lnTo>
                      <a:pt x="441" y="712"/>
                    </a:lnTo>
                    <a:lnTo>
                      <a:pt x="441" y="710"/>
                    </a:lnTo>
                    <a:lnTo>
                      <a:pt x="441" y="712"/>
                    </a:lnTo>
                    <a:lnTo>
                      <a:pt x="441" y="710"/>
                    </a:lnTo>
                    <a:lnTo>
                      <a:pt x="444" y="710"/>
                    </a:lnTo>
                    <a:lnTo>
                      <a:pt x="444" y="712"/>
                    </a:lnTo>
                    <a:lnTo>
                      <a:pt x="447" y="710"/>
                    </a:lnTo>
                    <a:lnTo>
                      <a:pt x="447" y="712"/>
                    </a:lnTo>
                    <a:lnTo>
                      <a:pt x="444" y="712"/>
                    </a:lnTo>
                    <a:lnTo>
                      <a:pt x="441" y="715"/>
                    </a:lnTo>
                    <a:lnTo>
                      <a:pt x="447" y="712"/>
                    </a:lnTo>
                    <a:lnTo>
                      <a:pt x="450" y="710"/>
                    </a:lnTo>
                    <a:lnTo>
                      <a:pt x="452" y="710"/>
                    </a:lnTo>
                    <a:lnTo>
                      <a:pt x="455" y="710"/>
                    </a:lnTo>
                    <a:lnTo>
                      <a:pt x="455" y="707"/>
                    </a:lnTo>
                    <a:lnTo>
                      <a:pt x="458" y="704"/>
                    </a:lnTo>
                    <a:lnTo>
                      <a:pt x="461" y="695"/>
                    </a:lnTo>
                    <a:lnTo>
                      <a:pt x="464" y="692"/>
                    </a:lnTo>
                    <a:lnTo>
                      <a:pt x="464" y="695"/>
                    </a:lnTo>
                    <a:lnTo>
                      <a:pt x="464" y="698"/>
                    </a:lnTo>
                    <a:lnTo>
                      <a:pt x="461" y="698"/>
                    </a:lnTo>
                    <a:lnTo>
                      <a:pt x="467" y="695"/>
                    </a:lnTo>
                    <a:lnTo>
                      <a:pt x="470" y="695"/>
                    </a:lnTo>
                    <a:lnTo>
                      <a:pt x="475" y="695"/>
                    </a:lnTo>
                    <a:lnTo>
                      <a:pt x="481" y="695"/>
                    </a:lnTo>
                    <a:lnTo>
                      <a:pt x="487" y="695"/>
                    </a:lnTo>
                    <a:lnTo>
                      <a:pt x="487" y="698"/>
                    </a:lnTo>
                    <a:lnTo>
                      <a:pt x="490" y="698"/>
                    </a:lnTo>
                    <a:lnTo>
                      <a:pt x="493" y="698"/>
                    </a:lnTo>
                    <a:lnTo>
                      <a:pt x="496" y="698"/>
                    </a:lnTo>
                    <a:lnTo>
                      <a:pt x="496" y="695"/>
                    </a:lnTo>
                    <a:lnTo>
                      <a:pt x="498" y="695"/>
                    </a:lnTo>
                    <a:lnTo>
                      <a:pt x="501" y="698"/>
                    </a:lnTo>
                    <a:lnTo>
                      <a:pt x="504" y="701"/>
                    </a:lnTo>
                    <a:lnTo>
                      <a:pt x="504" y="704"/>
                    </a:lnTo>
                    <a:lnTo>
                      <a:pt x="507" y="704"/>
                    </a:lnTo>
                    <a:lnTo>
                      <a:pt x="510" y="707"/>
                    </a:lnTo>
                    <a:lnTo>
                      <a:pt x="513" y="704"/>
                    </a:lnTo>
                    <a:lnTo>
                      <a:pt x="513" y="707"/>
                    </a:lnTo>
                    <a:lnTo>
                      <a:pt x="513" y="704"/>
                    </a:lnTo>
                    <a:lnTo>
                      <a:pt x="516" y="704"/>
                    </a:lnTo>
                    <a:lnTo>
                      <a:pt x="516" y="707"/>
                    </a:lnTo>
                    <a:lnTo>
                      <a:pt x="519" y="704"/>
                    </a:lnTo>
                    <a:lnTo>
                      <a:pt x="521" y="704"/>
                    </a:lnTo>
                    <a:lnTo>
                      <a:pt x="521" y="701"/>
                    </a:lnTo>
                    <a:lnTo>
                      <a:pt x="521" y="704"/>
                    </a:lnTo>
                    <a:lnTo>
                      <a:pt x="524" y="704"/>
                    </a:lnTo>
                    <a:lnTo>
                      <a:pt x="527" y="710"/>
                    </a:lnTo>
                    <a:lnTo>
                      <a:pt x="527" y="707"/>
                    </a:lnTo>
                    <a:lnTo>
                      <a:pt x="530" y="707"/>
                    </a:lnTo>
                    <a:lnTo>
                      <a:pt x="527" y="704"/>
                    </a:lnTo>
                    <a:lnTo>
                      <a:pt x="524" y="701"/>
                    </a:lnTo>
                    <a:lnTo>
                      <a:pt x="524" y="698"/>
                    </a:lnTo>
                    <a:lnTo>
                      <a:pt x="527" y="698"/>
                    </a:lnTo>
                    <a:lnTo>
                      <a:pt x="530" y="695"/>
                    </a:lnTo>
                    <a:lnTo>
                      <a:pt x="533" y="692"/>
                    </a:lnTo>
                    <a:lnTo>
                      <a:pt x="530" y="689"/>
                    </a:lnTo>
                    <a:lnTo>
                      <a:pt x="527" y="692"/>
                    </a:lnTo>
                    <a:lnTo>
                      <a:pt x="524" y="692"/>
                    </a:lnTo>
                    <a:lnTo>
                      <a:pt x="524" y="689"/>
                    </a:lnTo>
                    <a:lnTo>
                      <a:pt x="521" y="692"/>
                    </a:lnTo>
                    <a:lnTo>
                      <a:pt x="519" y="689"/>
                    </a:lnTo>
                    <a:lnTo>
                      <a:pt x="521" y="686"/>
                    </a:lnTo>
                    <a:lnTo>
                      <a:pt x="524" y="686"/>
                    </a:lnTo>
                    <a:lnTo>
                      <a:pt x="527" y="686"/>
                    </a:lnTo>
                    <a:lnTo>
                      <a:pt x="527" y="689"/>
                    </a:lnTo>
                    <a:lnTo>
                      <a:pt x="533" y="686"/>
                    </a:lnTo>
                    <a:lnTo>
                      <a:pt x="536" y="686"/>
                    </a:lnTo>
                    <a:lnTo>
                      <a:pt x="545" y="686"/>
                    </a:lnTo>
                    <a:lnTo>
                      <a:pt x="547" y="686"/>
                    </a:lnTo>
                    <a:lnTo>
                      <a:pt x="550" y="681"/>
                    </a:lnTo>
                    <a:lnTo>
                      <a:pt x="550" y="684"/>
                    </a:lnTo>
                    <a:lnTo>
                      <a:pt x="550" y="686"/>
                    </a:lnTo>
                    <a:lnTo>
                      <a:pt x="550" y="689"/>
                    </a:lnTo>
                    <a:lnTo>
                      <a:pt x="556" y="686"/>
                    </a:lnTo>
                    <a:lnTo>
                      <a:pt x="559" y="686"/>
                    </a:lnTo>
                    <a:lnTo>
                      <a:pt x="562" y="686"/>
                    </a:lnTo>
                    <a:lnTo>
                      <a:pt x="559" y="686"/>
                    </a:lnTo>
                    <a:lnTo>
                      <a:pt x="562" y="686"/>
                    </a:lnTo>
                    <a:lnTo>
                      <a:pt x="568" y="686"/>
                    </a:lnTo>
                    <a:lnTo>
                      <a:pt x="570" y="686"/>
                    </a:lnTo>
                    <a:lnTo>
                      <a:pt x="570" y="689"/>
                    </a:lnTo>
                    <a:lnTo>
                      <a:pt x="573" y="689"/>
                    </a:lnTo>
                    <a:lnTo>
                      <a:pt x="576" y="695"/>
                    </a:lnTo>
                    <a:lnTo>
                      <a:pt x="579" y="695"/>
                    </a:lnTo>
                    <a:lnTo>
                      <a:pt x="579" y="698"/>
                    </a:lnTo>
                    <a:lnTo>
                      <a:pt x="579" y="701"/>
                    </a:lnTo>
                    <a:lnTo>
                      <a:pt x="582" y="698"/>
                    </a:lnTo>
                    <a:lnTo>
                      <a:pt x="585" y="698"/>
                    </a:lnTo>
                    <a:lnTo>
                      <a:pt x="591" y="695"/>
                    </a:lnTo>
                    <a:lnTo>
                      <a:pt x="593" y="695"/>
                    </a:lnTo>
                    <a:lnTo>
                      <a:pt x="596" y="695"/>
                    </a:lnTo>
                    <a:lnTo>
                      <a:pt x="599" y="695"/>
                    </a:lnTo>
                    <a:lnTo>
                      <a:pt x="599" y="698"/>
                    </a:lnTo>
                    <a:lnTo>
                      <a:pt x="602" y="701"/>
                    </a:lnTo>
                    <a:lnTo>
                      <a:pt x="602" y="704"/>
                    </a:lnTo>
                    <a:lnTo>
                      <a:pt x="602" y="707"/>
                    </a:lnTo>
                    <a:lnTo>
                      <a:pt x="605" y="710"/>
                    </a:lnTo>
                    <a:lnTo>
                      <a:pt x="608" y="710"/>
                    </a:lnTo>
                    <a:lnTo>
                      <a:pt x="608" y="712"/>
                    </a:lnTo>
                    <a:lnTo>
                      <a:pt x="605" y="718"/>
                    </a:lnTo>
                    <a:lnTo>
                      <a:pt x="602" y="727"/>
                    </a:lnTo>
                    <a:lnTo>
                      <a:pt x="602" y="730"/>
                    </a:lnTo>
                    <a:lnTo>
                      <a:pt x="605" y="727"/>
                    </a:lnTo>
                    <a:lnTo>
                      <a:pt x="605" y="730"/>
                    </a:lnTo>
                    <a:lnTo>
                      <a:pt x="602" y="733"/>
                    </a:lnTo>
                    <a:lnTo>
                      <a:pt x="602" y="735"/>
                    </a:lnTo>
                    <a:lnTo>
                      <a:pt x="602" y="738"/>
                    </a:lnTo>
                    <a:lnTo>
                      <a:pt x="602" y="741"/>
                    </a:lnTo>
                    <a:lnTo>
                      <a:pt x="605" y="747"/>
                    </a:lnTo>
                    <a:lnTo>
                      <a:pt x="608" y="747"/>
                    </a:lnTo>
                    <a:lnTo>
                      <a:pt x="608" y="750"/>
                    </a:lnTo>
                    <a:lnTo>
                      <a:pt x="608" y="753"/>
                    </a:lnTo>
                    <a:lnTo>
                      <a:pt x="608" y="756"/>
                    </a:lnTo>
                    <a:lnTo>
                      <a:pt x="608" y="759"/>
                    </a:lnTo>
                    <a:lnTo>
                      <a:pt x="608" y="761"/>
                    </a:lnTo>
                    <a:lnTo>
                      <a:pt x="611" y="761"/>
                    </a:lnTo>
                    <a:lnTo>
                      <a:pt x="611" y="764"/>
                    </a:lnTo>
                    <a:lnTo>
                      <a:pt x="614" y="770"/>
                    </a:lnTo>
                    <a:lnTo>
                      <a:pt x="611" y="773"/>
                    </a:lnTo>
                    <a:lnTo>
                      <a:pt x="614" y="776"/>
                    </a:lnTo>
                    <a:lnTo>
                      <a:pt x="617" y="776"/>
                    </a:lnTo>
                    <a:lnTo>
                      <a:pt x="617" y="773"/>
                    </a:lnTo>
                    <a:lnTo>
                      <a:pt x="622" y="773"/>
                    </a:lnTo>
                    <a:lnTo>
                      <a:pt x="625" y="773"/>
                    </a:lnTo>
                    <a:lnTo>
                      <a:pt x="625" y="770"/>
                    </a:lnTo>
                    <a:lnTo>
                      <a:pt x="625" y="764"/>
                    </a:lnTo>
                    <a:lnTo>
                      <a:pt x="628" y="761"/>
                    </a:lnTo>
                    <a:lnTo>
                      <a:pt x="631" y="756"/>
                    </a:lnTo>
                    <a:lnTo>
                      <a:pt x="631" y="750"/>
                    </a:lnTo>
                    <a:lnTo>
                      <a:pt x="631" y="747"/>
                    </a:lnTo>
                    <a:lnTo>
                      <a:pt x="631" y="735"/>
                    </a:lnTo>
                    <a:lnTo>
                      <a:pt x="631" y="730"/>
                    </a:lnTo>
                    <a:lnTo>
                      <a:pt x="631" y="727"/>
                    </a:lnTo>
                    <a:lnTo>
                      <a:pt x="631" y="724"/>
                    </a:lnTo>
                    <a:lnTo>
                      <a:pt x="631" y="721"/>
                    </a:lnTo>
                    <a:lnTo>
                      <a:pt x="631" y="718"/>
                    </a:lnTo>
                    <a:lnTo>
                      <a:pt x="628" y="710"/>
                    </a:lnTo>
                    <a:lnTo>
                      <a:pt x="628" y="698"/>
                    </a:lnTo>
                    <a:lnTo>
                      <a:pt x="628" y="686"/>
                    </a:lnTo>
                    <a:lnTo>
                      <a:pt x="631" y="686"/>
                    </a:lnTo>
                    <a:lnTo>
                      <a:pt x="631" y="681"/>
                    </a:lnTo>
                    <a:lnTo>
                      <a:pt x="634" y="678"/>
                    </a:lnTo>
                    <a:lnTo>
                      <a:pt x="637" y="675"/>
                    </a:lnTo>
                    <a:lnTo>
                      <a:pt x="640" y="666"/>
                    </a:lnTo>
                    <a:lnTo>
                      <a:pt x="642" y="666"/>
                    </a:lnTo>
                    <a:lnTo>
                      <a:pt x="642" y="663"/>
                    </a:lnTo>
                    <a:lnTo>
                      <a:pt x="645" y="663"/>
                    </a:lnTo>
                    <a:lnTo>
                      <a:pt x="648" y="661"/>
                    </a:lnTo>
                    <a:lnTo>
                      <a:pt x="645" y="658"/>
                    </a:lnTo>
                    <a:lnTo>
                      <a:pt x="648" y="658"/>
                    </a:lnTo>
                    <a:lnTo>
                      <a:pt x="651" y="658"/>
                    </a:lnTo>
                    <a:lnTo>
                      <a:pt x="654" y="658"/>
                    </a:lnTo>
                    <a:lnTo>
                      <a:pt x="663" y="652"/>
                    </a:lnTo>
                    <a:lnTo>
                      <a:pt x="665" y="652"/>
                    </a:lnTo>
                    <a:lnTo>
                      <a:pt x="668" y="649"/>
                    </a:lnTo>
                    <a:lnTo>
                      <a:pt x="668" y="646"/>
                    </a:lnTo>
                    <a:lnTo>
                      <a:pt x="671" y="643"/>
                    </a:lnTo>
                    <a:lnTo>
                      <a:pt x="674" y="643"/>
                    </a:lnTo>
                    <a:lnTo>
                      <a:pt x="674" y="640"/>
                    </a:lnTo>
                    <a:lnTo>
                      <a:pt x="680" y="637"/>
                    </a:lnTo>
                    <a:lnTo>
                      <a:pt x="686" y="637"/>
                    </a:lnTo>
                    <a:lnTo>
                      <a:pt x="689" y="635"/>
                    </a:lnTo>
                    <a:lnTo>
                      <a:pt x="691" y="632"/>
                    </a:lnTo>
                    <a:lnTo>
                      <a:pt x="694" y="629"/>
                    </a:lnTo>
                    <a:lnTo>
                      <a:pt x="697" y="629"/>
                    </a:lnTo>
                    <a:lnTo>
                      <a:pt x="700" y="626"/>
                    </a:lnTo>
                    <a:lnTo>
                      <a:pt x="706" y="626"/>
                    </a:lnTo>
                    <a:lnTo>
                      <a:pt x="709" y="623"/>
                    </a:lnTo>
                    <a:lnTo>
                      <a:pt x="712" y="623"/>
                    </a:lnTo>
                    <a:lnTo>
                      <a:pt x="709" y="620"/>
                    </a:lnTo>
                    <a:lnTo>
                      <a:pt x="709" y="623"/>
                    </a:lnTo>
                    <a:lnTo>
                      <a:pt x="709" y="620"/>
                    </a:lnTo>
                    <a:lnTo>
                      <a:pt x="709" y="617"/>
                    </a:lnTo>
                    <a:lnTo>
                      <a:pt x="712" y="617"/>
                    </a:lnTo>
                    <a:lnTo>
                      <a:pt x="712" y="614"/>
                    </a:lnTo>
                    <a:lnTo>
                      <a:pt x="709" y="614"/>
                    </a:lnTo>
                    <a:lnTo>
                      <a:pt x="712" y="614"/>
                    </a:lnTo>
                    <a:lnTo>
                      <a:pt x="714" y="614"/>
                    </a:lnTo>
                    <a:lnTo>
                      <a:pt x="717" y="614"/>
                    </a:lnTo>
                    <a:lnTo>
                      <a:pt x="720" y="612"/>
                    </a:lnTo>
                    <a:lnTo>
                      <a:pt x="723" y="609"/>
                    </a:lnTo>
                    <a:lnTo>
                      <a:pt x="723" y="606"/>
                    </a:lnTo>
                    <a:lnTo>
                      <a:pt x="720" y="609"/>
                    </a:lnTo>
                    <a:lnTo>
                      <a:pt x="720" y="606"/>
                    </a:lnTo>
                    <a:lnTo>
                      <a:pt x="714" y="606"/>
                    </a:lnTo>
                    <a:lnTo>
                      <a:pt x="712" y="606"/>
                    </a:lnTo>
                    <a:lnTo>
                      <a:pt x="714" y="600"/>
                    </a:lnTo>
                    <a:lnTo>
                      <a:pt x="714" y="603"/>
                    </a:lnTo>
                    <a:lnTo>
                      <a:pt x="714" y="606"/>
                    </a:lnTo>
                    <a:lnTo>
                      <a:pt x="720" y="603"/>
                    </a:lnTo>
                    <a:lnTo>
                      <a:pt x="723" y="603"/>
                    </a:lnTo>
                    <a:lnTo>
                      <a:pt x="723" y="600"/>
                    </a:lnTo>
                    <a:lnTo>
                      <a:pt x="726" y="594"/>
                    </a:lnTo>
                    <a:lnTo>
                      <a:pt x="726" y="591"/>
                    </a:lnTo>
                    <a:lnTo>
                      <a:pt x="723" y="591"/>
                    </a:lnTo>
                    <a:lnTo>
                      <a:pt x="720" y="591"/>
                    </a:lnTo>
                    <a:lnTo>
                      <a:pt x="720" y="588"/>
                    </a:lnTo>
                    <a:lnTo>
                      <a:pt x="723" y="588"/>
                    </a:lnTo>
                    <a:lnTo>
                      <a:pt x="720" y="586"/>
                    </a:lnTo>
                    <a:lnTo>
                      <a:pt x="723" y="586"/>
                    </a:lnTo>
                    <a:lnTo>
                      <a:pt x="723" y="583"/>
                    </a:lnTo>
                    <a:lnTo>
                      <a:pt x="723" y="580"/>
                    </a:lnTo>
                    <a:lnTo>
                      <a:pt x="726" y="577"/>
                    </a:lnTo>
                    <a:lnTo>
                      <a:pt x="726" y="574"/>
                    </a:lnTo>
                    <a:lnTo>
                      <a:pt x="723" y="571"/>
                    </a:lnTo>
                    <a:lnTo>
                      <a:pt x="720" y="571"/>
                    </a:lnTo>
                    <a:lnTo>
                      <a:pt x="720" y="568"/>
                    </a:lnTo>
                    <a:lnTo>
                      <a:pt x="717" y="568"/>
                    </a:lnTo>
                    <a:lnTo>
                      <a:pt x="717" y="565"/>
                    </a:lnTo>
                    <a:lnTo>
                      <a:pt x="717" y="563"/>
                    </a:lnTo>
                    <a:lnTo>
                      <a:pt x="720" y="563"/>
                    </a:lnTo>
                    <a:lnTo>
                      <a:pt x="720" y="565"/>
                    </a:lnTo>
                    <a:lnTo>
                      <a:pt x="717" y="565"/>
                    </a:lnTo>
                    <a:lnTo>
                      <a:pt x="720" y="568"/>
                    </a:lnTo>
                    <a:lnTo>
                      <a:pt x="723" y="568"/>
                    </a:lnTo>
                    <a:lnTo>
                      <a:pt x="726" y="571"/>
                    </a:lnTo>
                    <a:lnTo>
                      <a:pt x="726" y="568"/>
                    </a:lnTo>
                    <a:lnTo>
                      <a:pt x="726" y="565"/>
                    </a:lnTo>
                    <a:lnTo>
                      <a:pt x="726" y="563"/>
                    </a:lnTo>
                    <a:lnTo>
                      <a:pt x="729" y="557"/>
                    </a:lnTo>
                    <a:lnTo>
                      <a:pt x="729" y="554"/>
                    </a:lnTo>
                    <a:lnTo>
                      <a:pt x="732" y="554"/>
                    </a:lnTo>
                    <a:lnTo>
                      <a:pt x="735" y="551"/>
                    </a:lnTo>
                    <a:lnTo>
                      <a:pt x="737" y="551"/>
                    </a:lnTo>
                    <a:lnTo>
                      <a:pt x="737" y="548"/>
                    </a:lnTo>
                    <a:lnTo>
                      <a:pt x="737" y="551"/>
                    </a:lnTo>
                    <a:lnTo>
                      <a:pt x="735" y="554"/>
                    </a:lnTo>
                    <a:lnTo>
                      <a:pt x="735" y="557"/>
                    </a:lnTo>
                    <a:lnTo>
                      <a:pt x="732" y="560"/>
                    </a:lnTo>
                    <a:lnTo>
                      <a:pt x="735" y="560"/>
                    </a:lnTo>
                    <a:lnTo>
                      <a:pt x="732" y="563"/>
                    </a:lnTo>
                    <a:lnTo>
                      <a:pt x="729" y="565"/>
                    </a:lnTo>
                    <a:lnTo>
                      <a:pt x="729" y="568"/>
                    </a:lnTo>
                    <a:lnTo>
                      <a:pt x="732" y="568"/>
                    </a:lnTo>
                    <a:lnTo>
                      <a:pt x="732" y="571"/>
                    </a:lnTo>
                    <a:lnTo>
                      <a:pt x="735" y="571"/>
                    </a:lnTo>
                    <a:lnTo>
                      <a:pt x="732" y="574"/>
                    </a:lnTo>
                    <a:lnTo>
                      <a:pt x="735" y="574"/>
                    </a:lnTo>
                    <a:lnTo>
                      <a:pt x="735" y="577"/>
                    </a:lnTo>
                    <a:lnTo>
                      <a:pt x="732" y="577"/>
                    </a:lnTo>
                    <a:lnTo>
                      <a:pt x="726" y="583"/>
                    </a:lnTo>
                    <a:lnTo>
                      <a:pt x="726" y="586"/>
                    </a:lnTo>
                    <a:lnTo>
                      <a:pt x="726" y="588"/>
                    </a:lnTo>
                    <a:lnTo>
                      <a:pt x="729" y="588"/>
                    </a:lnTo>
                    <a:lnTo>
                      <a:pt x="729" y="586"/>
                    </a:lnTo>
                    <a:lnTo>
                      <a:pt x="735" y="580"/>
                    </a:lnTo>
                    <a:lnTo>
                      <a:pt x="737" y="574"/>
                    </a:lnTo>
                    <a:lnTo>
                      <a:pt x="740" y="571"/>
                    </a:lnTo>
                    <a:lnTo>
                      <a:pt x="740" y="568"/>
                    </a:lnTo>
                    <a:lnTo>
                      <a:pt x="743" y="568"/>
                    </a:lnTo>
                    <a:lnTo>
                      <a:pt x="743" y="565"/>
                    </a:lnTo>
                    <a:lnTo>
                      <a:pt x="743" y="563"/>
                    </a:lnTo>
                    <a:lnTo>
                      <a:pt x="743" y="560"/>
                    </a:lnTo>
                    <a:lnTo>
                      <a:pt x="740" y="554"/>
                    </a:lnTo>
                    <a:lnTo>
                      <a:pt x="740" y="551"/>
                    </a:lnTo>
                    <a:lnTo>
                      <a:pt x="743" y="551"/>
                    </a:lnTo>
                    <a:lnTo>
                      <a:pt x="746" y="554"/>
                    </a:lnTo>
                    <a:lnTo>
                      <a:pt x="746" y="557"/>
                    </a:lnTo>
                    <a:lnTo>
                      <a:pt x="749" y="557"/>
                    </a:lnTo>
                    <a:lnTo>
                      <a:pt x="749" y="560"/>
                    </a:lnTo>
                    <a:lnTo>
                      <a:pt x="749" y="557"/>
                    </a:lnTo>
                    <a:lnTo>
                      <a:pt x="755" y="554"/>
                    </a:lnTo>
                    <a:lnTo>
                      <a:pt x="755" y="551"/>
                    </a:lnTo>
                    <a:lnTo>
                      <a:pt x="758" y="551"/>
                    </a:lnTo>
                    <a:lnTo>
                      <a:pt x="758" y="548"/>
                    </a:lnTo>
                    <a:lnTo>
                      <a:pt x="760" y="548"/>
                    </a:lnTo>
                    <a:lnTo>
                      <a:pt x="760" y="545"/>
                    </a:lnTo>
                    <a:lnTo>
                      <a:pt x="763" y="545"/>
                    </a:lnTo>
                    <a:lnTo>
                      <a:pt x="763" y="539"/>
                    </a:lnTo>
                    <a:lnTo>
                      <a:pt x="766" y="539"/>
                    </a:lnTo>
                    <a:lnTo>
                      <a:pt x="763" y="537"/>
                    </a:lnTo>
                    <a:lnTo>
                      <a:pt x="763" y="534"/>
                    </a:lnTo>
                    <a:lnTo>
                      <a:pt x="766" y="534"/>
                    </a:lnTo>
                    <a:lnTo>
                      <a:pt x="769" y="531"/>
                    </a:lnTo>
                    <a:lnTo>
                      <a:pt x="772" y="531"/>
                    </a:lnTo>
                    <a:lnTo>
                      <a:pt x="772" y="528"/>
                    </a:lnTo>
                    <a:lnTo>
                      <a:pt x="775" y="528"/>
                    </a:lnTo>
                    <a:lnTo>
                      <a:pt x="778" y="525"/>
                    </a:lnTo>
                    <a:lnTo>
                      <a:pt x="781" y="525"/>
                    </a:lnTo>
                    <a:lnTo>
                      <a:pt x="784" y="525"/>
                    </a:lnTo>
                    <a:lnTo>
                      <a:pt x="786" y="525"/>
                    </a:lnTo>
                    <a:lnTo>
                      <a:pt x="789" y="525"/>
                    </a:lnTo>
                    <a:lnTo>
                      <a:pt x="795" y="525"/>
                    </a:lnTo>
                    <a:lnTo>
                      <a:pt x="798" y="522"/>
                    </a:lnTo>
                    <a:lnTo>
                      <a:pt x="801" y="522"/>
                    </a:lnTo>
                    <a:lnTo>
                      <a:pt x="804" y="519"/>
                    </a:lnTo>
                    <a:lnTo>
                      <a:pt x="804" y="522"/>
                    </a:lnTo>
                    <a:lnTo>
                      <a:pt x="807" y="522"/>
                    </a:lnTo>
                    <a:lnTo>
                      <a:pt x="809" y="519"/>
                    </a:lnTo>
                    <a:lnTo>
                      <a:pt x="812" y="519"/>
                    </a:lnTo>
                    <a:lnTo>
                      <a:pt x="812" y="522"/>
                    </a:lnTo>
                    <a:lnTo>
                      <a:pt x="815" y="519"/>
                    </a:lnTo>
                    <a:lnTo>
                      <a:pt x="818" y="519"/>
                    </a:lnTo>
                    <a:lnTo>
                      <a:pt x="821" y="519"/>
                    </a:lnTo>
                    <a:lnTo>
                      <a:pt x="821" y="516"/>
                    </a:lnTo>
                    <a:lnTo>
                      <a:pt x="818" y="519"/>
                    </a:lnTo>
                    <a:lnTo>
                      <a:pt x="815" y="519"/>
                    </a:lnTo>
                    <a:lnTo>
                      <a:pt x="812" y="516"/>
                    </a:lnTo>
                    <a:lnTo>
                      <a:pt x="812" y="514"/>
                    </a:lnTo>
                    <a:lnTo>
                      <a:pt x="812" y="511"/>
                    </a:lnTo>
                    <a:lnTo>
                      <a:pt x="809" y="511"/>
                    </a:lnTo>
                    <a:lnTo>
                      <a:pt x="812" y="508"/>
                    </a:lnTo>
                    <a:lnTo>
                      <a:pt x="815" y="505"/>
                    </a:lnTo>
                    <a:lnTo>
                      <a:pt x="815" y="502"/>
                    </a:lnTo>
                    <a:lnTo>
                      <a:pt x="815" y="499"/>
                    </a:lnTo>
                    <a:lnTo>
                      <a:pt x="815" y="496"/>
                    </a:lnTo>
                    <a:lnTo>
                      <a:pt x="821" y="496"/>
                    </a:lnTo>
                    <a:lnTo>
                      <a:pt x="824" y="490"/>
                    </a:lnTo>
                    <a:lnTo>
                      <a:pt x="827" y="488"/>
                    </a:lnTo>
                    <a:lnTo>
                      <a:pt x="830" y="488"/>
                    </a:lnTo>
                    <a:lnTo>
                      <a:pt x="830" y="485"/>
                    </a:lnTo>
                    <a:lnTo>
                      <a:pt x="832" y="485"/>
                    </a:lnTo>
                    <a:lnTo>
                      <a:pt x="832" y="488"/>
                    </a:lnTo>
                    <a:lnTo>
                      <a:pt x="835" y="485"/>
                    </a:lnTo>
                    <a:lnTo>
                      <a:pt x="838" y="485"/>
                    </a:lnTo>
                    <a:lnTo>
                      <a:pt x="841" y="485"/>
                    </a:lnTo>
                    <a:lnTo>
                      <a:pt x="841" y="482"/>
                    </a:lnTo>
                    <a:lnTo>
                      <a:pt x="844" y="482"/>
                    </a:lnTo>
                    <a:lnTo>
                      <a:pt x="844" y="479"/>
                    </a:lnTo>
                    <a:lnTo>
                      <a:pt x="844" y="476"/>
                    </a:lnTo>
                    <a:lnTo>
                      <a:pt x="847" y="476"/>
                    </a:lnTo>
                    <a:lnTo>
                      <a:pt x="847" y="479"/>
                    </a:lnTo>
                    <a:lnTo>
                      <a:pt x="850" y="479"/>
                    </a:lnTo>
                    <a:lnTo>
                      <a:pt x="850" y="482"/>
                    </a:lnTo>
                    <a:lnTo>
                      <a:pt x="853" y="482"/>
                    </a:lnTo>
                    <a:lnTo>
                      <a:pt x="853" y="479"/>
                    </a:lnTo>
                    <a:lnTo>
                      <a:pt x="856" y="479"/>
                    </a:lnTo>
                    <a:lnTo>
                      <a:pt x="858" y="476"/>
                    </a:lnTo>
                    <a:lnTo>
                      <a:pt x="861" y="476"/>
                    </a:lnTo>
                    <a:lnTo>
                      <a:pt x="864" y="476"/>
                    </a:lnTo>
                    <a:lnTo>
                      <a:pt x="867" y="476"/>
                    </a:lnTo>
                    <a:lnTo>
                      <a:pt x="867" y="473"/>
                    </a:lnTo>
                    <a:lnTo>
                      <a:pt x="870" y="473"/>
                    </a:lnTo>
                    <a:lnTo>
                      <a:pt x="867" y="470"/>
                    </a:lnTo>
                    <a:lnTo>
                      <a:pt x="870" y="470"/>
                    </a:lnTo>
                    <a:lnTo>
                      <a:pt x="870" y="467"/>
                    </a:lnTo>
                    <a:lnTo>
                      <a:pt x="873" y="467"/>
                    </a:lnTo>
                    <a:lnTo>
                      <a:pt x="879" y="467"/>
                    </a:lnTo>
                    <a:lnTo>
                      <a:pt x="881" y="467"/>
                    </a:lnTo>
                    <a:lnTo>
                      <a:pt x="881" y="465"/>
                    </a:lnTo>
                    <a:lnTo>
                      <a:pt x="884" y="467"/>
                    </a:lnTo>
                    <a:lnTo>
                      <a:pt x="887" y="465"/>
                    </a:lnTo>
                    <a:lnTo>
                      <a:pt x="896" y="459"/>
                    </a:lnTo>
                    <a:lnTo>
                      <a:pt x="899" y="459"/>
                    </a:lnTo>
                    <a:lnTo>
                      <a:pt x="902" y="456"/>
                    </a:lnTo>
                    <a:lnTo>
                      <a:pt x="902" y="459"/>
                    </a:lnTo>
                    <a:lnTo>
                      <a:pt x="904" y="459"/>
                    </a:lnTo>
                    <a:lnTo>
                      <a:pt x="902" y="462"/>
                    </a:lnTo>
                    <a:lnTo>
                      <a:pt x="896" y="462"/>
                    </a:lnTo>
                    <a:lnTo>
                      <a:pt x="896" y="465"/>
                    </a:lnTo>
                    <a:lnTo>
                      <a:pt x="899" y="465"/>
                    </a:lnTo>
                    <a:lnTo>
                      <a:pt x="902" y="465"/>
                    </a:lnTo>
                    <a:lnTo>
                      <a:pt x="907" y="465"/>
                    </a:lnTo>
                    <a:lnTo>
                      <a:pt x="910" y="465"/>
                    </a:lnTo>
                    <a:lnTo>
                      <a:pt x="913" y="465"/>
                    </a:lnTo>
                    <a:lnTo>
                      <a:pt x="913" y="467"/>
                    </a:lnTo>
                    <a:lnTo>
                      <a:pt x="907" y="467"/>
                    </a:lnTo>
                    <a:lnTo>
                      <a:pt x="904" y="467"/>
                    </a:lnTo>
                    <a:lnTo>
                      <a:pt x="902" y="470"/>
                    </a:lnTo>
                    <a:lnTo>
                      <a:pt x="902" y="467"/>
                    </a:lnTo>
                    <a:lnTo>
                      <a:pt x="902" y="465"/>
                    </a:lnTo>
                    <a:lnTo>
                      <a:pt x="896" y="467"/>
                    </a:lnTo>
                    <a:lnTo>
                      <a:pt x="890" y="470"/>
                    </a:lnTo>
                    <a:lnTo>
                      <a:pt x="884" y="473"/>
                    </a:lnTo>
                    <a:lnTo>
                      <a:pt x="884" y="476"/>
                    </a:lnTo>
                    <a:lnTo>
                      <a:pt x="881" y="476"/>
                    </a:lnTo>
                    <a:lnTo>
                      <a:pt x="879" y="476"/>
                    </a:lnTo>
                    <a:lnTo>
                      <a:pt x="876" y="479"/>
                    </a:lnTo>
                    <a:lnTo>
                      <a:pt x="879" y="476"/>
                    </a:lnTo>
                    <a:lnTo>
                      <a:pt x="876" y="479"/>
                    </a:lnTo>
                    <a:lnTo>
                      <a:pt x="876" y="482"/>
                    </a:lnTo>
                    <a:lnTo>
                      <a:pt x="876" y="485"/>
                    </a:lnTo>
                    <a:lnTo>
                      <a:pt x="876" y="488"/>
                    </a:lnTo>
                    <a:lnTo>
                      <a:pt x="879" y="490"/>
                    </a:lnTo>
                    <a:lnTo>
                      <a:pt x="879" y="493"/>
                    </a:lnTo>
                    <a:lnTo>
                      <a:pt x="881" y="493"/>
                    </a:lnTo>
                    <a:lnTo>
                      <a:pt x="881" y="490"/>
                    </a:lnTo>
                    <a:lnTo>
                      <a:pt x="884" y="490"/>
                    </a:lnTo>
                    <a:lnTo>
                      <a:pt x="887" y="488"/>
                    </a:lnTo>
                    <a:lnTo>
                      <a:pt x="890" y="488"/>
                    </a:lnTo>
                    <a:lnTo>
                      <a:pt x="896" y="482"/>
                    </a:lnTo>
                    <a:lnTo>
                      <a:pt x="899" y="479"/>
                    </a:lnTo>
                    <a:lnTo>
                      <a:pt x="902" y="476"/>
                    </a:lnTo>
                    <a:lnTo>
                      <a:pt x="902" y="479"/>
                    </a:lnTo>
                    <a:lnTo>
                      <a:pt x="902" y="476"/>
                    </a:lnTo>
                    <a:lnTo>
                      <a:pt x="904" y="479"/>
                    </a:lnTo>
                    <a:lnTo>
                      <a:pt x="907" y="479"/>
                    </a:lnTo>
                    <a:lnTo>
                      <a:pt x="907" y="476"/>
                    </a:lnTo>
                    <a:lnTo>
                      <a:pt x="910" y="476"/>
                    </a:lnTo>
                    <a:lnTo>
                      <a:pt x="913" y="476"/>
                    </a:lnTo>
                    <a:lnTo>
                      <a:pt x="916" y="476"/>
                    </a:lnTo>
                    <a:lnTo>
                      <a:pt x="919" y="473"/>
                    </a:lnTo>
                    <a:lnTo>
                      <a:pt x="922" y="473"/>
                    </a:lnTo>
                    <a:lnTo>
                      <a:pt x="925" y="470"/>
                    </a:lnTo>
                    <a:lnTo>
                      <a:pt x="928" y="470"/>
                    </a:lnTo>
                    <a:lnTo>
                      <a:pt x="933" y="467"/>
                    </a:lnTo>
                    <a:lnTo>
                      <a:pt x="936" y="467"/>
                    </a:lnTo>
                    <a:lnTo>
                      <a:pt x="939" y="467"/>
                    </a:lnTo>
                    <a:lnTo>
                      <a:pt x="936" y="467"/>
                    </a:lnTo>
                    <a:lnTo>
                      <a:pt x="936" y="465"/>
                    </a:lnTo>
                    <a:lnTo>
                      <a:pt x="936" y="462"/>
                    </a:lnTo>
                    <a:lnTo>
                      <a:pt x="933" y="462"/>
                    </a:lnTo>
                    <a:lnTo>
                      <a:pt x="930" y="462"/>
                    </a:lnTo>
                    <a:lnTo>
                      <a:pt x="933" y="459"/>
                    </a:lnTo>
                    <a:lnTo>
                      <a:pt x="930" y="459"/>
                    </a:lnTo>
                    <a:lnTo>
                      <a:pt x="925" y="459"/>
                    </a:lnTo>
                    <a:lnTo>
                      <a:pt x="922" y="462"/>
                    </a:lnTo>
                    <a:lnTo>
                      <a:pt x="922" y="459"/>
                    </a:lnTo>
                    <a:lnTo>
                      <a:pt x="916" y="459"/>
                    </a:lnTo>
                    <a:lnTo>
                      <a:pt x="913" y="456"/>
                    </a:lnTo>
                    <a:lnTo>
                      <a:pt x="910" y="456"/>
                    </a:lnTo>
                    <a:lnTo>
                      <a:pt x="910" y="453"/>
                    </a:lnTo>
                    <a:lnTo>
                      <a:pt x="907" y="450"/>
                    </a:lnTo>
                    <a:lnTo>
                      <a:pt x="904" y="450"/>
                    </a:lnTo>
                    <a:lnTo>
                      <a:pt x="904" y="447"/>
                    </a:lnTo>
                    <a:lnTo>
                      <a:pt x="902" y="447"/>
                    </a:lnTo>
                    <a:lnTo>
                      <a:pt x="902" y="444"/>
                    </a:lnTo>
                    <a:lnTo>
                      <a:pt x="902" y="441"/>
                    </a:lnTo>
                    <a:lnTo>
                      <a:pt x="904" y="439"/>
                    </a:lnTo>
                    <a:lnTo>
                      <a:pt x="902" y="439"/>
                    </a:lnTo>
                    <a:lnTo>
                      <a:pt x="904" y="436"/>
                    </a:lnTo>
                    <a:lnTo>
                      <a:pt x="907" y="430"/>
                    </a:lnTo>
                    <a:lnTo>
                      <a:pt x="910" y="427"/>
                    </a:lnTo>
                    <a:lnTo>
                      <a:pt x="907" y="427"/>
                    </a:lnTo>
                    <a:lnTo>
                      <a:pt x="907" y="424"/>
                    </a:lnTo>
                    <a:lnTo>
                      <a:pt x="899" y="427"/>
                    </a:lnTo>
                    <a:lnTo>
                      <a:pt x="899" y="424"/>
                    </a:lnTo>
                    <a:lnTo>
                      <a:pt x="896" y="424"/>
                    </a:lnTo>
                    <a:lnTo>
                      <a:pt x="890" y="424"/>
                    </a:lnTo>
                    <a:lnTo>
                      <a:pt x="893" y="421"/>
                    </a:lnTo>
                    <a:lnTo>
                      <a:pt x="896" y="421"/>
                    </a:lnTo>
                    <a:lnTo>
                      <a:pt x="899" y="421"/>
                    </a:lnTo>
                    <a:lnTo>
                      <a:pt x="902" y="421"/>
                    </a:lnTo>
                    <a:lnTo>
                      <a:pt x="907" y="424"/>
                    </a:lnTo>
                    <a:lnTo>
                      <a:pt x="910" y="421"/>
                    </a:lnTo>
                    <a:lnTo>
                      <a:pt x="916" y="418"/>
                    </a:lnTo>
                    <a:lnTo>
                      <a:pt x="919" y="415"/>
                    </a:lnTo>
                    <a:lnTo>
                      <a:pt x="919" y="413"/>
                    </a:lnTo>
                    <a:lnTo>
                      <a:pt x="919" y="410"/>
                    </a:lnTo>
                    <a:lnTo>
                      <a:pt x="922" y="413"/>
                    </a:lnTo>
                    <a:lnTo>
                      <a:pt x="922" y="410"/>
                    </a:lnTo>
                    <a:lnTo>
                      <a:pt x="919" y="407"/>
                    </a:lnTo>
                    <a:lnTo>
                      <a:pt x="916" y="404"/>
                    </a:lnTo>
                    <a:lnTo>
                      <a:pt x="910" y="404"/>
                    </a:lnTo>
                    <a:lnTo>
                      <a:pt x="907" y="404"/>
                    </a:lnTo>
                    <a:lnTo>
                      <a:pt x="904" y="404"/>
                    </a:lnTo>
                    <a:lnTo>
                      <a:pt x="899" y="404"/>
                    </a:lnTo>
                    <a:lnTo>
                      <a:pt x="884" y="410"/>
                    </a:lnTo>
                    <a:lnTo>
                      <a:pt x="879" y="413"/>
                    </a:lnTo>
                    <a:lnTo>
                      <a:pt x="873" y="413"/>
                    </a:lnTo>
                    <a:lnTo>
                      <a:pt x="873" y="415"/>
                    </a:lnTo>
                    <a:lnTo>
                      <a:pt x="870" y="415"/>
                    </a:lnTo>
                    <a:lnTo>
                      <a:pt x="867" y="415"/>
                    </a:lnTo>
                    <a:lnTo>
                      <a:pt x="861" y="421"/>
                    </a:lnTo>
                    <a:lnTo>
                      <a:pt x="858" y="421"/>
                    </a:lnTo>
                    <a:lnTo>
                      <a:pt x="853" y="427"/>
                    </a:lnTo>
                    <a:lnTo>
                      <a:pt x="850" y="430"/>
                    </a:lnTo>
                    <a:lnTo>
                      <a:pt x="847" y="430"/>
                    </a:lnTo>
                    <a:lnTo>
                      <a:pt x="844" y="433"/>
                    </a:lnTo>
                    <a:lnTo>
                      <a:pt x="841" y="436"/>
                    </a:lnTo>
                    <a:lnTo>
                      <a:pt x="838" y="439"/>
                    </a:lnTo>
                    <a:lnTo>
                      <a:pt x="835" y="439"/>
                    </a:lnTo>
                    <a:lnTo>
                      <a:pt x="841" y="433"/>
                    </a:lnTo>
                    <a:lnTo>
                      <a:pt x="847" y="430"/>
                    </a:lnTo>
                    <a:lnTo>
                      <a:pt x="850" y="430"/>
                    </a:lnTo>
                    <a:lnTo>
                      <a:pt x="856" y="421"/>
                    </a:lnTo>
                    <a:lnTo>
                      <a:pt x="856" y="418"/>
                    </a:lnTo>
                    <a:lnTo>
                      <a:pt x="858" y="418"/>
                    </a:lnTo>
                    <a:lnTo>
                      <a:pt x="861" y="415"/>
                    </a:lnTo>
                    <a:lnTo>
                      <a:pt x="870" y="410"/>
                    </a:lnTo>
                    <a:lnTo>
                      <a:pt x="873" y="410"/>
                    </a:lnTo>
                    <a:lnTo>
                      <a:pt x="879" y="404"/>
                    </a:lnTo>
                    <a:lnTo>
                      <a:pt x="881" y="401"/>
                    </a:lnTo>
                    <a:lnTo>
                      <a:pt x="890" y="401"/>
                    </a:lnTo>
                    <a:lnTo>
                      <a:pt x="893" y="398"/>
                    </a:lnTo>
                    <a:lnTo>
                      <a:pt x="896" y="395"/>
                    </a:lnTo>
                    <a:lnTo>
                      <a:pt x="899" y="392"/>
                    </a:lnTo>
                    <a:lnTo>
                      <a:pt x="902" y="392"/>
                    </a:lnTo>
                    <a:lnTo>
                      <a:pt x="902" y="390"/>
                    </a:lnTo>
                    <a:lnTo>
                      <a:pt x="904" y="390"/>
                    </a:lnTo>
                    <a:lnTo>
                      <a:pt x="907" y="390"/>
                    </a:lnTo>
                    <a:lnTo>
                      <a:pt x="910" y="390"/>
                    </a:lnTo>
                    <a:lnTo>
                      <a:pt x="910" y="387"/>
                    </a:lnTo>
                    <a:lnTo>
                      <a:pt x="913" y="390"/>
                    </a:lnTo>
                    <a:lnTo>
                      <a:pt x="916" y="390"/>
                    </a:lnTo>
                    <a:lnTo>
                      <a:pt x="919" y="390"/>
                    </a:lnTo>
                    <a:lnTo>
                      <a:pt x="922" y="390"/>
                    </a:lnTo>
                    <a:lnTo>
                      <a:pt x="928" y="387"/>
                    </a:lnTo>
                    <a:lnTo>
                      <a:pt x="933" y="390"/>
                    </a:lnTo>
                    <a:lnTo>
                      <a:pt x="939" y="390"/>
                    </a:lnTo>
                    <a:lnTo>
                      <a:pt x="942" y="390"/>
                    </a:lnTo>
                    <a:lnTo>
                      <a:pt x="951" y="390"/>
                    </a:lnTo>
                    <a:lnTo>
                      <a:pt x="953" y="390"/>
                    </a:lnTo>
                    <a:lnTo>
                      <a:pt x="956" y="392"/>
                    </a:lnTo>
                    <a:lnTo>
                      <a:pt x="962" y="392"/>
                    </a:lnTo>
                    <a:lnTo>
                      <a:pt x="971" y="392"/>
                    </a:lnTo>
                    <a:lnTo>
                      <a:pt x="974" y="390"/>
                    </a:lnTo>
                    <a:lnTo>
                      <a:pt x="974" y="392"/>
                    </a:lnTo>
                    <a:lnTo>
                      <a:pt x="976" y="392"/>
                    </a:lnTo>
                    <a:lnTo>
                      <a:pt x="979" y="387"/>
                    </a:lnTo>
                    <a:lnTo>
                      <a:pt x="982" y="387"/>
                    </a:lnTo>
                    <a:lnTo>
                      <a:pt x="988" y="384"/>
                    </a:lnTo>
                    <a:lnTo>
                      <a:pt x="991" y="378"/>
                    </a:lnTo>
                    <a:lnTo>
                      <a:pt x="991" y="381"/>
                    </a:lnTo>
                    <a:lnTo>
                      <a:pt x="994" y="378"/>
                    </a:lnTo>
                    <a:lnTo>
                      <a:pt x="999" y="375"/>
                    </a:lnTo>
                    <a:lnTo>
                      <a:pt x="1005" y="375"/>
                    </a:lnTo>
                    <a:lnTo>
                      <a:pt x="1008" y="372"/>
                    </a:lnTo>
                    <a:lnTo>
                      <a:pt x="1011" y="375"/>
                    </a:lnTo>
                    <a:lnTo>
                      <a:pt x="1014" y="375"/>
                    </a:lnTo>
                    <a:lnTo>
                      <a:pt x="1017" y="372"/>
                    </a:lnTo>
                    <a:lnTo>
                      <a:pt x="1023" y="369"/>
                    </a:lnTo>
                    <a:lnTo>
                      <a:pt x="1025" y="369"/>
                    </a:lnTo>
                    <a:lnTo>
                      <a:pt x="1028" y="366"/>
                    </a:lnTo>
                    <a:lnTo>
                      <a:pt x="1031" y="364"/>
                    </a:lnTo>
                    <a:lnTo>
                      <a:pt x="1028" y="361"/>
                    </a:lnTo>
                    <a:lnTo>
                      <a:pt x="1031" y="361"/>
                    </a:lnTo>
                    <a:lnTo>
                      <a:pt x="1034" y="361"/>
                    </a:lnTo>
                    <a:lnTo>
                      <a:pt x="1034" y="358"/>
                    </a:lnTo>
                    <a:lnTo>
                      <a:pt x="1028" y="358"/>
                    </a:lnTo>
                    <a:lnTo>
                      <a:pt x="1031" y="358"/>
                    </a:lnTo>
                    <a:lnTo>
                      <a:pt x="1034" y="358"/>
                    </a:lnTo>
                    <a:lnTo>
                      <a:pt x="1031" y="355"/>
                    </a:lnTo>
                    <a:lnTo>
                      <a:pt x="1034" y="352"/>
                    </a:lnTo>
                    <a:lnTo>
                      <a:pt x="1034" y="349"/>
                    </a:lnTo>
                    <a:lnTo>
                      <a:pt x="1031" y="349"/>
                    </a:lnTo>
                    <a:lnTo>
                      <a:pt x="1028" y="349"/>
                    </a:lnTo>
                    <a:lnTo>
                      <a:pt x="1034" y="349"/>
                    </a:lnTo>
                    <a:lnTo>
                      <a:pt x="1037" y="349"/>
                    </a:lnTo>
                    <a:lnTo>
                      <a:pt x="1037" y="346"/>
                    </a:lnTo>
                    <a:lnTo>
                      <a:pt x="1034" y="346"/>
                    </a:lnTo>
                    <a:lnTo>
                      <a:pt x="1037" y="346"/>
                    </a:lnTo>
                    <a:lnTo>
                      <a:pt x="1034" y="346"/>
                    </a:lnTo>
                    <a:lnTo>
                      <a:pt x="1034" y="343"/>
                    </a:lnTo>
                    <a:lnTo>
                      <a:pt x="1037" y="343"/>
                    </a:lnTo>
                    <a:lnTo>
                      <a:pt x="1028" y="341"/>
                    </a:lnTo>
                    <a:lnTo>
                      <a:pt x="1031" y="341"/>
                    </a:lnTo>
                    <a:lnTo>
                      <a:pt x="1028" y="338"/>
                    </a:lnTo>
                    <a:lnTo>
                      <a:pt x="1025" y="341"/>
                    </a:lnTo>
                    <a:lnTo>
                      <a:pt x="1020" y="343"/>
                    </a:lnTo>
                    <a:lnTo>
                      <a:pt x="1023" y="341"/>
                    </a:lnTo>
                    <a:lnTo>
                      <a:pt x="1023" y="338"/>
                    </a:lnTo>
                    <a:lnTo>
                      <a:pt x="1025" y="338"/>
                    </a:lnTo>
                    <a:lnTo>
                      <a:pt x="1025" y="335"/>
                    </a:lnTo>
                    <a:lnTo>
                      <a:pt x="1025" y="332"/>
                    </a:lnTo>
                    <a:lnTo>
                      <a:pt x="1023" y="332"/>
                    </a:lnTo>
                    <a:lnTo>
                      <a:pt x="1017" y="332"/>
                    </a:lnTo>
                    <a:lnTo>
                      <a:pt x="1017" y="335"/>
                    </a:lnTo>
                    <a:lnTo>
                      <a:pt x="1020" y="335"/>
                    </a:lnTo>
                    <a:lnTo>
                      <a:pt x="1017" y="335"/>
                    </a:lnTo>
                    <a:lnTo>
                      <a:pt x="1008" y="335"/>
                    </a:lnTo>
                    <a:lnTo>
                      <a:pt x="1005" y="338"/>
                    </a:lnTo>
                    <a:lnTo>
                      <a:pt x="999" y="338"/>
                    </a:lnTo>
                    <a:lnTo>
                      <a:pt x="999" y="341"/>
                    </a:lnTo>
                    <a:lnTo>
                      <a:pt x="994" y="343"/>
                    </a:lnTo>
                    <a:lnTo>
                      <a:pt x="991" y="343"/>
                    </a:lnTo>
                    <a:lnTo>
                      <a:pt x="988" y="346"/>
                    </a:lnTo>
                    <a:lnTo>
                      <a:pt x="991" y="341"/>
                    </a:lnTo>
                    <a:lnTo>
                      <a:pt x="988" y="341"/>
                    </a:lnTo>
                    <a:lnTo>
                      <a:pt x="985" y="338"/>
                    </a:lnTo>
                    <a:lnTo>
                      <a:pt x="982" y="338"/>
                    </a:lnTo>
                    <a:lnTo>
                      <a:pt x="985" y="338"/>
                    </a:lnTo>
                    <a:lnTo>
                      <a:pt x="988" y="338"/>
                    </a:lnTo>
                    <a:lnTo>
                      <a:pt x="991" y="338"/>
                    </a:lnTo>
                    <a:lnTo>
                      <a:pt x="991" y="341"/>
                    </a:lnTo>
                    <a:lnTo>
                      <a:pt x="997" y="335"/>
                    </a:lnTo>
                    <a:lnTo>
                      <a:pt x="999" y="335"/>
                    </a:lnTo>
                    <a:lnTo>
                      <a:pt x="1002" y="335"/>
                    </a:lnTo>
                    <a:lnTo>
                      <a:pt x="1008" y="332"/>
                    </a:lnTo>
                    <a:lnTo>
                      <a:pt x="1005" y="335"/>
                    </a:lnTo>
                    <a:lnTo>
                      <a:pt x="1002" y="335"/>
                    </a:lnTo>
                    <a:lnTo>
                      <a:pt x="999" y="335"/>
                    </a:lnTo>
                    <a:lnTo>
                      <a:pt x="1002" y="335"/>
                    </a:lnTo>
                    <a:lnTo>
                      <a:pt x="1005" y="332"/>
                    </a:lnTo>
                    <a:lnTo>
                      <a:pt x="1011" y="332"/>
                    </a:lnTo>
                    <a:lnTo>
                      <a:pt x="1014" y="329"/>
                    </a:lnTo>
                    <a:lnTo>
                      <a:pt x="1017" y="329"/>
                    </a:lnTo>
                    <a:lnTo>
                      <a:pt x="1020" y="329"/>
                    </a:lnTo>
                    <a:lnTo>
                      <a:pt x="1023" y="329"/>
                    </a:lnTo>
                    <a:lnTo>
                      <a:pt x="1025" y="329"/>
                    </a:lnTo>
                    <a:lnTo>
                      <a:pt x="1025" y="326"/>
                    </a:lnTo>
                    <a:lnTo>
                      <a:pt x="1023" y="323"/>
                    </a:lnTo>
                    <a:lnTo>
                      <a:pt x="1020" y="323"/>
                    </a:lnTo>
                    <a:lnTo>
                      <a:pt x="1023" y="320"/>
                    </a:lnTo>
                    <a:lnTo>
                      <a:pt x="1020" y="320"/>
                    </a:lnTo>
                    <a:lnTo>
                      <a:pt x="1020" y="323"/>
                    </a:lnTo>
                    <a:lnTo>
                      <a:pt x="1017" y="323"/>
                    </a:lnTo>
                    <a:lnTo>
                      <a:pt x="1014" y="320"/>
                    </a:lnTo>
                    <a:lnTo>
                      <a:pt x="1014" y="317"/>
                    </a:lnTo>
                    <a:lnTo>
                      <a:pt x="1011" y="317"/>
                    </a:lnTo>
                    <a:lnTo>
                      <a:pt x="1011" y="315"/>
                    </a:lnTo>
                    <a:lnTo>
                      <a:pt x="1008" y="317"/>
                    </a:lnTo>
                    <a:lnTo>
                      <a:pt x="1005" y="320"/>
                    </a:lnTo>
                    <a:lnTo>
                      <a:pt x="1008" y="315"/>
                    </a:lnTo>
                    <a:lnTo>
                      <a:pt x="1005" y="315"/>
                    </a:lnTo>
                    <a:lnTo>
                      <a:pt x="1002" y="315"/>
                    </a:lnTo>
                    <a:lnTo>
                      <a:pt x="999" y="312"/>
                    </a:lnTo>
                    <a:lnTo>
                      <a:pt x="999" y="315"/>
                    </a:lnTo>
                    <a:lnTo>
                      <a:pt x="1002" y="312"/>
                    </a:lnTo>
                    <a:lnTo>
                      <a:pt x="999" y="309"/>
                    </a:lnTo>
                    <a:lnTo>
                      <a:pt x="1002" y="309"/>
                    </a:lnTo>
                    <a:lnTo>
                      <a:pt x="1002" y="306"/>
                    </a:lnTo>
                    <a:lnTo>
                      <a:pt x="999" y="306"/>
                    </a:lnTo>
                    <a:lnTo>
                      <a:pt x="999" y="309"/>
                    </a:lnTo>
                    <a:lnTo>
                      <a:pt x="999" y="306"/>
                    </a:lnTo>
                    <a:lnTo>
                      <a:pt x="994" y="306"/>
                    </a:lnTo>
                    <a:lnTo>
                      <a:pt x="994" y="303"/>
                    </a:lnTo>
                    <a:lnTo>
                      <a:pt x="994" y="300"/>
                    </a:lnTo>
                    <a:lnTo>
                      <a:pt x="988" y="300"/>
                    </a:lnTo>
                    <a:lnTo>
                      <a:pt x="991" y="297"/>
                    </a:lnTo>
                    <a:lnTo>
                      <a:pt x="991" y="294"/>
                    </a:lnTo>
                    <a:lnTo>
                      <a:pt x="994" y="294"/>
                    </a:lnTo>
                    <a:lnTo>
                      <a:pt x="991" y="292"/>
                    </a:lnTo>
                    <a:lnTo>
                      <a:pt x="985" y="292"/>
                    </a:lnTo>
                    <a:lnTo>
                      <a:pt x="982" y="292"/>
                    </a:lnTo>
                    <a:lnTo>
                      <a:pt x="991" y="292"/>
                    </a:lnTo>
                    <a:lnTo>
                      <a:pt x="988" y="292"/>
                    </a:lnTo>
                    <a:lnTo>
                      <a:pt x="988" y="289"/>
                    </a:lnTo>
                    <a:lnTo>
                      <a:pt x="991" y="292"/>
                    </a:lnTo>
                    <a:lnTo>
                      <a:pt x="994" y="292"/>
                    </a:lnTo>
                    <a:lnTo>
                      <a:pt x="997" y="289"/>
                    </a:lnTo>
                    <a:lnTo>
                      <a:pt x="999" y="286"/>
                    </a:lnTo>
                    <a:lnTo>
                      <a:pt x="997" y="283"/>
                    </a:lnTo>
                    <a:lnTo>
                      <a:pt x="997" y="280"/>
                    </a:lnTo>
                    <a:lnTo>
                      <a:pt x="991" y="280"/>
                    </a:lnTo>
                    <a:lnTo>
                      <a:pt x="994" y="280"/>
                    </a:lnTo>
                    <a:lnTo>
                      <a:pt x="999" y="277"/>
                    </a:lnTo>
                    <a:lnTo>
                      <a:pt x="997" y="277"/>
                    </a:lnTo>
                    <a:lnTo>
                      <a:pt x="997" y="274"/>
                    </a:lnTo>
                    <a:lnTo>
                      <a:pt x="997" y="271"/>
                    </a:lnTo>
                    <a:lnTo>
                      <a:pt x="994" y="274"/>
                    </a:lnTo>
                    <a:lnTo>
                      <a:pt x="994" y="271"/>
                    </a:lnTo>
                    <a:lnTo>
                      <a:pt x="997" y="271"/>
                    </a:lnTo>
                    <a:lnTo>
                      <a:pt x="997" y="268"/>
                    </a:lnTo>
                    <a:lnTo>
                      <a:pt x="994" y="268"/>
                    </a:lnTo>
                    <a:lnTo>
                      <a:pt x="991" y="268"/>
                    </a:lnTo>
                    <a:lnTo>
                      <a:pt x="991" y="271"/>
                    </a:lnTo>
                    <a:lnTo>
                      <a:pt x="988" y="271"/>
                    </a:lnTo>
                    <a:lnTo>
                      <a:pt x="991" y="268"/>
                    </a:lnTo>
                    <a:lnTo>
                      <a:pt x="994" y="268"/>
                    </a:lnTo>
                    <a:lnTo>
                      <a:pt x="994" y="266"/>
                    </a:lnTo>
                    <a:lnTo>
                      <a:pt x="997" y="266"/>
                    </a:lnTo>
                    <a:lnTo>
                      <a:pt x="997" y="263"/>
                    </a:lnTo>
                    <a:lnTo>
                      <a:pt x="994" y="263"/>
                    </a:lnTo>
                    <a:lnTo>
                      <a:pt x="991" y="263"/>
                    </a:lnTo>
                    <a:lnTo>
                      <a:pt x="988" y="263"/>
                    </a:lnTo>
                    <a:lnTo>
                      <a:pt x="991" y="263"/>
                    </a:lnTo>
                    <a:lnTo>
                      <a:pt x="994" y="263"/>
                    </a:lnTo>
                    <a:lnTo>
                      <a:pt x="997" y="263"/>
                    </a:lnTo>
                    <a:lnTo>
                      <a:pt x="994" y="263"/>
                    </a:lnTo>
                    <a:lnTo>
                      <a:pt x="994" y="260"/>
                    </a:lnTo>
                    <a:lnTo>
                      <a:pt x="997" y="260"/>
                    </a:lnTo>
                    <a:lnTo>
                      <a:pt x="994" y="260"/>
                    </a:lnTo>
                    <a:lnTo>
                      <a:pt x="991" y="260"/>
                    </a:lnTo>
                    <a:lnTo>
                      <a:pt x="994" y="257"/>
                    </a:lnTo>
                    <a:lnTo>
                      <a:pt x="994" y="254"/>
                    </a:lnTo>
                    <a:lnTo>
                      <a:pt x="991" y="254"/>
                    </a:lnTo>
                    <a:lnTo>
                      <a:pt x="988" y="254"/>
                    </a:lnTo>
                    <a:lnTo>
                      <a:pt x="985" y="254"/>
                    </a:lnTo>
                    <a:lnTo>
                      <a:pt x="988" y="254"/>
                    </a:lnTo>
                    <a:lnTo>
                      <a:pt x="991" y="254"/>
                    </a:lnTo>
                    <a:lnTo>
                      <a:pt x="994" y="254"/>
                    </a:lnTo>
                    <a:lnTo>
                      <a:pt x="994" y="251"/>
                    </a:lnTo>
                    <a:lnTo>
                      <a:pt x="991" y="251"/>
                    </a:lnTo>
                    <a:lnTo>
                      <a:pt x="994" y="251"/>
                    </a:lnTo>
                    <a:lnTo>
                      <a:pt x="991" y="251"/>
                    </a:lnTo>
                    <a:lnTo>
                      <a:pt x="991" y="248"/>
                    </a:lnTo>
                    <a:lnTo>
                      <a:pt x="991" y="245"/>
                    </a:lnTo>
                    <a:lnTo>
                      <a:pt x="988" y="245"/>
                    </a:lnTo>
                    <a:lnTo>
                      <a:pt x="991" y="243"/>
                    </a:lnTo>
                    <a:lnTo>
                      <a:pt x="991" y="240"/>
                    </a:lnTo>
                    <a:lnTo>
                      <a:pt x="991" y="237"/>
                    </a:lnTo>
                    <a:lnTo>
                      <a:pt x="988" y="234"/>
                    </a:lnTo>
                    <a:lnTo>
                      <a:pt x="985" y="237"/>
                    </a:lnTo>
                    <a:lnTo>
                      <a:pt x="982" y="240"/>
                    </a:lnTo>
                    <a:lnTo>
                      <a:pt x="976" y="243"/>
                    </a:lnTo>
                    <a:lnTo>
                      <a:pt x="976" y="245"/>
                    </a:lnTo>
                    <a:lnTo>
                      <a:pt x="976" y="248"/>
                    </a:lnTo>
                    <a:lnTo>
                      <a:pt x="974" y="251"/>
                    </a:lnTo>
                    <a:lnTo>
                      <a:pt x="971" y="251"/>
                    </a:lnTo>
                    <a:lnTo>
                      <a:pt x="971" y="254"/>
                    </a:lnTo>
                    <a:lnTo>
                      <a:pt x="968" y="254"/>
                    </a:lnTo>
                    <a:lnTo>
                      <a:pt x="968" y="257"/>
                    </a:lnTo>
                    <a:lnTo>
                      <a:pt x="965" y="257"/>
                    </a:lnTo>
                    <a:lnTo>
                      <a:pt x="965" y="254"/>
                    </a:lnTo>
                    <a:lnTo>
                      <a:pt x="965" y="257"/>
                    </a:lnTo>
                    <a:lnTo>
                      <a:pt x="965" y="260"/>
                    </a:lnTo>
                    <a:lnTo>
                      <a:pt x="962" y="263"/>
                    </a:lnTo>
                    <a:lnTo>
                      <a:pt x="962" y="260"/>
                    </a:lnTo>
                    <a:lnTo>
                      <a:pt x="965" y="260"/>
                    </a:lnTo>
                    <a:lnTo>
                      <a:pt x="962" y="257"/>
                    </a:lnTo>
                    <a:lnTo>
                      <a:pt x="959" y="257"/>
                    </a:lnTo>
                    <a:lnTo>
                      <a:pt x="956" y="260"/>
                    </a:lnTo>
                    <a:lnTo>
                      <a:pt x="956" y="263"/>
                    </a:lnTo>
                    <a:lnTo>
                      <a:pt x="953" y="263"/>
                    </a:lnTo>
                    <a:lnTo>
                      <a:pt x="945" y="266"/>
                    </a:lnTo>
                    <a:lnTo>
                      <a:pt x="942" y="268"/>
                    </a:lnTo>
                    <a:lnTo>
                      <a:pt x="942" y="266"/>
                    </a:lnTo>
                    <a:lnTo>
                      <a:pt x="945" y="266"/>
                    </a:lnTo>
                    <a:lnTo>
                      <a:pt x="945" y="263"/>
                    </a:lnTo>
                    <a:lnTo>
                      <a:pt x="942" y="263"/>
                    </a:lnTo>
                    <a:lnTo>
                      <a:pt x="945" y="260"/>
                    </a:lnTo>
                    <a:lnTo>
                      <a:pt x="942" y="260"/>
                    </a:lnTo>
                    <a:lnTo>
                      <a:pt x="939" y="266"/>
                    </a:lnTo>
                    <a:lnTo>
                      <a:pt x="936" y="268"/>
                    </a:lnTo>
                    <a:lnTo>
                      <a:pt x="933" y="268"/>
                    </a:lnTo>
                    <a:lnTo>
                      <a:pt x="925" y="271"/>
                    </a:lnTo>
                    <a:lnTo>
                      <a:pt x="933" y="268"/>
                    </a:lnTo>
                    <a:lnTo>
                      <a:pt x="936" y="266"/>
                    </a:lnTo>
                    <a:lnTo>
                      <a:pt x="939" y="263"/>
                    </a:lnTo>
                    <a:lnTo>
                      <a:pt x="942" y="260"/>
                    </a:lnTo>
                    <a:lnTo>
                      <a:pt x="939" y="260"/>
                    </a:lnTo>
                    <a:lnTo>
                      <a:pt x="942" y="254"/>
                    </a:lnTo>
                    <a:lnTo>
                      <a:pt x="939" y="254"/>
                    </a:lnTo>
                    <a:lnTo>
                      <a:pt x="936" y="254"/>
                    </a:lnTo>
                    <a:lnTo>
                      <a:pt x="933" y="254"/>
                    </a:lnTo>
                    <a:lnTo>
                      <a:pt x="930" y="254"/>
                    </a:lnTo>
                    <a:lnTo>
                      <a:pt x="925" y="257"/>
                    </a:lnTo>
                    <a:lnTo>
                      <a:pt x="922" y="254"/>
                    </a:lnTo>
                    <a:lnTo>
                      <a:pt x="925" y="254"/>
                    </a:lnTo>
                    <a:lnTo>
                      <a:pt x="928" y="254"/>
                    </a:lnTo>
                    <a:lnTo>
                      <a:pt x="928" y="251"/>
                    </a:lnTo>
                    <a:lnTo>
                      <a:pt x="930" y="254"/>
                    </a:lnTo>
                    <a:lnTo>
                      <a:pt x="933" y="254"/>
                    </a:lnTo>
                    <a:lnTo>
                      <a:pt x="933" y="251"/>
                    </a:lnTo>
                    <a:lnTo>
                      <a:pt x="933" y="254"/>
                    </a:lnTo>
                    <a:lnTo>
                      <a:pt x="936" y="254"/>
                    </a:lnTo>
                    <a:lnTo>
                      <a:pt x="936" y="251"/>
                    </a:lnTo>
                    <a:lnTo>
                      <a:pt x="933" y="251"/>
                    </a:lnTo>
                    <a:lnTo>
                      <a:pt x="936" y="248"/>
                    </a:lnTo>
                    <a:lnTo>
                      <a:pt x="933" y="248"/>
                    </a:lnTo>
                    <a:lnTo>
                      <a:pt x="936" y="243"/>
                    </a:lnTo>
                    <a:lnTo>
                      <a:pt x="939" y="243"/>
                    </a:lnTo>
                    <a:lnTo>
                      <a:pt x="939" y="240"/>
                    </a:lnTo>
                    <a:lnTo>
                      <a:pt x="936" y="240"/>
                    </a:lnTo>
                    <a:lnTo>
                      <a:pt x="928" y="240"/>
                    </a:lnTo>
                    <a:lnTo>
                      <a:pt x="925" y="237"/>
                    </a:lnTo>
                    <a:lnTo>
                      <a:pt x="925" y="234"/>
                    </a:lnTo>
                    <a:lnTo>
                      <a:pt x="928" y="237"/>
                    </a:lnTo>
                    <a:lnTo>
                      <a:pt x="930" y="237"/>
                    </a:lnTo>
                    <a:lnTo>
                      <a:pt x="933" y="237"/>
                    </a:lnTo>
                    <a:lnTo>
                      <a:pt x="936" y="237"/>
                    </a:lnTo>
                    <a:lnTo>
                      <a:pt x="939" y="237"/>
                    </a:lnTo>
                    <a:lnTo>
                      <a:pt x="942" y="237"/>
                    </a:lnTo>
                    <a:lnTo>
                      <a:pt x="939" y="234"/>
                    </a:lnTo>
                    <a:lnTo>
                      <a:pt x="942" y="231"/>
                    </a:lnTo>
                    <a:lnTo>
                      <a:pt x="939" y="231"/>
                    </a:lnTo>
                    <a:lnTo>
                      <a:pt x="942" y="231"/>
                    </a:lnTo>
                    <a:lnTo>
                      <a:pt x="942" y="228"/>
                    </a:lnTo>
                    <a:lnTo>
                      <a:pt x="942" y="225"/>
                    </a:lnTo>
                    <a:lnTo>
                      <a:pt x="945" y="225"/>
                    </a:lnTo>
                    <a:lnTo>
                      <a:pt x="948" y="225"/>
                    </a:lnTo>
                    <a:lnTo>
                      <a:pt x="948" y="222"/>
                    </a:lnTo>
                    <a:lnTo>
                      <a:pt x="945" y="222"/>
                    </a:lnTo>
                    <a:lnTo>
                      <a:pt x="939" y="225"/>
                    </a:lnTo>
                    <a:lnTo>
                      <a:pt x="939" y="222"/>
                    </a:lnTo>
                    <a:lnTo>
                      <a:pt x="939" y="219"/>
                    </a:lnTo>
                    <a:lnTo>
                      <a:pt x="936" y="222"/>
                    </a:lnTo>
                    <a:lnTo>
                      <a:pt x="936" y="219"/>
                    </a:lnTo>
                    <a:lnTo>
                      <a:pt x="933" y="222"/>
                    </a:lnTo>
                    <a:lnTo>
                      <a:pt x="933" y="219"/>
                    </a:lnTo>
                    <a:lnTo>
                      <a:pt x="928" y="219"/>
                    </a:lnTo>
                    <a:lnTo>
                      <a:pt x="928" y="217"/>
                    </a:lnTo>
                    <a:lnTo>
                      <a:pt x="930" y="217"/>
                    </a:lnTo>
                    <a:lnTo>
                      <a:pt x="928" y="217"/>
                    </a:lnTo>
                    <a:lnTo>
                      <a:pt x="928" y="214"/>
                    </a:lnTo>
                    <a:lnTo>
                      <a:pt x="930" y="214"/>
                    </a:lnTo>
                    <a:lnTo>
                      <a:pt x="933" y="211"/>
                    </a:lnTo>
                    <a:lnTo>
                      <a:pt x="930" y="211"/>
                    </a:lnTo>
                    <a:lnTo>
                      <a:pt x="928" y="211"/>
                    </a:lnTo>
                    <a:lnTo>
                      <a:pt x="925" y="214"/>
                    </a:lnTo>
                    <a:lnTo>
                      <a:pt x="925" y="211"/>
                    </a:lnTo>
                    <a:lnTo>
                      <a:pt x="928" y="211"/>
                    </a:lnTo>
                    <a:lnTo>
                      <a:pt x="928" y="208"/>
                    </a:lnTo>
                    <a:lnTo>
                      <a:pt x="928" y="205"/>
                    </a:lnTo>
                    <a:lnTo>
                      <a:pt x="925" y="205"/>
                    </a:lnTo>
                    <a:lnTo>
                      <a:pt x="925" y="208"/>
                    </a:lnTo>
                    <a:lnTo>
                      <a:pt x="922" y="208"/>
                    </a:lnTo>
                    <a:lnTo>
                      <a:pt x="925" y="205"/>
                    </a:lnTo>
                    <a:lnTo>
                      <a:pt x="928" y="202"/>
                    </a:lnTo>
                    <a:lnTo>
                      <a:pt x="925" y="202"/>
                    </a:lnTo>
                    <a:lnTo>
                      <a:pt x="922" y="199"/>
                    </a:lnTo>
                    <a:lnTo>
                      <a:pt x="919" y="196"/>
                    </a:lnTo>
                    <a:lnTo>
                      <a:pt x="916" y="199"/>
                    </a:lnTo>
                    <a:lnTo>
                      <a:pt x="907" y="199"/>
                    </a:lnTo>
                    <a:lnTo>
                      <a:pt x="907" y="202"/>
                    </a:lnTo>
                    <a:lnTo>
                      <a:pt x="902" y="202"/>
                    </a:lnTo>
                    <a:lnTo>
                      <a:pt x="904" y="199"/>
                    </a:lnTo>
                    <a:lnTo>
                      <a:pt x="902" y="199"/>
                    </a:lnTo>
                    <a:lnTo>
                      <a:pt x="899" y="199"/>
                    </a:lnTo>
                    <a:lnTo>
                      <a:pt x="896" y="196"/>
                    </a:lnTo>
                    <a:lnTo>
                      <a:pt x="890" y="196"/>
                    </a:lnTo>
                    <a:lnTo>
                      <a:pt x="887" y="194"/>
                    </a:lnTo>
                    <a:lnTo>
                      <a:pt x="884" y="194"/>
                    </a:lnTo>
                    <a:lnTo>
                      <a:pt x="881" y="194"/>
                    </a:lnTo>
                    <a:lnTo>
                      <a:pt x="881" y="196"/>
                    </a:lnTo>
                    <a:lnTo>
                      <a:pt x="879" y="196"/>
                    </a:lnTo>
                    <a:lnTo>
                      <a:pt x="876" y="199"/>
                    </a:lnTo>
                    <a:lnTo>
                      <a:pt x="873" y="199"/>
                    </a:lnTo>
                    <a:lnTo>
                      <a:pt x="873" y="202"/>
                    </a:lnTo>
                    <a:lnTo>
                      <a:pt x="873" y="205"/>
                    </a:lnTo>
                    <a:lnTo>
                      <a:pt x="873" y="208"/>
                    </a:lnTo>
                    <a:lnTo>
                      <a:pt x="876" y="208"/>
                    </a:lnTo>
                    <a:lnTo>
                      <a:pt x="879" y="205"/>
                    </a:lnTo>
                    <a:lnTo>
                      <a:pt x="876" y="208"/>
                    </a:lnTo>
                    <a:lnTo>
                      <a:pt x="873" y="211"/>
                    </a:lnTo>
                    <a:lnTo>
                      <a:pt x="870" y="211"/>
                    </a:lnTo>
                    <a:lnTo>
                      <a:pt x="870" y="214"/>
                    </a:lnTo>
                    <a:lnTo>
                      <a:pt x="867" y="217"/>
                    </a:lnTo>
                    <a:lnTo>
                      <a:pt x="864" y="217"/>
                    </a:lnTo>
                    <a:lnTo>
                      <a:pt x="861" y="219"/>
                    </a:lnTo>
                    <a:lnTo>
                      <a:pt x="864" y="222"/>
                    </a:lnTo>
                    <a:lnTo>
                      <a:pt x="867" y="222"/>
                    </a:lnTo>
                    <a:lnTo>
                      <a:pt x="864" y="222"/>
                    </a:lnTo>
                    <a:lnTo>
                      <a:pt x="864" y="225"/>
                    </a:lnTo>
                    <a:lnTo>
                      <a:pt x="861" y="225"/>
                    </a:lnTo>
                    <a:lnTo>
                      <a:pt x="861" y="228"/>
                    </a:lnTo>
                    <a:lnTo>
                      <a:pt x="864" y="228"/>
                    </a:lnTo>
                    <a:lnTo>
                      <a:pt x="864" y="231"/>
                    </a:lnTo>
                    <a:lnTo>
                      <a:pt x="861" y="231"/>
                    </a:lnTo>
                    <a:lnTo>
                      <a:pt x="858" y="234"/>
                    </a:lnTo>
                    <a:lnTo>
                      <a:pt x="864" y="234"/>
                    </a:lnTo>
                    <a:lnTo>
                      <a:pt x="861" y="234"/>
                    </a:lnTo>
                    <a:lnTo>
                      <a:pt x="861" y="237"/>
                    </a:lnTo>
                    <a:lnTo>
                      <a:pt x="858" y="237"/>
                    </a:lnTo>
                    <a:lnTo>
                      <a:pt x="861" y="240"/>
                    </a:lnTo>
                    <a:lnTo>
                      <a:pt x="858" y="240"/>
                    </a:lnTo>
                    <a:lnTo>
                      <a:pt x="856" y="240"/>
                    </a:lnTo>
                    <a:lnTo>
                      <a:pt x="853" y="243"/>
                    </a:lnTo>
                    <a:lnTo>
                      <a:pt x="850" y="243"/>
                    </a:lnTo>
                    <a:lnTo>
                      <a:pt x="850" y="245"/>
                    </a:lnTo>
                    <a:lnTo>
                      <a:pt x="847" y="245"/>
                    </a:lnTo>
                    <a:lnTo>
                      <a:pt x="844" y="245"/>
                    </a:lnTo>
                    <a:lnTo>
                      <a:pt x="841" y="245"/>
                    </a:lnTo>
                    <a:lnTo>
                      <a:pt x="841" y="248"/>
                    </a:lnTo>
                    <a:lnTo>
                      <a:pt x="838" y="251"/>
                    </a:lnTo>
                    <a:lnTo>
                      <a:pt x="841" y="254"/>
                    </a:lnTo>
                    <a:lnTo>
                      <a:pt x="841" y="257"/>
                    </a:lnTo>
                    <a:lnTo>
                      <a:pt x="844" y="257"/>
                    </a:lnTo>
                    <a:lnTo>
                      <a:pt x="844" y="260"/>
                    </a:lnTo>
                    <a:lnTo>
                      <a:pt x="847" y="260"/>
                    </a:lnTo>
                    <a:lnTo>
                      <a:pt x="847" y="263"/>
                    </a:lnTo>
                    <a:lnTo>
                      <a:pt x="844" y="268"/>
                    </a:lnTo>
                    <a:lnTo>
                      <a:pt x="844" y="274"/>
                    </a:lnTo>
                    <a:lnTo>
                      <a:pt x="844" y="277"/>
                    </a:lnTo>
                    <a:lnTo>
                      <a:pt x="844" y="280"/>
                    </a:lnTo>
                    <a:lnTo>
                      <a:pt x="841" y="283"/>
                    </a:lnTo>
                    <a:lnTo>
                      <a:pt x="841" y="286"/>
                    </a:lnTo>
                    <a:lnTo>
                      <a:pt x="838" y="289"/>
                    </a:lnTo>
                    <a:lnTo>
                      <a:pt x="838" y="292"/>
                    </a:lnTo>
                    <a:lnTo>
                      <a:pt x="841" y="289"/>
                    </a:lnTo>
                    <a:lnTo>
                      <a:pt x="844" y="286"/>
                    </a:lnTo>
                    <a:lnTo>
                      <a:pt x="844" y="292"/>
                    </a:lnTo>
                    <a:lnTo>
                      <a:pt x="841" y="292"/>
                    </a:lnTo>
                    <a:lnTo>
                      <a:pt x="838" y="292"/>
                    </a:lnTo>
                    <a:lnTo>
                      <a:pt x="835" y="294"/>
                    </a:lnTo>
                    <a:lnTo>
                      <a:pt x="827" y="300"/>
                    </a:lnTo>
                    <a:lnTo>
                      <a:pt x="824" y="303"/>
                    </a:lnTo>
                    <a:lnTo>
                      <a:pt x="827" y="300"/>
                    </a:lnTo>
                    <a:lnTo>
                      <a:pt x="821" y="303"/>
                    </a:lnTo>
                    <a:lnTo>
                      <a:pt x="818" y="306"/>
                    </a:lnTo>
                    <a:lnTo>
                      <a:pt x="815" y="306"/>
                    </a:lnTo>
                    <a:lnTo>
                      <a:pt x="809" y="309"/>
                    </a:lnTo>
                    <a:lnTo>
                      <a:pt x="807" y="312"/>
                    </a:lnTo>
                    <a:lnTo>
                      <a:pt x="798" y="312"/>
                    </a:lnTo>
                    <a:lnTo>
                      <a:pt x="795" y="315"/>
                    </a:lnTo>
                    <a:lnTo>
                      <a:pt x="798" y="315"/>
                    </a:lnTo>
                    <a:lnTo>
                      <a:pt x="798" y="317"/>
                    </a:lnTo>
                    <a:lnTo>
                      <a:pt x="798" y="320"/>
                    </a:lnTo>
                    <a:lnTo>
                      <a:pt x="798" y="323"/>
                    </a:lnTo>
                    <a:lnTo>
                      <a:pt x="798" y="326"/>
                    </a:lnTo>
                    <a:lnTo>
                      <a:pt x="795" y="329"/>
                    </a:lnTo>
                    <a:lnTo>
                      <a:pt x="795" y="332"/>
                    </a:lnTo>
                    <a:lnTo>
                      <a:pt x="792" y="335"/>
                    </a:lnTo>
                    <a:lnTo>
                      <a:pt x="792" y="341"/>
                    </a:lnTo>
                    <a:lnTo>
                      <a:pt x="792" y="343"/>
                    </a:lnTo>
                    <a:lnTo>
                      <a:pt x="789" y="343"/>
                    </a:lnTo>
                    <a:lnTo>
                      <a:pt x="789" y="346"/>
                    </a:lnTo>
                    <a:lnTo>
                      <a:pt x="792" y="346"/>
                    </a:lnTo>
                    <a:lnTo>
                      <a:pt x="792" y="349"/>
                    </a:lnTo>
                    <a:lnTo>
                      <a:pt x="789" y="349"/>
                    </a:lnTo>
                    <a:lnTo>
                      <a:pt x="792" y="349"/>
                    </a:lnTo>
                    <a:lnTo>
                      <a:pt x="792" y="352"/>
                    </a:lnTo>
                    <a:lnTo>
                      <a:pt x="795" y="349"/>
                    </a:lnTo>
                    <a:lnTo>
                      <a:pt x="795" y="352"/>
                    </a:lnTo>
                    <a:lnTo>
                      <a:pt x="792" y="352"/>
                    </a:lnTo>
                    <a:lnTo>
                      <a:pt x="789" y="352"/>
                    </a:lnTo>
                    <a:lnTo>
                      <a:pt x="786" y="355"/>
                    </a:lnTo>
                    <a:lnTo>
                      <a:pt x="784" y="355"/>
                    </a:lnTo>
                    <a:lnTo>
                      <a:pt x="784" y="358"/>
                    </a:lnTo>
                    <a:lnTo>
                      <a:pt x="781" y="358"/>
                    </a:lnTo>
                    <a:lnTo>
                      <a:pt x="781" y="361"/>
                    </a:lnTo>
                    <a:lnTo>
                      <a:pt x="784" y="364"/>
                    </a:lnTo>
                    <a:lnTo>
                      <a:pt x="781" y="364"/>
                    </a:lnTo>
                    <a:lnTo>
                      <a:pt x="778" y="366"/>
                    </a:lnTo>
                    <a:lnTo>
                      <a:pt x="778" y="364"/>
                    </a:lnTo>
                    <a:lnTo>
                      <a:pt x="778" y="361"/>
                    </a:lnTo>
                    <a:lnTo>
                      <a:pt x="775" y="361"/>
                    </a:lnTo>
                    <a:lnTo>
                      <a:pt x="772" y="361"/>
                    </a:lnTo>
                    <a:lnTo>
                      <a:pt x="772" y="364"/>
                    </a:lnTo>
                    <a:lnTo>
                      <a:pt x="769" y="364"/>
                    </a:lnTo>
                    <a:lnTo>
                      <a:pt x="769" y="369"/>
                    </a:lnTo>
                    <a:lnTo>
                      <a:pt x="766" y="369"/>
                    </a:lnTo>
                    <a:lnTo>
                      <a:pt x="766" y="366"/>
                    </a:lnTo>
                    <a:lnTo>
                      <a:pt x="763" y="366"/>
                    </a:lnTo>
                    <a:lnTo>
                      <a:pt x="763" y="364"/>
                    </a:lnTo>
                    <a:lnTo>
                      <a:pt x="760" y="364"/>
                    </a:lnTo>
                    <a:lnTo>
                      <a:pt x="755" y="366"/>
                    </a:lnTo>
                    <a:lnTo>
                      <a:pt x="760" y="364"/>
                    </a:lnTo>
                    <a:lnTo>
                      <a:pt x="763" y="364"/>
                    </a:lnTo>
                    <a:lnTo>
                      <a:pt x="763" y="358"/>
                    </a:lnTo>
                    <a:lnTo>
                      <a:pt x="760" y="352"/>
                    </a:lnTo>
                    <a:lnTo>
                      <a:pt x="758" y="349"/>
                    </a:lnTo>
                    <a:lnTo>
                      <a:pt x="749" y="352"/>
                    </a:lnTo>
                    <a:lnTo>
                      <a:pt x="752" y="349"/>
                    </a:lnTo>
                    <a:lnTo>
                      <a:pt x="755" y="349"/>
                    </a:lnTo>
                    <a:lnTo>
                      <a:pt x="758" y="349"/>
                    </a:lnTo>
                    <a:lnTo>
                      <a:pt x="758" y="346"/>
                    </a:lnTo>
                    <a:lnTo>
                      <a:pt x="758" y="343"/>
                    </a:lnTo>
                    <a:lnTo>
                      <a:pt x="755" y="341"/>
                    </a:lnTo>
                    <a:lnTo>
                      <a:pt x="755" y="338"/>
                    </a:lnTo>
                    <a:lnTo>
                      <a:pt x="758" y="335"/>
                    </a:lnTo>
                    <a:lnTo>
                      <a:pt x="758" y="332"/>
                    </a:lnTo>
                    <a:lnTo>
                      <a:pt x="760" y="326"/>
                    </a:lnTo>
                    <a:lnTo>
                      <a:pt x="763" y="323"/>
                    </a:lnTo>
                    <a:lnTo>
                      <a:pt x="763" y="320"/>
                    </a:lnTo>
                    <a:lnTo>
                      <a:pt x="766" y="317"/>
                    </a:lnTo>
                    <a:lnTo>
                      <a:pt x="766" y="312"/>
                    </a:lnTo>
                    <a:lnTo>
                      <a:pt x="772" y="309"/>
                    </a:lnTo>
                    <a:lnTo>
                      <a:pt x="772" y="303"/>
                    </a:lnTo>
                    <a:lnTo>
                      <a:pt x="772" y="306"/>
                    </a:lnTo>
                    <a:lnTo>
                      <a:pt x="769" y="303"/>
                    </a:lnTo>
                    <a:lnTo>
                      <a:pt x="766" y="303"/>
                    </a:lnTo>
                    <a:lnTo>
                      <a:pt x="766" y="300"/>
                    </a:lnTo>
                    <a:lnTo>
                      <a:pt x="763" y="303"/>
                    </a:lnTo>
                    <a:lnTo>
                      <a:pt x="763" y="300"/>
                    </a:lnTo>
                    <a:lnTo>
                      <a:pt x="758" y="303"/>
                    </a:lnTo>
                    <a:lnTo>
                      <a:pt x="755" y="300"/>
                    </a:lnTo>
                    <a:lnTo>
                      <a:pt x="743" y="300"/>
                    </a:lnTo>
                    <a:lnTo>
                      <a:pt x="740" y="300"/>
                    </a:lnTo>
                    <a:lnTo>
                      <a:pt x="740" y="303"/>
                    </a:lnTo>
                    <a:lnTo>
                      <a:pt x="735" y="306"/>
                    </a:lnTo>
                    <a:lnTo>
                      <a:pt x="740" y="303"/>
                    </a:lnTo>
                    <a:lnTo>
                      <a:pt x="740" y="300"/>
                    </a:lnTo>
                    <a:lnTo>
                      <a:pt x="743" y="300"/>
                    </a:lnTo>
                    <a:lnTo>
                      <a:pt x="743" y="297"/>
                    </a:lnTo>
                    <a:lnTo>
                      <a:pt x="740" y="297"/>
                    </a:lnTo>
                    <a:lnTo>
                      <a:pt x="740" y="294"/>
                    </a:lnTo>
                    <a:lnTo>
                      <a:pt x="735" y="292"/>
                    </a:lnTo>
                    <a:lnTo>
                      <a:pt x="735" y="289"/>
                    </a:lnTo>
                    <a:lnTo>
                      <a:pt x="732" y="289"/>
                    </a:lnTo>
                    <a:lnTo>
                      <a:pt x="729" y="289"/>
                    </a:lnTo>
                    <a:lnTo>
                      <a:pt x="726" y="289"/>
                    </a:lnTo>
                    <a:lnTo>
                      <a:pt x="726" y="286"/>
                    </a:lnTo>
                    <a:lnTo>
                      <a:pt x="726" y="280"/>
                    </a:lnTo>
                    <a:lnTo>
                      <a:pt x="723" y="280"/>
                    </a:lnTo>
                    <a:lnTo>
                      <a:pt x="720" y="274"/>
                    </a:lnTo>
                    <a:lnTo>
                      <a:pt x="714" y="274"/>
                    </a:lnTo>
                    <a:lnTo>
                      <a:pt x="712" y="271"/>
                    </a:lnTo>
                    <a:lnTo>
                      <a:pt x="709" y="268"/>
                    </a:lnTo>
                    <a:lnTo>
                      <a:pt x="706" y="266"/>
                    </a:lnTo>
                    <a:lnTo>
                      <a:pt x="703" y="266"/>
                    </a:lnTo>
                    <a:lnTo>
                      <a:pt x="691" y="268"/>
                    </a:lnTo>
                    <a:lnTo>
                      <a:pt x="689" y="268"/>
                    </a:lnTo>
                    <a:lnTo>
                      <a:pt x="683" y="268"/>
                    </a:lnTo>
                    <a:lnTo>
                      <a:pt x="686" y="268"/>
                    </a:lnTo>
                    <a:lnTo>
                      <a:pt x="689" y="268"/>
                    </a:lnTo>
                    <a:lnTo>
                      <a:pt x="689" y="266"/>
                    </a:lnTo>
                    <a:lnTo>
                      <a:pt x="691" y="266"/>
                    </a:lnTo>
                    <a:lnTo>
                      <a:pt x="691" y="260"/>
                    </a:lnTo>
                    <a:lnTo>
                      <a:pt x="691" y="257"/>
                    </a:lnTo>
                    <a:lnTo>
                      <a:pt x="694" y="254"/>
                    </a:lnTo>
                    <a:lnTo>
                      <a:pt x="697" y="245"/>
                    </a:lnTo>
                    <a:lnTo>
                      <a:pt x="697" y="243"/>
                    </a:lnTo>
                    <a:lnTo>
                      <a:pt x="697" y="240"/>
                    </a:lnTo>
                    <a:lnTo>
                      <a:pt x="694" y="240"/>
                    </a:lnTo>
                    <a:lnTo>
                      <a:pt x="689" y="240"/>
                    </a:lnTo>
                    <a:lnTo>
                      <a:pt x="686" y="243"/>
                    </a:lnTo>
                    <a:lnTo>
                      <a:pt x="689" y="240"/>
                    </a:lnTo>
                    <a:lnTo>
                      <a:pt x="686" y="240"/>
                    </a:lnTo>
                    <a:lnTo>
                      <a:pt x="686" y="237"/>
                    </a:lnTo>
                    <a:lnTo>
                      <a:pt x="683" y="234"/>
                    </a:lnTo>
                    <a:lnTo>
                      <a:pt x="689" y="234"/>
                    </a:lnTo>
                    <a:lnTo>
                      <a:pt x="689" y="231"/>
                    </a:lnTo>
                    <a:lnTo>
                      <a:pt x="691" y="228"/>
                    </a:lnTo>
                    <a:lnTo>
                      <a:pt x="691" y="225"/>
                    </a:lnTo>
                    <a:lnTo>
                      <a:pt x="697" y="219"/>
                    </a:lnTo>
                    <a:lnTo>
                      <a:pt x="700" y="217"/>
                    </a:lnTo>
                    <a:lnTo>
                      <a:pt x="703" y="214"/>
                    </a:lnTo>
                    <a:lnTo>
                      <a:pt x="706" y="214"/>
                    </a:lnTo>
                    <a:lnTo>
                      <a:pt x="706" y="211"/>
                    </a:lnTo>
                    <a:lnTo>
                      <a:pt x="709" y="208"/>
                    </a:lnTo>
                    <a:lnTo>
                      <a:pt x="712" y="208"/>
                    </a:lnTo>
                    <a:lnTo>
                      <a:pt x="712" y="205"/>
                    </a:lnTo>
                    <a:lnTo>
                      <a:pt x="714" y="202"/>
                    </a:lnTo>
                    <a:lnTo>
                      <a:pt x="712" y="199"/>
                    </a:lnTo>
                    <a:lnTo>
                      <a:pt x="714" y="199"/>
                    </a:lnTo>
                    <a:lnTo>
                      <a:pt x="720" y="199"/>
                    </a:lnTo>
                    <a:lnTo>
                      <a:pt x="726" y="196"/>
                    </a:lnTo>
                    <a:lnTo>
                      <a:pt x="729" y="196"/>
                    </a:lnTo>
                    <a:lnTo>
                      <a:pt x="729" y="194"/>
                    </a:lnTo>
                    <a:lnTo>
                      <a:pt x="732" y="194"/>
                    </a:lnTo>
                    <a:lnTo>
                      <a:pt x="735" y="191"/>
                    </a:lnTo>
                    <a:lnTo>
                      <a:pt x="737" y="191"/>
                    </a:lnTo>
                    <a:lnTo>
                      <a:pt x="737" y="188"/>
                    </a:lnTo>
                    <a:lnTo>
                      <a:pt x="740" y="191"/>
                    </a:lnTo>
                    <a:lnTo>
                      <a:pt x="740" y="188"/>
                    </a:lnTo>
                    <a:lnTo>
                      <a:pt x="740" y="185"/>
                    </a:lnTo>
                    <a:lnTo>
                      <a:pt x="743" y="185"/>
                    </a:lnTo>
                    <a:lnTo>
                      <a:pt x="746" y="185"/>
                    </a:lnTo>
                    <a:lnTo>
                      <a:pt x="749" y="185"/>
                    </a:lnTo>
                    <a:lnTo>
                      <a:pt x="749" y="182"/>
                    </a:lnTo>
                    <a:lnTo>
                      <a:pt x="749" y="179"/>
                    </a:lnTo>
                    <a:lnTo>
                      <a:pt x="749" y="182"/>
                    </a:lnTo>
                    <a:lnTo>
                      <a:pt x="752" y="182"/>
                    </a:lnTo>
                    <a:lnTo>
                      <a:pt x="755" y="182"/>
                    </a:lnTo>
                    <a:lnTo>
                      <a:pt x="758" y="182"/>
                    </a:lnTo>
                    <a:lnTo>
                      <a:pt x="760" y="182"/>
                    </a:lnTo>
                    <a:lnTo>
                      <a:pt x="760" y="179"/>
                    </a:lnTo>
                    <a:lnTo>
                      <a:pt x="766" y="182"/>
                    </a:lnTo>
                    <a:lnTo>
                      <a:pt x="766" y="179"/>
                    </a:lnTo>
                    <a:lnTo>
                      <a:pt x="769" y="176"/>
                    </a:lnTo>
                    <a:lnTo>
                      <a:pt x="769" y="173"/>
                    </a:lnTo>
                    <a:lnTo>
                      <a:pt x="769" y="170"/>
                    </a:lnTo>
                    <a:lnTo>
                      <a:pt x="766" y="170"/>
                    </a:lnTo>
                    <a:lnTo>
                      <a:pt x="766" y="168"/>
                    </a:lnTo>
                    <a:lnTo>
                      <a:pt x="763" y="168"/>
                    </a:lnTo>
                    <a:lnTo>
                      <a:pt x="760" y="168"/>
                    </a:lnTo>
                    <a:lnTo>
                      <a:pt x="758" y="168"/>
                    </a:lnTo>
                    <a:lnTo>
                      <a:pt x="760" y="168"/>
                    </a:lnTo>
                    <a:lnTo>
                      <a:pt x="763" y="168"/>
                    </a:lnTo>
                    <a:lnTo>
                      <a:pt x="758" y="165"/>
                    </a:lnTo>
                    <a:lnTo>
                      <a:pt x="758" y="168"/>
                    </a:lnTo>
                    <a:lnTo>
                      <a:pt x="758" y="165"/>
                    </a:lnTo>
                    <a:lnTo>
                      <a:pt x="755" y="165"/>
                    </a:lnTo>
                    <a:lnTo>
                      <a:pt x="755" y="162"/>
                    </a:lnTo>
                    <a:lnTo>
                      <a:pt x="752" y="165"/>
                    </a:lnTo>
                    <a:lnTo>
                      <a:pt x="749" y="165"/>
                    </a:lnTo>
                    <a:lnTo>
                      <a:pt x="749" y="162"/>
                    </a:lnTo>
                    <a:lnTo>
                      <a:pt x="752" y="162"/>
                    </a:lnTo>
                    <a:lnTo>
                      <a:pt x="755" y="159"/>
                    </a:lnTo>
                    <a:lnTo>
                      <a:pt x="758" y="165"/>
                    </a:lnTo>
                    <a:lnTo>
                      <a:pt x="763" y="165"/>
                    </a:lnTo>
                    <a:lnTo>
                      <a:pt x="763" y="168"/>
                    </a:lnTo>
                    <a:lnTo>
                      <a:pt x="766" y="168"/>
                    </a:lnTo>
                    <a:lnTo>
                      <a:pt x="769" y="165"/>
                    </a:lnTo>
                    <a:lnTo>
                      <a:pt x="766" y="168"/>
                    </a:lnTo>
                    <a:lnTo>
                      <a:pt x="769" y="168"/>
                    </a:lnTo>
                    <a:lnTo>
                      <a:pt x="772" y="168"/>
                    </a:lnTo>
                    <a:lnTo>
                      <a:pt x="772" y="170"/>
                    </a:lnTo>
                    <a:lnTo>
                      <a:pt x="775" y="170"/>
                    </a:lnTo>
                    <a:lnTo>
                      <a:pt x="778" y="170"/>
                    </a:lnTo>
                    <a:lnTo>
                      <a:pt x="778" y="168"/>
                    </a:lnTo>
                    <a:lnTo>
                      <a:pt x="781" y="168"/>
                    </a:lnTo>
                    <a:lnTo>
                      <a:pt x="784" y="168"/>
                    </a:lnTo>
                    <a:lnTo>
                      <a:pt x="784" y="165"/>
                    </a:lnTo>
                    <a:lnTo>
                      <a:pt x="786" y="165"/>
                    </a:lnTo>
                    <a:lnTo>
                      <a:pt x="786" y="162"/>
                    </a:lnTo>
                    <a:lnTo>
                      <a:pt x="789" y="162"/>
                    </a:lnTo>
                    <a:lnTo>
                      <a:pt x="789" y="165"/>
                    </a:lnTo>
                    <a:lnTo>
                      <a:pt x="789" y="162"/>
                    </a:lnTo>
                    <a:lnTo>
                      <a:pt x="792" y="165"/>
                    </a:lnTo>
                    <a:lnTo>
                      <a:pt x="795" y="165"/>
                    </a:lnTo>
                    <a:lnTo>
                      <a:pt x="801" y="165"/>
                    </a:lnTo>
                    <a:lnTo>
                      <a:pt x="804" y="162"/>
                    </a:lnTo>
                    <a:lnTo>
                      <a:pt x="807" y="159"/>
                    </a:lnTo>
                    <a:lnTo>
                      <a:pt x="809" y="159"/>
                    </a:lnTo>
                    <a:lnTo>
                      <a:pt x="812" y="159"/>
                    </a:lnTo>
                    <a:lnTo>
                      <a:pt x="815" y="156"/>
                    </a:lnTo>
                    <a:lnTo>
                      <a:pt x="818" y="153"/>
                    </a:lnTo>
                    <a:lnTo>
                      <a:pt x="821" y="150"/>
                    </a:lnTo>
                    <a:lnTo>
                      <a:pt x="824" y="150"/>
                    </a:lnTo>
                    <a:lnTo>
                      <a:pt x="824" y="147"/>
                    </a:lnTo>
                    <a:lnTo>
                      <a:pt x="821" y="147"/>
                    </a:lnTo>
                    <a:lnTo>
                      <a:pt x="815" y="147"/>
                    </a:lnTo>
                    <a:lnTo>
                      <a:pt x="812" y="145"/>
                    </a:lnTo>
                    <a:lnTo>
                      <a:pt x="807" y="145"/>
                    </a:lnTo>
                    <a:lnTo>
                      <a:pt x="807" y="142"/>
                    </a:lnTo>
                    <a:lnTo>
                      <a:pt x="807" y="139"/>
                    </a:lnTo>
                    <a:lnTo>
                      <a:pt x="804" y="139"/>
                    </a:lnTo>
                    <a:lnTo>
                      <a:pt x="804" y="136"/>
                    </a:lnTo>
                    <a:lnTo>
                      <a:pt x="807" y="136"/>
                    </a:lnTo>
                    <a:lnTo>
                      <a:pt x="809" y="136"/>
                    </a:lnTo>
                    <a:lnTo>
                      <a:pt x="812" y="139"/>
                    </a:lnTo>
                    <a:lnTo>
                      <a:pt x="815" y="139"/>
                    </a:lnTo>
                    <a:lnTo>
                      <a:pt x="815" y="145"/>
                    </a:lnTo>
                    <a:lnTo>
                      <a:pt x="824" y="145"/>
                    </a:lnTo>
                    <a:lnTo>
                      <a:pt x="827" y="145"/>
                    </a:lnTo>
                    <a:lnTo>
                      <a:pt x="830" y="145"/>
                    </a:lnTo>
                    <a:lnTo>
                      <a:pt x="830" y="142"/>
                    </a:lnTo>
                    <a:lnTo>
                      <a:pt x="832" y="142"/>
                    </a:lnTo>
                    <a:lnTo>
                      <a:pt x="835" y="139"/>
                    </a:lnTo>
                    <a:lnTo>
                      <a:pt x="838" y="139"/>
                    </a:lnTo>
                    <a:lnTo>
                      <a:pt x="838" y="136"/>
                    </a:lnTo>
                    <a:lnTo>
                      <a:pt x="841" y="136"/>
                    </a:lnTo>
                    <a:lnTo>
                      <a:pt x="844" y="136"/>
                    </a:lnTo>
                    <a:lnTo>
                      <a:pt x="844" y="133"/>
                    </a:lnTo>
                    <a:lnTo>
                      <a:pt x="841" y="133"/>
                    </a:lnTo>
                    <a:lnTo>
                      <a:pt x="838" y="130"/>
                    </a:lnTo>
                    <a:lnTo>
                      <a:pt x="841" y="130"/>
                    </a:lnTo>
                    <a:lnTo>
                      <a:pt x="844" y="130"/>
                    </a:lnTo>
                    <a:lnTo>
                      <a:pt x="847" y="130"/>
                    </a:lnTo>
                    <a:lnTo>
                      <a:pt x="850" y="130"/>
                    </a:lnTo>
                    <a:lnTo>
                      <a:pt x="853" y="130"/>
                    </a:lnTo>
                    <a:lnTo>
                      <a:pt x="853" y="133"/>
                    </a:lnTo>
                    <a:lnTo>
                      <a:pt x="856" y="133"/>
                    </a:lnTo>
                    <a:lnTo>
                      <a:pt x="858" y="136"/>
                    </a:lnTo>
                    <a:lnTo>
                      <a:pt x="858" y="133"/>
                    </a:lnTo>
                    <a:lnTo>
                      <a:pt x="861" y="133"/>
                    </a:lnTo>
                    <a:lnTo>
                      <a:pt x="861" y="136"/>
                    </a:lnTo>
                    <a:lnTo>
                      <a:pt x="864" y="136"/>
                    </a:lnTo>
                    <a:lnTo>
                      <a:pt x="864" y="133"/>
                    </a:lnTo>
                    <a:lnTo>
                      <a:pt x="864" y="130"/>
                    </a:lnTo>
                    <a:lnTo>
                      <a:pt x="867" y="127"/>
                    </a:lnTo>
                    <a:lnTo>
                      <a:pt x="867" y="130"/>
                    </a:lnTo>
                    <a:lnTo>
                      <a:pt x="870" y="130"/>
                    </a:lnTo>
                    <a:lnTo>
                      <a:pt x="870" y="133"/>
                    </a:lnTo>
                    <a:lnTo>
                      <a:pt x="873" y="130"/>
                    </a:lnTo>
                    <a:lnTo>
                      <a:pt x="879" y="130"/>
                    </a:lnTo>
                    <a:lnTo>
                      <a:pt x="884" y="127"/>
                    </a:lnTo>
                    <a:lnTo>
                      <a:pt x="887" y="127"/>
                    </a:lnTo>
                    <a:lnTo>
                      <a:pt x="887" y="124"/>
                    </a:lnTo>
                    <a:lnTo>
                      <a:pt x="890" y="124"/>
                    </a:lnTo>
                    <a:lnTo>
                      <a:pt x="893" y="124"/>
                    </a:lnTo>
                    <a:lnTo>
                      <a:pt x="896" y="121"/>
                    </a:lnTo>
                    <a:lnTo>
                      <a:pt x="896" y="119"/>
                    </a:lnTo>
                    <a:lnTo>
                      <a:pt x="899" y="119"/>
                    </a:lnTo>
                    <a:lnTo>
                      <a:pt x="899" y="116"/>
                    </a:lnTo>
                    <a:lnTo>
                      <a:pt x="896" y="116"/>
                    </a:lnTo>
                    <a:lnTo>
                      <a:pt x="896" y="113"/>
                    </a:lnTo>
                    <a:lnTo>
                      <a:pt x="896" y="110"/>
                    </a:lnTo>
                    <a:lnTo>
                      <a:pt x="899" y="107"/>
                    </a:lnTo>
                    <a:lnTo>
                      <a:pt x="902" y="107"/>
                    </a:lnTo>
                    <a:lnTo>
                      <a:pt x="896" y="107"/>
                    </a:lnTo>
                    <a:lnTo>
                      <a:pt x="899" y="107"/>
                    </a:lnTo>
                    <a:lnTo>
                      <a:pt x="896" y="107"/>
                    </a:lnTo>
                    <a:lnTo>
                      <a:pt x="899" y="104"/>
                    </a:lnTo>
                    <a:lnTo>
                      <a:pt x="899" y="101"/>
                    </a:lnTo>
                    <a:lnTo>
                      <a:pt x="902" y="101"/>
                    </a:lnTo>
                    <a:lnTo>
                      <a:pt x="902" y="104"/>
                    </a:lnTo>
                    <a:lnTo>
                      <a:pt x="904" y="104"/>
                    </a:lnTo>
                    <a:lnTo>
                      <a:pt x="904" y="101"/>
                    </a:lnTo>
                    <a:lnTo>
                      <a:pt x="907" y="101"/>
                    </a:lnTo>
                    <a:lnTo>
                      <a:pt x="910" y="101"/>
                    </a:lnTo>
                    <a:lnTo>
                      <a:pt x="913" y="98"/>
                    </a:lnTo>
                    <a:lnTo>
                      <a:pt x="907" y="98"/>
                    </a:lnTo>
                    <a:lnTo>
                      <a:pt x="910" y="96"/>
                    </a:lnTo>
                    <a:lnTo>
                      <a:pt x="913" y="96"/>
                    </a:lnTo>
                    <a:lnTo>
                      <a:pt x="916" y="93"/>
                    </a:lnTo>
                    <a:lnTo>
                      <a:pt x="913" y="93"/>
                    </a:lnTo>
                    <a:lnTo>
                      <a:pt x="910" y="93"/>
                    </a:lnTo>
                    <a:lnTo>
                      <a:pt x="910" y="90"/>
                    </a:lnTo>
                    <a:lnTo>
                      <a:pt x="910" y="87"/>
                    </a:lnTo>
                    <a:lnTo>
                      <a:pt x="910" y="84"/>
                    </a:lnTo>
                    <a:lnTo>
                      <a:pt x="907" y="84"/>
                    </a:lnTo>
                    <a:lnTo>
                      <a:pt x="902" y="84"/>
                    </a:lnTo>
                    <a:lnTo>
                      <a:pt x="899" y="84"/>
                    </a:lnTo>
                    <a:lnTo>
                      <a:pt x="899" y="81"/>
                    </a:lnTo>
                    <a:lnTo>
                      <a:pt x="896" y="81"/>
                    </a:lnTo>
                    <a:lnTo>
                      <a:pt x="893" y="81"/>
                    </a:lnTo>
                    <a:lnTo>
                      <a:pt x="890" y="81"/>
                    </a:lnTo>
                    <a:lnTo>
                      <a:pt x="887" y="81"/>
                    </a:lnTo>
                    <a:lnTo>
                      <a:pt x="887" y="84"/>
                    </a:lnTo>
                    <a:lnTo>
                      <a:pt x="884" y="84"/>
                    </a:lnTo>
                    <a:lnTo>
                      <a:pt x="884" y="87"/>
                    </a:lnTo>
                    <a:lnTo>
                      <a:pt x="881" y="90"/>
                    </a:lnTo>
                    <a:lnTo>
                      <a:pt x="881" y="93"/>
                    </a:lnTo>
                    <a:lnTo>
                      <a:pt x="884" y="93"/>
                    </a:lnTo>
                    <a:lnTo>
                      <a:pt x="887" y="93"/>
                    </a:lnTo>
                    <a:lnTo>
                      <a:pt x="884" y="93"/>
                    </a:lnTo>
                    <a:lnTo>
                      <a:pt x="881" y="93"/>
                    </a:lnTo>
                    <a:lnTo>
                      <a:pt x="881" y="96"/>
                    </a:lnTo>
                    <a:lnTo>
                      <a:pt x="881" y="98"/>
                    </a:lnTo>
                    <a:lnTo>
                      <a:pt x="879" y="96"/>
                    </a:lnTo>
                    <a:lnTo>
                      <a:pt x="876" y="96"/>
                    </a:lnTo>
                    <a:lnTo>
                      <a:pt x="876" y="98"/>
                    </a:lnTo>
                    <a:lnTo>
                      <a:pt x="873" y="98"/>
                    </a:lnTo>
                    <a:lnTo>
                      <a:pt x="870" y="101"/>
                    </a:lnTo>
                    <a:lnTo>
                      <a:pt x="867" y="101"/>
                    </a:lnTo>
                    <a:lnTo>
                      <a:pt x="867" y="104"/>
                    </a:lnTo>
                    <a:lnTo>
                      <a:pt x="861" y="107"/>
                    </a:lnTo>
                    <a:lnTo>
                      <a:pt x="858" y="110"/>
                    </a:lnTo>
                    <a:lnTo>
                      <a:pt x="856" y="110"/>
                    </a:lnTo>
                    <a:lnTo>
                      <a:pt x="856" y="113"/>
                    </a:lnTo>
                    <a:lnTo>
                      <a:pt x="853" y="113"/>
                    </a:lnTo>
                    <a:lnTo>
                      <a:pt x="853" y="116"/>
                    </a:lnTo>
                    <a:lnTo>
                      <a:pt x="850" y="116"/>
                    </a:lnTo>
                    <a:lnTo>
                      <a:pt x="847" y="116"/>
                    </a:lnTo>
                    <a:lnTo>
                      <a:pt x="844" y="119"/>
                    </a:lnTo>
                    <a:lnTo>
                      <a:pt x="844" y="116"/>
                    </a:lnTo>
                    <a:lnTo>
                      <a:pt x="841" y="116"/>
                    </a:lnTo>
                    <a:lnTo>
                      <a:pt x="841" y="113"/>
                    </a:lnTo>
                    <a:lnTo>
                      <a:pt x="841" y="110"/>
                    </a:lnTo>
                    <a:lnTo>
                      <a:pt x="841" y="107"/>
                    </a:lnTo>
                    <a:lnTo>
                      <a:pt x="844" y="104"/>
                    </a:lnTo>
                    <a:lnTo>
                      <a:pt x="844" y="101"/>
                    </a:lnTo>
                    <a:lnTo>
                      <a:pt x="850" y="101"/>
                    </a:lnTo>
                    <a:lnTo>
                      <a:pt x="847" y="101"/>
                    </a:lnTo>
                    <a:lnTo>
                      <a:pt x="850" y="101"/>
                    </a:lnTo>
                    <a:lnTo>
                      <a:pt x="853" y="101"/>
                    </a:lnTo>
                    <a:lnTo>
                      <a:pt x="853" y="98"/>
                    </a:lnTo>
                    <a:lnTo>
                      <a:pt x="856" y="93"/>
                    </a:lnTo>
                    <a:lnTo>
                      <a:pt x="853" y="90"/>
                    </a:lnTo>
                    <a:lnTo>
                      <a:pt x="853" y="87"/>
                    </a:lnTo>
                    <a:lnTo>
                      <a:pt x="850" y="87"/>
                    </a:lnTo>
                    <a:lnTo>
                      <a:pt x="844" y="87"/>
                    </a:lnTo>
                    <a:lnTo>
                      <a:pt x="844" y="90"/>
                    </a:lnTo>
                    <a:lnTo>
                      <a:pt x="841" y="93"/>
                    </a:lnTo>
                    <a:lnTo>
                      <a:pt x="838" y="96"/>
                    </a:lnTo>
                    <a:lnTo>
                      <a:pt x="838" y="93"/>
                    </a:lnTo>
                    <a:lnTo>
                      <a:pt x="838" y="96"/>
                    </a:lnTo>
                    <a:lnTo>
                      <a:pt x="835" y="98"/>
                    </a:lnTo>
                    <a:lnTo>
                      <a:pt x="832" y="98"/>
                    </a:lnTo>
                    <a:lnTo>
                      <a:pt x="830" y="101"/>
                    </a:lnTo>
                    <a:lnTo>
                      <a:pt x="830" y="98"/>
                    </a:lnTo>
                    <a:lnTo>
                      <a:pt x="830" y="96"/>
                    </a:lnTo>
                    <a:lnTo>
                      <a:pt x="832" y="96"/>
                    </a:lnTo>
                    <a:lnTo>
                      <a:pt x="832" y="93"/>
                    </a:lnTo>
                    <a:lnTo>
                      <a:pt x="835" y="93"/>
                    </a:lnTo>
                    <a:lnTo>
                      <a:pt x="835" y="90"/>
                    </a:lnTo>
                    <a:lnTo>
                      <a:pt x="835" y="87"/>
                    </a:lnTo>
                    <a:lnTo>
                      <a:pt x="832" y="84"/>
                    </a:lnTo>
                    <a:lnTo>
                      <a:pt x="835" y="84"/>
                    </a:lnTo>
                    <a:lnTo>
                      <a:pt x="838" y="84"/>
                    </a:lnTo>
                    <a:lnTo>
                      <a:pt x="838" y="81"/>
                    </a:lnTo>
                    <a:lnTo>
                      <a:pt x="838" y="84"/>
                    </a:lnTo>
                    <a:lnTo>
                      <a:pt x="838" y="81"/>
                    </a:lnTo>
                    <a:lnTo>
                      <a:pt x="838" y="84"/>
                    </a:lnTo>
                    <a:lnTo>
                      <a:pt x="838" y="81"/>
                    </a:lnTo>
                    <a:lnTo>
                      <a:pt x="835" y="81"/>
                    </a:lnTo>
                    <a:lnTo>
                      <a:pt x="838" y="81"/>
                    </a:lnTo>
                    <a:lnTo>
                      <a:pt x="835" y="81"/>
                    </a:lnTo>
                    <a:lnTo>
                      <a:pt x="832" y="81"/>
                    </a:lnTo>
                    <a:lnTo>
                      <a:pt x="830" y="81"/>
                    </a:lnTo>
                    <a:lnTo>
                      <a:pt x="830" y="78"/>
                    </a:lnTo>
                    <a:lnTo>
                      <a:pt x="827" y="78"/>
                    </a:lnTo>
                    <a:lnTo>
                      <a:pt x="830" y="78"/>
                    </a:lnTo>
                    <a:lnTo>
                      <a:pt x="830" y="75"/>
                    </a:lnTo>
                    <a:lnTo>
                      <a:pt x="832" y="75"/>
                    </a:lnTo>
                    <a:lnTo>
                      <a:pt x="835" y="75"/>
                    </a:lnTo>
                    <a:lnTo>
                      <a:pt x="835" y="72"/>
                    </a:lnTo>
                    <a:lnTo>
                      <a:pt x="832" y="72"/>
                    </a:lnTo>
                    <a:lnTo>
                      <a:pt x="835" y="72"/>
                    </a:lnTo>
                    <a:lnTo>
                      <a:pt x="835" y="70"/>
                    </a:lnTo>
                    <a:lnTo>
                      <a:pt x="838" y="72"/>
                    </a:lnTo>
                    <a:lnTo>
                      <a:pt x="841" y="72"/>
                    </a:lnTo>
                    <a:lnTo>
                      <a:pt x="841" y="70"/>
                    </a:lnTo>
                    <a:lnTo>
                      <a:pt x="838" y="70"/>
                    </a:lnTo>
                    <a:lnTo>
                      <a:pt x="841" y="70"/>
                    </a:lnTo>
                    <a:lnTo>
                      <a:pt x="841" y="67"/>
                    </a:lnTo>
                    <a:lnTo>
                      <a:pt x="841" y="64"/>
                    </a:lnTo>
                    <a:lnTo>
                      <a:pt x="838" y="64"/>
                    </a:lnTo>
                    <a:lnTo>
                      <a:pt x="841" y="64"/>
                    </a:lnTo>
                    <a:lnTo>
                      <a:pt x="838" y="61"/>
                    </a:lnTo>
                    <a:lnTo>
                      <a:pt x="841" y="58"/>
                    </a:lnTo>
                    <a:lnTo>
                      <a:pt x="844" y="58"/>
                    </a:lnTo>
                    <a:lnTo>
                      <a:pt x="844" y="55"/>
                    </a:lnTo>
                    <a:lnTo>
                      <a:pt x="844" y="52"/>
                    </a:lnTo>
                    <a:lnTo>
                      <a:pt x="841" y="49"/>
                    </a:lnTo>
                    <a:lnTo>
                      <a:pt x="844" y="49"/>
                    </a:lnTo>
                    <a:lnTo>
                      <a:pt x="844" y="47"/>
                    </a:lnTo>
                    <a:lnTo>
                      <a:pt x="841" y="49"/>
                    </a:lnTo>
                    <a:lnTo>
                      <a:pt x="841" y="47"/>
                    </a:lnTo>
                    <a:lnTo>
                      <a:pt x="838" y="49"/>
                    </a:lnTo>
                    <a:lnTo>
                      <a:pt x="838" y="47"/>
                    </a:lnTo>
                    <a:lnTo>
                      <a:pt x="841" y="47"/>
                    </a:lnTo>
                    <a:lnTo>
                      <a:pt x="841" y="44"/>
                    </a:lnTo>
                    <a:lnTo>
                      <a:pt x="838" y="44"/>
                    </a:lnTo>
                    <a:lnTo>
                      <a:pt x="835" y="44"/>
                    </a:lnTo>
                    <a:lnTo>
                      <a:pt x="832" y="47"/>
                    </a:lnTo>
                    <a:lnTo>
                      <a:pt x="830" y="47"/>
                    </a:lnTo>
                    <a:lnTo>
                      <a:pt x="827" y="49"/>
                    </a:lnTo>
                    <a:lnTo>
                      <a:pt x="824" y="49"/>
                    </a:lnTo>
                    <a:lnTo>
                      <a:pt x="827" y="49"/>
                    </a:lnTo>
                    <a:lnTo>
                      <a:pt x="824" y="52"/>
                    </a:lnTo>
                    <a:lnTo>
                      <a:pt x="824" y="55"/>
                    </a:lnTo>
                    <a:lnTo>
                      <a:pt x="821" y="52"/>
                    </a:lnTo>
                    <a:lnTo>
                      <a:pt x="818" y="52"/>
                    </a:lnTo>
                    <a:lnTo>
                      <a:pt x="815" y="55"/>
                    </a:lnTo>
                    <a:lnTo>
                      <a:pt x="812" y="58"/>
                    </a:lnTo>
                    <a:lnTo>
                      <a:pt x="809" y="58"/>
                    </a:lnTo>
                    <a:lnTo>
                      <a:pt x="812" y="61"/>
                    </a:lnTo>
                    <a:lnTo>
                      <a:pt x="809" y="64"/>
                    </a:lnTo>
                    <a:lnTo>
                      <a:pt x="812" y="64"/>
                    </a:lnTo>
                    <a:lnTo>
                      <a:pt x="809" y="64"/>
                    </a:lnTo>
                    <a:lnTo>
                      <a:pt x="807" y="64"/>
                    </a:lnTo>
                    <a:lnTo>
                      <a:pt x="804" y="64"/>
                    </a:lnTo>
                    <a:lnTo>
                      <a:pt x="804" y="67"/>
                    </a:lnTo>
                    <a:lnTo>
                      <a:pt x="801" y="67"/>
                    </a:lnTo>
                    <a:lnTo>
                      <a:pt x="801" y="70"/>
                    </a:lnTo>
                    <a:lnTo>
                      <a:pt x="801" y="72"/>
                    </a:lnTo>
                    <a:lnTo>
                      <a:pt x="801" y="75"/>
                    </a:lnTo>
                    <a:lnTo>
                      <a:pt x="807" y="75"/>
                    </a:lnTo>
                    <a:lnTo>
                      <a:pt x="807" y="78"/>
                    </a:lnTo>
                    <a:lnTo>
                      <a:pt x="809" y="78"/>
                    </a:lnTo>
                    <a:lnTo>
                      <a:pt x="809" y="81"/>
                    </a:lnTo>
                    <a:lnTo>
                      <a:pt x="812" y="81"/>
                    </a:lnTo>
                    <a:lnTo>
                      <a:pt x="815" y="81"/>
                    </a:lnTo>
                    <a:lnTo>
                      <a:pt x="812" y="84"/>
                    </a:lnTo>
                    <a:lnTo>
                      <a:pt x="809" y="84"/>
                    </a:lnTo>
                    <a:lnTo>
                      <a:pt x="812" y="84"/>
                    </a:lnTo>
                    <a:lnTo>
                      <a:pt x="815" y="81"/>
                    </a:lnTo>
                    <a:lnTo>
                      <a:pt x="812" y="81"/>
                    </a:lnTo>
                    <a:lnTo>
                      <a:pt x="809" y="84"/>
                    </a:lnTo>
                    <a:lnTo>
                      <a:pt x="807" y="84"/>
                    </a:lnTo>
                    <a:lnTo>
                      <a:pt x="804" y="87"/>
                    </a:lnTo>
                    <a:lnTo>
                      <a:pt x="801" y="87"/>
                    </a:lnTo>
                    <a:lnTo>
                      <a:pt x="801" y="90"/>
                    </a:lnTo>
                    <a:lnTo>
                      <a:pt x="798" y="93"/>
                    </a:lnTo>
                    <a:lnTo>
                      <a:pt x="801" y="93"/>
                    </a:lnTo>
                    <a:lnTo>
                      <a:pt x="804" y="93"/>
                    </a:lnTo>
                    <a:lnTo>
                      <a:pt x="807" y="90"/>
                    </a:lnTo>
                    <a:lnTo>
                      <a:pt x="804" y="90"/>
                    </a:lnTo>
                    <a:lnTo>
                      <a:pt x="807" y="90"/>
                    </a:lnTo>
                    <a:lnTo>
                      <a:pt x="807" y="87"/>
                    </a:lnTo>
                    <a:lnTo>
                      <a:pt x="809" y="87"/>
                    </a:lnTo>
                    <a:lnTo>
                      <a:pt x="807" y="90"/>
                    </a:lnTo>
                    <a:lnTo>
                      <a:pt x="807" y="93"/>
                    </a:lnTo>
                    <a:lnTo>
                      <a:pt x="804" y="93"/>
                    </a:lnTo>
                    <a:lnTo>
                      <a:pt x="807" y="93"/>
                    </a:lnTo>
                    <a:lnTo>
                      <a:pt x="804" y="93"/>
                    </a:lnTo>
                    <a:lnTo>
                      <a:pt x="798" y="96"/>
                    </a:lnTo>
                    <a:lnTo>
                      <a:pt x="795" y="98"/>
                    </a:lnTo>
                    <a:lnTo>
                      <a:pt x="792" y="98"/>
                    </a:lnTo>
                    <a:lnTo>
                      <a:pt x="792" y="101"/>
                    </a:lnTo>
                    <a:lnTo>
                      <a:pt x="789" y="101"/>
                    </a:lnTo>
                    <a:lnTo>
                      <a:pt x="786" y="101"/>
                    </a:lnTo>
                    <a:lnTo>
                      <a:pt x="784" y="101"/>
                    </a:lnTo>
                    <a:lnTo>
                      <a:pt x="778" y="104"/>
                    </a:lnTo>
                    <a:lnTo>
                      <a:pt x="778" y="107"/>
                    </a:lnTo>
                    <a:lnTo>
                      <a:pt x="778" y="110"/>
                    </a:lnTo>
                    <a:lnTo>
                      <a:pt x="775" y="113"/>
                    </a:lnTo>
                    <a:lnTo>
                      <a:pt x="772" y="113"/>
                    </a:lnTo>
                    <a:lnTo>
                      <a:pt x="772" y="110"/>
                    </a:lnTo>
                    <a:lnTo>
                      <a:pt x="775" y="110"/>
                    </a:lnTo>
                    <a:lnTo>
                      <a:pt x="772" y="110"/>
                    </a:lnTo>
                    <a:lnTo>
                      <a:pt x="769" y="110"/>
                    </a:lnTo>
                    <a:lnTo>
                      <a:pt x="772" y="107"/>
                    </a:lnTo>
                    <a:lnTo>
                      <a:pt x="769" y="107"/>
                    </a:lnTo>
                    <a:lnTo>
                      <a:pt x="775" y="107"/>
                    </a:lnTo>
                    <a:lnTo>
                      <a:pt x="775" y="104"/>
                    </a:lnTo>
                    <a:lnTo>
                      <a:pt x="775" y="101"/>
                    </a:lnTo>
                    <a:lnTo>
                      <a:pt x="778" y="101"/>
                    </a:lnTo>
                    <a:lnTo>
                      <a:pt x="778" y="98"/>
                    </a:lnTo>
                    <a:lnTo>
                      <a:pt x="781" y="98"/>
                    </a:lnTo>
                    <a:lnTo>
                      <a:pt x="781" y="96"/>
                    </a:lnTo>
                    <a:lnTo>
                      <a:pt x="775" y="98"/>
                    </a:lnTo>
                    <a:lnTo>
                      <a:pt x="775" y="101"/>
                    </a:lnTo>
                    <a:lnTo>
                      <a:pt x="775" y="98"/>
                    </a:lnTo>
                    <a:lnTo>
                      <a:pt x="772" y="101"/>
                    </a:lnTo>
                    <a:lnTo>
                      <a:pt x="772" y="98"/>
                    </a:lnTo>
                    <a:lnTo>
                      <a:pt x="775" y="98"/>
                    </a:lnTo>
                    <a:lnTo>
                      <a:pt x="778" y="96"/>
                    </a:lnTo>
                    <a:lnTo>
                      <a:pt x="775" y="96"/>
                    </a:lnTo>
                    <a:lnTo>
                      <a:pt x="775" y="93"/>
                    </a:lnTo>
                    <a:lnTo>
                      <a:pt x="772" y="93"/>
                    </a:lnTo>
                    <a:lnTo>
                      <a:pt x="769" y="93"/>
                    </a:lnTo>
                    <a:lnTo>
                      <a:pt x="766" y="93"/>
                    </a:lnTo>
                    <a:lnTo>
                      <a:pt x="763" y="93"/>
                    </a:lnTo>
                    <a:lnTo>
                      <a:pt x="760" y="93"/>
                    </a:lnTo>
                    <a:lnTo>
                      <a:pt x="760" y="96"/>
                    </a:lnTo>
                    <a:lnTo>
                      <a:pt x="760" y="98"/>
                    </a:lnTo>
                    <a:lnTo>
                      <a:pt x="758" y="98"/>
                    </a:lnTo>
                    <a:lnTo>
                      <a:pt x="760" y="98"/>
                    </a:lnTo>
                    <a:lnTo>
                      <a:pt x="758" y="101"/>
                    </a:lnTo>
                    <a:lnTo>
                      <a:pt x="760" y="101"/>
                    </a:lnTo>
                    <a:lnTo>
                      <a:pt x="763" y="101"/>
                    </a:lnTo>
                    <a:lnTo>
                      <a:pt x="766" y="101"/>
                    </a:lnTo>
                    <a:lnTo>
                      <a:pt x="763" y="101"/>
                    </a:lnTo>
                    <a:lnTo>
                      <a:pt x="766" y="101"/>
                    </a:lnTo>
                    <a:lnTo>
                      <a:pt x="763" y="104"/>
                    </a:lnTo>
                    <a:lnTo>
                      <a:pt x="760" y="104"/>
                    </a:lnTo>
                    <a:lnTo>
                      <a:pt x="758" y="104"/>
                    </a:lnTo>
                    <a:lnTo>
                      <a:pt x="758" y="101"/>
                    </a:lnTo>
                    <a:lnTo>
                      <a:pt x="758" y="98"/>
                    </a:lnTo>
                    <a:lnTo>
                      <a:pt x="755" y="98"/>
                    </a:lnTo>
                    <a:lnTo>
                      <a:pt x="755" y="101"/>
                    </a:lnTo>
                    <a:lnTo>
                      <a:pt x="752" y="101"/>
                    </a:lnTo>
                    <a:lnTo>
                      <a:pt x="749" y="101"/>
                    </a:lnTo>
                    <a:lnTo>
                      <a:pt x="746" y="101"/>
                    </a:lnTo>
                    <a:lnTo>
                      <a:pt x="740" y="101"/>
                    </a:lnTo>
                    <a:lnTo>
                      <a:pt x="737" y="101"/>
                    </a:lnTo>
                    <a:lnTo>
                      <a:pt x="735" y="101"/>
                    </a:lnTo>
                    <a:lnTo>
                      <a:pt x="732" y="101"/>
                    </a:lnTo>
                    <a:lnTo>
                      <a:pt x="729" y="101"/>
                    </a:lnTo>
                    <a:lnTo>
                      <a:pt x="726" y="101"/>
                    </a:lnTo>
                    <a:lnTo>
                      <a:pt x="723" y="101"/>
                    </a:lnTo>
                    <a:lnTo>
                      <a:pt x="720" y="101"/>
                    </a:lnTo>
                    <a:lnTo>
                      <a:pt x="720" y="98"/>
                    </a:lnTo>
                    <a:lnTo>
                      <a:pt x="720" y="96"/>
                    </a:lnTo>
                    <a:lnTo>
                      <a:pt x="717" y="96"/>
                    </a:lnTo>
                    <a:lnTo>
                      <a:pt x="720" y="93"/>
                    </a:lnTo>
                    <a:lnTo>
                      <a:pt x="717" y="93"/>
                    </a:lnTo>
                    <a:lnTo>
                      <a:pt x="714" y="93"/>
                    </a:lnTo>
                    <a:lnTo>
                      <a:pt x="712" y="93"/>
                    </a:lnTo>
                    <a:lnTo>
                      <a:pt x="709" y="93"/>
                    </a:lnTo>
                    <a:lnTo>
                      <a:pt x="706" y="93"/>
                    </a:lnTo>
                    <a:lnTo>
                      <a:pt x="709" y="93"/>
                    </a:lnTo>
                    <a:lnTo>
                      <a:pt x="709" y="90"/>
                    </a:lnTo>
                    <a:lnTo>
                      <a:pt x="706" y="90"/>
                    </a:lnTo>
                    <a:lnTo>
                      <a:pt x="706" y="87"/>
                    </a:lnTo>
                    <a:lnTo>
                      <a:pt x="703" y="87"/>
                    </a:lnTo>
                    <a:lnTo>
                      <a:pt x="706" y="87"/>
                    </a:lnTo>
                    <a:lnTo>
                      <a:pt x="709" y="84"/>
                    </a:lnTo>
                    <a:lnTo>
                      <a:pt x="706" y="84"/>
                    </a:lnTo>
                    <a:lnTo>
                      <a:pt x="709" y="84"/>
                    </a:lnTo>
                    <a:lnTo>
                      <a:pt x="706" y="81"/>
                    </a:lnTo>
                    <a:lnTo>
                      <a:pt x="709" y="81"/>
                    </a:lnTo>
                    <a:lnTo>
                      <a:pt x="706" y="81"/>
                    </a:lnTo>
                    <a:lnTo>
                      <a:pt x="706" y="78"/>
                    </a:lnTo>
                    <a:lnTo>
                      <a:pt x="703" y="78"/>
                    </a:lnTo>
                    <a:lnTo>
                      <a:pt x="700" y="81"/>
                    </a:lnTo>
                    <a:lnTo>
                      <a:pt x="697" y="81"/>
                    </a:lnTo>
                    <a:lnTo>
                      <a:pt x="694" y="81"/>
                    </a:lnTo>
                    <a:lnTo>
                      <a:pt x="689" y="81"/>
                    </a:lnTo>
                    <a:lnTo>
                      <a:pt x="683" y="81"/>
                    </a:lnTo>
                    <a:lnTo>
                      <a:pt x="683" y="84"/>
                    </a:lnTo>
                    <a:lnTo>
                      <a:pt x="680" y="84"/>
                    </a:lnTo>
                    <a:lnTo>
                      <a:pt x="677" y="84"/>
                    </a:lnTo>
                    <a:lnTo>
                      <a:pt x="674" y="87"/>
                    </a:lnTo>
                    <a:lnTo>
                      <a:pt x="677" y="87"/>
                    </a:lnTo>
                    <a:lnTo>
                      <a:pt x="677" y="90"/>
                    </a:lnTo>
                    <a:lnTo>
                      <a:pt x="680" y="90"/>
                    </a:lnTo>
                    <a:lnTo>
                      <a:pt x="683" y="90"/>
                    </a:lnTo>
                    <a:lnTo>
                      <a:pt x="683" y="87"/>
                    </a:lnTo>
                    <a:lnTo>
                      <a:pt x="686" y="87"/>
                    </a:lnTo>
                    <a:lnTo>
                      <a:pt x="689" y="87"/>
                    </a:lnTo>
                    <a:lnTo>
                      <a:pt x="691" y="87"/>
                    </a:lnTo>
                    <a:lnTo>
                      <a:pt x="694" y="87"/>
                    </a:lnTo>
                    <a:lnTo>
                      <a:pt x="691" y="87"/>
                    </a:lnTo>
                    <a:lnTo>
                      <a:pt x="694" y="87"/>
                    </a:lnTo>
                    <a:lnTo>
                      <a:pt x="694" y="84"/>
                    </a:lnTo>
                    <a:lnTo>
                      <a:pt x="697" y="84"/>
                    </a:lnTo>
                    <a:lnTo>
                      <a:pt x="703" y="84"/>
                    </a:lnTo>
                    <a:lnTo>
                      <a:pt x="706" y="84"/>
                    </a:lnTo>
                    <a:lnTo>
                      <a:pt x="703" y="84"/>
                    </a:lnTo>
                    <a:lnTo>
                      <a:pt x="700" y="84"/>
                    </a:lnTo>
                    <a:lnTo>
                      <a:pt x="700" y="87"/>
                    </a:lnTo>
                    <a:lnTo>
                      <a:pt x="697" y="87"/>
                    </a:lnTo>
                    <a:lnTo>
                      <a:pt x="697" y="90"/>
                    </a:lnTo>
                    <a:lnTo>
                      <a:pt x="697" y="87"/>
                    </a:lnTo>
                    <a:lnTo>
                      <a:pt x="694" y="87"/>
                    </a:lnTo>
                    <a:lnTo>
                      <a:pt x="694" y="90"/>
                    </a:lnTo>
                    <a:lnTo>
                      <a:pt x="691" y="90"/>
                    </a:lnTo>
                    <a:lnTo>
                      <a:pt x="689" y="90"/>
                    </a:lnTo>
                    <a:lnTo>
                      <a:pt x="686" y="90"/>
                    </a:lnTo>
                    <a:lnTo>
                      <a:pt x="683" y="93"/>
                    </a:lnTo>
                    <a:lnTo>
                      <a:pt x="680" y="93"/>
                    </a:lnTo>
                    <a:lnTo>
                      <a:pt x="677" y="93"/>
                    </a:lnTo>
                    <a:lnTo>
                      <a:pt x="674" y="96"/>
                    </a:lnTo>
                    <a:lnTo>
                      <a:pt x="674" y="98"/>
                    </a:lnTo>
                    <a:lnTo>
                      <a:pt x="674" y="101"/>
                    </a:lnTo>
                    <a:lnTo>
                      <a:pt x="671" y="101"/>
                    </a:lnTo>
                    <a:lnTo>
                      <a:pt x="671" y="104"/>
                    </a:lnTo>
                    <a:lnTo>
                      <a:pt x="668" y="107"/>
                    </a:lnTo>
                    <a:lnTo>
                      <a:pt x="665" y="107"/>
                    </a:lnTo>
                    <a:lnTo>
                      <a:pt x="663" y="110"/>
                    </a:lnTo>
                    <a:lnTo>
                      <a:pt x="660" y="107"/>
                    </a:lnTo>
                    <a:lnTo>
                      <a:pt x="663" y="104"/>
                    </a:lnTo>
                    <a:lnTo>
                      <a:pt x="665" y="104"/>
                    </a:lnTo>
                    <a:lnTo>
                      <a:pt x="668" y="104"/>
                    </a:lnTo>
                    <a:lnTo>
                      <a:pt x="668" y="101"/>
                    </a:lnTo>
                    <a:lnTo>
                      <a:pt x="668" y="98"/>
                    </a:lnTo>
                    <a:lnTo>
                      <a:pt x="665" y="101"/>
                    </a:lnTo>
                    <a:lnTo>
                      <a:pt x="665" y="98"/>
                    </a:lnTo>
                    <a:lnTo>
                      <a:pt x="668" y="98"/>
                    </a:lnTo>
                    <a:lnTo>
                      <a:pt x="665" y="98"/>
                    </a:lnTo>
                    <a:lnTo>
                      <a:pt x="663" y="98"/>
                    </a:lnTo>
                    <a:lnTo>
                      <a:pt x="665" y="98"/>
                    </a:lnTo>
                    <a:lnTo>
                      <a:pt x="665" y="96"/>
                    </a:lnTo>
                    <a:lnTo>
                      <a:pt x="665" y="93"/>
                    </a:lnTo>
                    <a:lnTo>
                      <a:pt x="663" y="93"/>
                    </a:lnTo>
                    <a:lnTo>
                      <a:pt x="660" y="93"/>
                    </a:lnTo>
                    <a:lnTo>
                      <a:pt x="660" y="90"/>
                    </a:lnTo>
                    <a:lnTo>
                      <a:pt x="657" y="90"/>
                    </a:lnTo>
                    <a:lnTo>
                      <a:pt x="654" y="90"/>
                    </a:lnTo>
                    <a:lnTo>
                      <a:pt x="651" y="93"/>
                    </a:lnTo>
                    <a:lnTo>
                      <a:pt x="648" y="93"/>
                    </a:lnTo>
                    <a:lnTo>
                      <a:pt x="651" y="90"/>
                    </a:lnTo>
                    <a:lnTo>
                      <a:pt x="648" y="90"/>
                    </a:lnTo>
                    <a:lnTo>
                      <a:pt x="645" y="93"/>
                    </a:lnTo>
                    <a:lnTo>
                      <a:pt x="642" y="93"/>
                    </a:lnTo>
                    <a:lnTo>
                      <a:pt x="645" y="93"/>
                    </a:lnTo>
                    <a:lnTo>
                      <a:pt x="642" y="93"/>
                    </a:lnTo>
                    <a:lnTo>
                      <a:pt x="640" y="93"/>
                    </a:lnTo>
                    <a:lnTo>
                      <a:pt x="637" y="93"/>
                    </a:lnTo>
                    <a:lnTo>
                      <a:pt x="634" y="93"/>
                    </a:lnTo>
                    <a:lnTo>
                      <a:pt x="631" y="93"/>
                    </a:lnTo>
                    <a:lnTo>
                      <a:pt x="628" y="90"/>
                    </a:lnTo>
                    <a:lnTo>
                      <a:pt x="625" y="90"/>
                    </a:lnTo>
                    <a:lnTo>
                      <a:pt x="622" y="90"/>
                    </a:lnTo>
                    <a:lnTo>
                      <a:pt x="619" y="90"/>
                    </a:lnTo>
                    <a:lnTo>
                      <a:pt x="617" y="87"/>
                    </a:lnTo>
                    <a:lnTo>
                      <a:pt x="617" y="84"/>
                    </a:lnTo>
                    <a:lnTo>
                      <a:pt x="619" y="84"/>
                    </a:lnTo>
                    <a:lnTo>
                      <a:pt x="622" y="84"/>
                    </a:lnTo>
                    <a:lnTo>
                      <a:pt x="625" y="84"/>
                    </a:lnTo>
                    <a:lnTo>
                      <a:pt x="625" y="81"/>
                    </a:lnTo>
                    <a:lnTo>
                      <a:pt x="628" y="84"/>
                    </a:lnTo>
                    <a:lnTo>
                      <a:pt x="631" y="81"/>
                    </a:lnTo>
                    <a:lnTo>
                      <a:pt x="628" y="84"/>
                    </a:lnTo>
                    <a:lnTo>
                      <a:pt x="631" y="84"/>
                    </a:lnTo>
                    <a:lnTo>
                      <a:pt x="631" y="81"/>
                    </a:lnTo>
                    <a:lnTo>
                      <a:pt x="634" y="81"/>
                    </a:lnTo>
                    <a:lnTo>
                      <a:pt x="637" y="81"/>
                    </a:lnTo>
                    <a:lnTo>
                      <a:pt x="634" y="81"/>
                    </a:lnTo>
                    <a:lnTo>
                      <a:pt x="637" y="78"/>
                    </a:lnTo>
                    <a:lnTo>
                      <a:pt x="634" y="78"/>
                    </a:lnTo>
                    <a:lnTo>
                      <a:pt x="634" y="75"/>
                    </a:lnTo>
                    <a:lnTo>
                      <a:pt x="631" y="75"/>
                    </a:lnTo>
                    <a:lnTo>
                      <a:pt x="634" y="72"/>
                    </a:lnTo>
                    <a:lnTo>
                      <a:pt x="631" y="72"/>
                    </a:lnTo>
                    <a:lnTo>
                      <a:pt x="634" y="72"/>
                    </a:lnTo>
                    <a:lnTo>
                      <a:pt x="631" y="70"/>
                    </a:lnTo>
                    <a:lnTo>
                      <a:pt x="628" y="72"/>
                    </a:lnTo>
                    <a:lnTo>
                      <a:pt x="628" y="70"/>
                    </a:lnTo>
                    <a:lnTo>
                      <a:pt x="625" y="70"/>
                    </a:lnTo>
                    <a:lnTo>
                      <a:pt x="625" y="72"/>
                    </a:lnTo>
                    <a:lnTo>
                      <a:pt x="622" y="72"/>
                    </a:lnTo>
                    <a:lnTo>
                      <a:pt x="617" y="70"/>
                    </a:lnTo>
                    <a:lnTo>
                      <a:pt x="617" y="72"/>
                    </a:lnTo>
                    <a:lnTo>
                      <a:pt x="617" y="70"/>
                    </a:lnTo>
                    <a:lnTo>
                      <a:pt x="614" y="70"/>
                    </a:lnTo>
                    <a:lnTo>
                      <a:pt x="611" y="70"/>
                    </a:lnTo>
                    <a:lnTo>
                      <a:pt x="611" y="67"/>
                    </a:lnTo>
                    <a:lnTo>
                      <a:pt x="608" y="67"/>
                    </a:lnTo>
                    <a:lnTo>
                      <a:pt x="608" y="64"/>
                    </a:lnTo>
                    <a:lnTo>
                      <a:pt x="605" y="64"/>
                    </a:lnTo>
                    <a:lnTo>
                      <a:pt x="602" y="64"/>
                    </a:lnTo>
                    <a:lnTo>
                      <a:pt x="599" y="64"/>
                    </a:lnTo>
                    <a:lnTo>
                      <a:pt x="599" y="61"/>
                    </a:lnTo>
                    <a:lnTo>
                      <a:pt x="599" y="58"/>
                    </a:lnTo>
                    <a:lnTo>
                      <a:pt x="596" y="55"/>
                    </a:lnTo>
                    <a:lnTo>
                      <a:pt x="593" y="55"/>
                    </a:lnTo>
                    <a:lnTo>
                      <a:pt x="591" y="55"/>
                    </a:lnTo>
                    <a:lnTo>
                      <a:pt x="588" y="55"/>
                    </a:lnTo>
                    <a:lnTo>
                      <a:pt x="585" y="55"/>
                    </a:lnTo>
                    <a:lnTo>
                      <a:pt x="582" y="55"/>
                    </a:lnTo>
                    <a:lnTo>
                      <a:pt x="579" y="55"/>
                    </a:lnTo>
                    <a:lnTo>
                      <a:pt x="579" y="58"/>
                    </a:lnTo>
                    <a:lnTo>
                      <a:pt x="576" y="58"/>
                    </a:lnTo>
                    <a:lnTo>
                      <a:pt x="573" y="58"/>
                    </a:lnTo>
                    <a:lnTo>
                      <a:pt x="570" y="58"/>
                    </a:lnTo>
                    <a:lnTo>
                      <a:pt x="568" y="58"/>
                    </a:lnTo>
                    <a:lnTo>
                      <a:pt x="565" y="58"/>
                    </a:lnTo>
                    <a:lnTo>
                      <a:pt x="568" y="58"/>
                    </a:lnTo>
                    <a:lnTo>
                      <a:pt x="570" y="55"/>
                    </a:lnTo>
                    <a:lnTo>
                      <a:pt x="576" y="55"/>
                    </a:lnTo>
                    <a:lnTo>
                      <a:pt x="573" y="55"/>
                    </a:lnTo>
                    <a:lnTo>
                      <a:pt x="573" y="52"/>
                    </a:lnTo>
                    <a:lnTo>
                      <a:pt x="576" y="49"/>
                    </a:lnTo>
                    <a:lnTo>
                      <a:pt x="579" y="49"/>
                    </a:lnTo>
                    <a:lnTo>
                      <a:pt x="576" y="49"/>
                    </a:lnTo>
                    <a:lnTo>
                      <a:pt x="579" y="49"/>
                    </a:lnTo>
                    <a:lnTo>
                      <a:pt x="576" y="49"/>
                    </a:lnTo>
                    <a:lnTo>
                      <a:pt x="573" y="49"/>
                    </a:lnTo>
                    <a:lnTo>
                      <a:pt x="576" y="49"/>
                    </a:lnTo>
                    <a:lnTo>
                      <a:pt x="573" y="49"/>
                    </a:lnTo>
                    <a:lnTo>
                      <a:pt x="570" y="49"/>
                    </a:lnTo>
                    <a:lnTo>
                      <a:pt x="573" y="49"/>
                    </a:lnTo>
                    <a:lnTo>
                      <a:pt x="568" y="52"/>
                    </a:lnTo>
                    <a:lnTo>
                      <a:pt x="565" y="55"/>
                    </a:lnTo>
                    <a:lnTo>
                      <a:pt x="562" y="55"/>
                    </a:lnTo>
                    <a:lnTo>
                      <a:pt x="559" y="55"/>
                    </a:lnTo>
                    <a:lnTo>
                      <a:pt x="562" y="55"/>
                    </a:lnTo>
                    <a:lnTo>
                      <a:pt x="562" y="58"/>
                    </a:lnTo>
                    <a:lnTo>
                      <a:pt x="559" y="58"/>
                    </a:lnTo>
                    <a:lnTo>
                      <a:pt x="556" y="58"/>
                    </a:lnTo>
                    <a:lnTo>
                      <a:pt x="553" y="55"/>
                    </a:lnTo>
                    <a:lnTo>
                      <a:pt x="553" y="52"/>
                    </a:lnTo>
                    <a:lnTo>
                      <a:pt x="556" y="49"/>
                    </a:lnTo>
                    <a:lnTo>
                      <a:pt x="556" y="47"/>
                    </a:lnTo>
                    <a:lnTo>
                      <a:pt x="559" y="44"/>
                    </a:lnTo>
                    <a:lnTo>
                      <a:pt x="559" y="41"/>
                    </a:lnTo>
                    <a:lnTo>
                      <a:pt x="556" y="41"/>
                    </a:lnTo>
                    <a:lnTo>
                      <a:pt x="553" y="41"/>
                    </a:lnTo>
                    <a:lnTo>
                      <a:pt x="556" y="41"/>
                    </a:lnTo>
                    <a:lnTo>
                      <a:pt x="553" y="41"/>
                    </a:lnTo>
                    <a:lnTo>
                      <a:pt x="553" y="44"/>
                    </a:lnTo>
                    <a:lnTo>
                      <a:pt x="556" y="44"/>
                    </a:lnTo>
                    <a:lnTo>
                      <a:pt x="553" y="44"/>
                    </a:lnTo>
                    <a:lnTo>
                      <a:pt x="550" y="44"/>
                    </a:lnTo>
                    <a:lnTo>
                      <a:pt x="547" y="47"/>
                    </a:lnTo>
                    <a:lnTo>
                      <a:pt x="545" y="47"/>
                    </a:lnTo>
                    <a:lnTo>
                      <a:pt x="545" y="49"/>
                    </a:lnTo>
                    <a:lnTo>
                      <a:pt x="542" y="49"/>
                    </a:lnTo>
                    <a:lnTo>
                      <a:pt x="536" y="49"/>
                    </a:lnTo>
                    <a:lnTo>
                      <a:pt x="539" y="49"/>
                    </a:lnTo>
                    <a:lnTo>
                      <a:pt x="542" y="47"/>
                    </a:lnTo>
                    <a:lnTo>
                      <a:pt x="539" y="47"/>
                    </a:lnTo>
                    <a:lnTo>
                      <a:pt x="533" y="49"/>
                    </a:lnTo>
                    <a:lnTo>
                      <a:pt x="530" y="49"/>
                    </a:lnTo>
                    <a:lnTo>
                      <a:pt x="527" y="49"/>
                    </a:lnTo>
                    <a:lnTo>
                      <a:pt x="524" y="49"/>
                    </a:lnTo>
                    <a:lnTo>
                      <a:pt x="519" y="52"/>
                    </a:lnTo>
                    <a:lnTo>
                      <a:pt x="513" y="55"/>
                    </a:lnTo>
                    <a:lnTo>
                      <a:pt x="516" y="52"/>
                    </a:lnTo>
                    <a:lnTo>
                      <a:pt x="513" y="52"/>
                    </a:lnTo>
                    <a:lnTo>
                      <a:pt x="510" y="52"/>
                    </a:lnTo>
                    <a:lnTo>
                      <a:pt x="513" y="52"/>
                    </a:lnTo>
                    <a:lnTo>
                      <a:pt x="510" y="52"/>
                    </a:lnTo>
                    <a:lnTo>
                      <a:pt x="504" y="55"/>
                    </a:lnTo>
                    <a:lnTo>
                      <a:pt x="498" y="55"/>
                    </a:lnTo>
                    <a:lnTo>
                      <a:pt x="496" y="55"/>
                    </a:lnTo>
                    <a:lnTo>
                      <a:pt x="498" y="52"/>
                    </a:lnTo>
                    <a:lnTo>
                      <a:pt x="501" y="52"/>
                    </a:lnTo>
                    <a:lnTo>
                      <a:pt x="498" y="55"/>
                    </a:lnTo>
                    <a:lnTo>
                      <a:pt x="501" y="52"/>
                    </a:lnTo>
                    <a:lnTo>
                      <a:pt x="504" y="52"/>
                    </a:lnTo>
                    <a:lnTo>
                      <a:pt x="507" y="52"/>
                    </a:lnTo>
                    <a:lnTo>
                      <a:pt x="510" y="49"/>
                    </a:lnTo>
                    <a:lnTo>
                      <a:pt x="513" y="49"/>
                    </a:lnTo>
                    <a:lnTo>
                      <a:pt x="519" y="49"/>
                    </a:lnTo>
                    <a:lnTo>
                      <a:pt x="524" y="49"/>
                    </a:lnTo>
                    <a:lnTo>
                      <a:pt x="527" y="47"/>
                    </a:lnTo>
                    <a:lnTo>
                      <a:pt x="536" y="47"/>
                    </a:lnTo>
                    <a:lnTo>
                      <a:pt x="539" y="44"/>
                    </a:lnTo>
                    <a:lnTo>
                      <a:pt x="542" y="44"/>
                    </a:lnTo>
                    <a:lnTo>
                      <a:pt x="542" y="41"/>
                    </a:lnTo>
                    <a:lnTo>
                      <a:pt x="539" y="41"/>
                    </a:lnTo>
                    <a:lnTo>
                      <a:pt x="539" y="44"/>
                    </a:lnTo>
                    <a:lnTo>
                      <a:pt x="536" y="44"/>
                    </a:lnTo>
                    <a:lnTo>
                      <a:pt x="533" y="44"/>
                    </a:lnTo>
                    <a:lnTo>
                      <a:pt x="533" y="41"/>
                    </a:lnTo>
                    <a:lnTo>
                      <a:pt x="533" y="44"/>
                    </a:lnTo>
                    <a:lnTo>
                      <a:pt x="527" y="44"/>
                    </a:lnTo>
                    <a:lnTo>
                      <a:pt x="524" y="47"/>
                    </a:lnTo>
                    <a:lnTo>
                      <a:pt x="521" y="44"/>
                    </a:lnTo>
                    <a:lnTo>
                      <a:pt x="521" y="47"/>
                    </a:lnTo>
                    <a:lnTo>
                      <a:pt x="516" y="47"/>
                    </a:lnTo>
                    <a:lnTo>
                      <a:pt x="513" y="47"/>
                    </a:lnTo>
                    <a:lnTo>
                      <a:pt x="510" y="47"/>
                    </a:lnTo>
                    <a:lnTo>
                      <a:pt x="507" y="47"/>
                    </a:lnTo>
                    <a:lnTo>
                      <a:pt x="504" y="47"/>
                    </a:lnTo>
                    <a:lnTo>
                      <a:pt x="501" y="49"/>
                    </a:lnTo>
                    <a:lnTo>
                      <a:pt x="498" y="49"/>
                    </a:lnTo>
                    <a:lnTo>
                      <a:pt x="496" y="49"/>
                    </a:lnTo>
                    <a:lnTo>
                      <a:pt x="493" y="49"/>
                    </a:lnTo>
                    <a:lnTo>
                      <a:pt x="493" y="52"/>
                    </a:lnTo>
                    <a:lnTo>
                      <a:pt x="487" y="52"/>
                    </a:lnTo>
                    <a:lnTo>
                      <a:pt x="484" y="52"/>
                    </a:lnTo>
                    <a:lnTo>
                      <a:pt x="484" y="55"/>
                    </a:lnTo>
                    <a:lnTo>
                      <a:pt x="481" y="55"/>
                    </a:lnTo>
                    <a:lnTo>
                      <a:pt x="481" y="58"/>
                    </a:lnTo>
                    <a:lnTo>
                      <a:pt x="478" y="61"/>
                    </a:lnTo>
                    <a:lnTo>
                      <a:pt x="478" y="58"/>
                    </a:lnTo>
                    <a:lnTo>
                      <a:pt x="478" y="55"/>
                    </a:lnTo>
                    <a:lnTo>
                      <a:pt x="475" y="55"/>
                    </a:lnTo>
                    <a:lnTo>
                      <a:pt x="473" y="55"/>
                    </a:lnTo>
                    <a:lnTo>
                      <a:pt x="473" y="58"/>
                    </a:lnTo>
                    <a:lnTo>
                      <a:pt x="470" y="58"/>
                    </a:lnTo>
                    <a:lnTo>
                      <a:pt x="470" y="55"/>
                    </a:lnTo>
                    <a:lnTo>
                      <a:pt x="467" y="55"/>
                    </a:lnTo>
                    <a:lnTo>
                      <a:pt x="467" y="52"/>
                    </a:lnTo>
                    <a:lnTo>
                      <a:pt x="467" y="55"/>
                    </a:lnTo>
                    <a:lnTo>
                      <a:pt x="464" y="55"/>
                    </a:lnTo>
                    <a:lnTo>
                      <a:pt x="461" y="55"/>
                    </a:lnTo>
                    <a:lnTo>
                      <a:pt x="461" y="52"/>
                    </a:lnTo>
                    <a:lnTo>
                      <a:pt x="458" y="52"/>
                    </a:lnTo>
                    <a:lnTo>
                      <a:pt x="458" y="49"/>
                    </a:lnTo>
                    <a:lnTo>
                      <a:pt x="458" y="47"/>
                    </a:lnTo>
                    <a:lnTo>
                      <a:pt x="455" y="47"/>
                    </a:lnTo>
                    <a:lnTo>
                      <a:pt x="458" y="44"/>
                    </a:lnTo>
                    <a:lnTo>
                      <a:pt x="455" y="41"/>
                    </a:lnTo>
                    <a:lnTo>
                      <a:pt x="450" y="41"/>
                    </a:lnTo>
                    <a:lnTo>
                      <a:pt x="447" y="38"/>
                    </a:lnTo>
                    <a:lnTo>
                      <a:pt x="444" y="38"/>
                    </a:lnTo>
                    <a:lnTo>
                      <a:pt x="441" y="35"/>
                    </a:lnTo>
                    <a:lnTo>
                      <a:pt x="441" y="32"/>
                    </a:lnTo>
                    <a:lnTo>
                      <a:pt x="438" y="32"/>
                    </a:lnTo>
                    <a:lnTo>
                      <a:pt x="435" y="32"/>
                    </a:lnTo>
                    <a:lnTo>
                      <a:pt x="435" y="29"/>
                    </a:lnTo>
                    <a:lnTo>
                      <a:pt x="435" y="32"/>
                    </a:lnTo>
                    <a:lnTo>
                      <a:pt x="432" y="32"/>
                    </a:lnTo>
                    <a:lnTo>
                      <a:pt x="432" y="29"/>
                    </a:lnTo>
                    <a:lnTo>
                      <a:pt x="429" y="29"/>
                    </a:lnTo>
                    <a:lnTo>
                      <a:pt x="426" y="32"/>
                    </a:lnTo>
                    <a:lnTo>
                      <a:pt x="424" y="32"/>
                    </a:lnTo>
                    <a:lnTo>
                      <a:pt x="424" y="29"/>
                    </a:lnTo>
                    <a:lnTo>
                      <a:pt x="424" y="32"/>
                    </a:lnTo>
                    <a:lnTo>
                      <a:pt x="421" y="29"/>
                    </a:lnTo>
                    <a:lnTo>
                      <a:pt x="418" y="29"/>
                    </a:lnTo>
                    <a:lnTo>
                      <a:pt x="418" y="26"/>
                    </a:lnTo>
                    <a:lnTo>
                      <a:pt x="415" y="26"/>
                    </a:lnTo>
                    <a:lnTo>
                      <a:pt x="412" y="26"/>
                    </a:lnTo>
                    <a:lnTo>
                      <a:pt x="409" y="26"/>
                    </a:lnTo>
                    <a:lnTo>
                      <a:pt x="406" y="23"/>
                    </a:lnTo>
                    <a:lnTo>
                      <a:pt x="403" y="23"/>
                    </a:lnTo>
                    <a:lnTo>
                      <a:pt x="403" y="21"/>
                    </a:lnTo>
                    <a:lnTo>
                      <a:pt x="401" y="21"/>
                    </a:lnTo>
                    <a:lnTo>
                      <a:pt x="398" y="21"/>
                    </a:lnTo>
                    <a:lnTo>
                      <a:pt x="395" y="21"/>
                    </a:lnTo>
                    <a:lnTo>
                      <a:pt x="395" y="18"/>
                    </a:lnTo>
                    <a:lnTo>
                      <a:pt x="392" y="18"/>
                    </a:lnTo>
                    <a:lnTo>
                      <a:pt x="386" y="18"/>
                    </a:lnTo>
                    <a:lnTo>
                      <a:pt x="383" y="18"/>
                    </a:lnTo>
                    <a:lnTo>
                      <a:pt x="386" y="18"/>
                    </a:lnTo>
                    <a:lnTo>
                      <a:pt x="380" y="18"/>
                    </a:lnTo>
                    <a:lnTo>
                      <a:pt x="380" y="15"/>
                    </a:lnTo>
                    <a:lnTo>
                      <a:pt x="383" y="15"/>
                    </a:lnTo>
                    <a:lnTo>
                      <a:pt x="386" y="12"/>
                    </a:lnTo>
                    <a:lnTo>
                      <a:pt x="389" y="12"/>
                    </a:lnTo>
                    <a:lnTo>
                      <a:pt x="386" y="12"/>
                    </a:lnTo>
                    <a:lnTo>
                      <a:pt x="383" y="12"/>
                    </a:lnTo>
                    <a:lnTo>
                      <a:pt x="380" y="12"/>
                    </a:lnTo>
                    <a:lnTo>
                      <a:pt x="383" y="12"/>
                    </a:lnTo>
                    <a:lnTo>
                      <a:pt x="383" y="9"/>
                    </a:lnTo>
                    <a:lnTo>
                      <a:pt x="380" y="9"/>
                    </a:lnTo>
                    <a:lnTo>
                      <a:pt x="378" y="12"/>
                    </a:lnTo>
                    <a:lnTo>
                      <a:pt x="378" y="9"/>
                    </a:lnTo>
                    <a:lnTo>
                      <a:pt x="375" y="9"/>
                    </a:lnTo>
                    <a:lnTo>
                      <a:pt x="375" y="12"/>
                    </a:lnTo>
                    <a:lnTo>
                      <a:pt x="375" y="9"/>
                    </a:lnTo>
                    <a:lnTo>
                      <a:pt x="372" y="9"/>
                    </a:lnTo>
                    <a:lnTo>
                      <a:pt x="375" y="9"/>
                    </a:lnTo>
                    <a:lnTo>
                      <a:pt x="375" y="6"/>
                    </a:lnTo>
                    <a:lnTo>
                      <a:pt x="372" y="6"/>
                    </a:lnTo>
                    <a:lnTo>
                      <a:pt x="369" y="6"/>
                    </a:lnTo>
                    <a:lnTo>
                      <a:pt x="366" y="9"/>
                    </a:lnTo>
                    <a:lnTo>
                      <a:pt x="363" y="12"/>
                    </a:lnTo>
                    <a:lnTo>
                      <a:pt x="363" y="9"/>
                    </a:lnTo>
                    <a:lnTo>
                      <a:pt x="360" y="9"/>
                    </a:lnTo>
                    <a:lnTo>
                      <a:pt x="363" y="6"/>
                    </a:lnTo>
                    <a:lnTo>
                      <a:pt x="366" y="6"/>
                    </a:lnTo>
                    <a:lnTo>
                      <a:pt x="369" y="6"/>
                    </a:lnTo>
                    <a:lnTo>
                      <a:pt x="372" y="3"/>
                    </a:lnTo>
                    <a:lnTo>
                      <a:pt x="369" y="3"/>
                    </a:lnTo>
                    <a:lnTo>
                      <a:pt x="366" y="3"/>
                    </a:lnTo>
                    <a:lnTo>
                      <a:pt x="369" y="3"/>
                    </a:lnTo>
                    <a:lnTo>
                      <a:pt x="366" y="3"/>
                    </a:lnTo>
                    <a:lnTo>
                      <a:pt x="366" y="0"/>
                    </a:lnTo>
                    <a:lnTo>
                      <a:pt x="366" y="3"/>
                    </a:lnTo>
                    <a:lnTo>
                      <a:pt x="363" y="3"/>
                    </a:lnTo>
                    <a:lnTo>
                      <a:pt x="360" y="3"/>
                    </a:lnTo>
                    <a:lnTo>
                      <a:pt x="357" y="3"/>
                    </a:lnTo>
                    <a:lnTo>
                      <a:pt x="354" y="3"/>
                    </a:lnTo>
                    <a:lnTo>
                      <a:pt x="346" y="6"/>
                    </a:lnTo>
                    <a:lnTo>
                      <a:pt x="340" y="6"/>
                    </a:lnTo>
                    <a:lnTo>
                      <a:pt x="337" y="6"/>
                    </a:lnTo>
                    <a:lnTo>
                      <a:pt x="334" y="6"/>
                    </a:lnTo>
                    <a:lnTo>
                      <a:pt x="337" y="6"/>
                    </a:lnTo>
                    <a:lnTo>
                      <a:pt x="337" y="3"/>
                    </a:lnTo>
                    <a:lnTo>
                      <a:pt x="331" y="6"/>
                    </a:lnTo>
                    <a:lnTo>
                      <a:pt x="329" y="6"/>
                    </a:lnTo>
                    <a:lnTo>
                      <a:pt x="329" y="9"/>
                    </a:lnTo>
                    <a:lnTo>
                      <a:pt x="326" y="9"/>
                    </a:lnTo>
                    <a:lnTo>
                      <a:pt x="323" y="12"/>
                    </a:lnTo>
                    <a:lnTo>
                      <a:pt x="323" y="9"/>
                    </a:lnTo>
                    <a:lnTo>
                      <a:pt x="326" y="9"/>
                    </a:lnTo>
                    <a:lnTo>
                      <a:pt x="329" y="9"/>
                    </a:lnTo>
                    <a:lnTo>
                      <a:pt x="326" y="6"/>
                    </a:lnTo>
                    <a:lnTo>
                      <a:pt x="320" y="9"/>
                    </a:lnTo>
                    <a:lnTo>
                      <a:pt x="311" y="9"/>
                    </a:lnTo>
                    <a:lnTo>
                      <a:pt x="308" y="9"/>
                    </a:lnTo>
                    <a:lnTo>
                      <a:pt x="306" y="12"/>
                    </a:lnTo>
                    <a:lnTo>
                      <a:pt x="308" y="9"/>
                    </a:lnTo>
                    <a:lnTo>
                      <a:pt x="303" y="12"/>
                    </a:lnTo>
                    <a:lnTo>
                      <a:pt x="303" y="15"/>
                    </a:lnTo>
                    <a:lnTo>
                      <a:pt x="300" y="12"/>
                    </a:lnTo>
                    <a:lnTo>
                      <a:pt x="291" y="15"/>
                    </a:lnTo>
                    <a:lnTo>
                      <a:pt x="294" y="15"/>
                    </a:lnTo>
                    <a:lnTo>
                      <a:pt x="291" y="15"/>
                    </a:lnTo>
                    <a:lnTo>
                      <a:pt x="288" y="15"/>
                    </a:lnTo>
                    <a:lnTo>
                      <a:pt x="288" y="18"/>
                    </a:lnTo>
                    <a:lnTo>
                      <a:pt x="288" y="15"/>
                    </a:lnTo>
                    <a:lnTo>
                      <a:pt x="285" y="18"/>
                    </a:lnTo>
                    <a:lnTo>
                      <a:pt x="283" y="18"/>
                    </a:lnTo>
                    <a:lnTo>
                      <a:pt x="280" y="18"/>
                    </a:lnTo>
                    <a:lnTo>
                      <a:pt x="283" y="18"/>
                    </a:lnTo>
                    <a:lnTo>
                      <a:pt x="280" y="21"/>
                    </a:lnTo>
                    <a:lnTo>
                      <a:pt x="274" y="21"/>
                    </a:lnTo>
                    <a:lnTo>
                      <a:pt x="268" y="23"/>
                    </a:lnTo>
                    <a:lnTo>
                      <a:pt x="262" y="23"/>
                    </a:lnTo>
                    <a:lnTo>
                      <a:pt x="257" y="23"/>
                    </a:lnTo>
                    <a:lnTo>
                      <a:pt x="254" y="23"/>
                    </a:lnTo>
                    <a:lnTo>
                      <a:pt x="254" y="21"/>
                    </a:lnTo>
                    <a:lnTo>
                      <a:pt x="251" y="21"/>
                    </a:lnTo>
                    <a:lnTo>
                      <a:pt x="251" y="23"/>
                    </a:lnTo>
                    <a:lnTo>
                      <a:pt x="248" y="23"/>
                    </a:lnTo>
                    <a:lnTo>
                      <a:pt x="245" y="26"/>
                    </a:lnTo>
                    <a:lnTo>
                      <a:pt x="242" y="26"/>
                    </a:lnTo>
                    <a:lnTo>
                      <a:pt x="239" y="26"/>
                    </a:lnTo>
                    <a:lnTo>
                      <a:pt x="236" y="26"/>
                    </a:lnTo>
                    <a:lnTo>
                      <a:pt x="234" y="26"/>
                    </a:lnTo>
                    <a:lnTo>
                      <a:pt x="236" y="29"/>
                    </a:lnTo>
                    <a:lnTo>
                      <a:pt x="236" y="32"/>
                    </a:lnTo>
                    <a:lnTo>
                      <a:pt x="236" y="35"/>
                    </a:lnTo>
                    <a:lnTo>
                      <a:pt x="236" y="38"/>
                    </a:lnTo>
                    <a:lnTo>
                      <a:pt x="239" y="38"/>
                    </a:lnTo>
                    <a:lnTo>
                      <a:pt x="236" y="41"/>
                    </a:lnTo>
                    <a:lnTo>
                      <a:pt x="236" y="44"/>
                    </a:lnTo>
                    <a:lnTo>
                      <a:pt x="234" y="44"/>
                    </a:lnTo>
                    <a:lnTo>
                      <a:pt x="234" y="47"/>
                    </a:lnTo>
                    <a:lnTo>
                      <a:pt x="231" y="47"/>
                    </a:lnTo>
                    <a:lnTo>
                      <a:pt x="234" y="49"/>
                    </a:lnTo>
                    <a:lnTo>
                      <a:pt x="236" y="49"/>
                    </a:lnTo>
                    <a:lnTo>
                      <a:pt x="239" y="49"/>
                    </a:lnTo>
                    <a:lnTo>
                      <a:pt x="236" y="49"/>
                    </a:lnTo>
                    <a:lnTo>
                      <a:pt x="236" y="52"/>
                    </a:lnTo>
                    <a:lnTo>
                      <a:pt x="239" y="49"/>
                    </a:lnTo>
                    <a:lnTo>
                      <a:pt x="242" y="49"/>
                    </a:lnTo>
                    <a:lnTo>
                      <a:pt x="242" y="52"/>
                    </a:lnTo>
                    <a:lnTo>
                      <a:pt x="239" y="52"/>
                    </a:lnTo>
                    <a:lnTo>
                      <a:pt x="236" y="55"/>
                    </a:lnTo>
                    <a:lnTo>
                      <a:pt x="236" y="58"/>
                    </a:lnTo>
                    <a:lnTo>
                      <a:pt x="239" y="55"/>
                    </a:lnTo>
                    <a:lnTo>
                      <a:pt x="239" y="58"/>
                    </a:lnTo>
                    <a:lnTo>
                      <a:pt x="239" y="55"/>
                    </a:lnTo>
                    <a:lnTo>
                      <a:pt x="242" y="58"/>
                    </a:lnTo>
                    <a:lnTo>
                      <a:pt x="245" y="58"/>
                    </a:lnTo>
                    <a:lnTo>
                      <a:pt x="248" y="58"/>
                    </a:lnTo>
                    <a:lnTo>
                      <a:pt x="251" y="58"/>
                    </a:lnTo>
                    <a:lnTo>
                      <a:pt x="251" y="61"/>
                    </a:lnTo>
                    <a:lnTo>
                      <a:pt x="248" y="61"/>
                    </a:lnTo>
                    <a:lnTo>
                      <a:pt x="245" y="61"/>
                    </a:lnTo>
                    <a:lnTo>
                      <a:pt x="242" y="61"/>
                    </a:lnTo>
                    <a:lnTo>
                      <a:pt x="236" y="61"/>
                    </a:lnTo>
                    <a:lnTo>
                      <a:pt x="236" y="58"/>
                    </a:lnTo>
                    <a:lnTo>
                      <a:pt x="234" y="58"/>
                    </a:lnTo>
                    <a:lnTo>
                      <a:pt x="234" y="55"/>
                    </a:lnTo>
                    <a:lnTo>
                      <a:pt x="231" y="58"/>
                    </a:lnTo>
                    <a:lnTo>
                      <a:pt x="228" y="58"/>
                    </a:lnTo>
                    <a:lnTo>
                      <a:pt x="228" y="61"/>
                    </a:lnTo>
                    <a:lnTo>
                      <a:pt x="231" y="58"/>
                    </a:lnTo>
                    <a:lnTo>
                      <a:pt x="231" y="61"/>
                    </a:lnTo>
                    <a:lnTo>
                      <a:pt x="234" y="61"/>
                    </a:lnTo>
                    <a:lnTo>
                      <a:pt x="234" y="64"/>
                    </a:lnTo>
                    <a:lnTo>
                      <a:pt x="231" y="64"/>
                    </a:lnTo>
                    <a:lnTo>
                      <a:pt x="231" y="61"/>
                    </a:lnTo>
                    <a:lnTo>
                      <a:pt x="225" y="64"/>
                    </a:lnTo>
                    <a:lnTo>
                      <a:pt x="222" y="64"/>
                    </a:lnTo>
                    <a:lnTo>
                      <a:pt x="219" y="64"/>
                    </a:lnTo>
                    <a:lnTo>
                      <a:pt x="222" y="64"/>
                    </a:lnTo>
                    <a:lnTo>
                      <a:pt x="219" y="64"/>
                    </a:lnTo>
                    <a:lnTo>
                      <a:pt x="216" y="64"/>
                    </a:lnTo>
                    <a:lnTo>
                      <a:pt x="213" y="64"/>
                    </a:lnTo>
                    <a:lnTo>
                      <a:pt x="213" y="61"/>
                    </a:lnTo>
                    <a:lnTo>
                      <a:pt x="211" y="61"/>
                    </a:lnTo>
                    <a:lnTo>
                      <a:pt x="211" y="58"/>
                    </a:lnTo>
                    <a:lnTo>
                      <a:pt x="213" y="58"/>
                    </a:lnTo>
                    <a:lnTo>
                      <a:pt x="216" y="55"/>
                    </a:lnTo>
                    <a:lnTo>
                      <a:pt x="219" y="55"/>
                    </a:lnTo>
                    <a:lnTo>
                      <a:pt x="216" y="55"/>
                    </a:lnTo>
                    <a:lnTo>
                      <a:pt x="213" y="52"/>
                    </a:lnTo>
                    <a:lnTo>
                      <a:pt x="208" y="55"/>
                    </a:lnTo>
                    <a:lnTo>
                      <a:pt x="205" y="55"/>
                    </a:lnTo>
                    <a:lnTo>
                      <a:pt x="202" y="55"/>
                    </a:lnTo>
                    <a:lnTo>
                      <a:pt x="199" y="55"/>
                    </a:lnTo>
                    <a:lnTo>
                      <a:pt x="199" y="58"/>
                    </a:lnTo>
                    <a:lnTo>
                      <a:pt x="196" y="58"/>
                    </a:lnTo>
                    <a:lnTo>
                      <a:pt x="193" y="58"/>
                    </a:lnTo>
                    <a:lnTo>
                      <a:pt x="196" y="55"/>
                    </a:lnTo>
                    <a:lnTo>
                      <a:pt x="193" y="55"/>
                    </a:lnTo>
                    <a:lnTo>
                      <a:pt x="187" y="58"/>
                    </a:lnTo>
                    <a:lnTo>
                      <a:pt x="185" y="58"/>
                    </a:lnTo>
                    <a:lnTo>
                      <a:pt x="182" y="58"/>
                    </a:lnTo>
                    <a:lnTo>
                      <a:pt x="179" y="58"/>
                    </a:lnTo>
                    <a:lnTo>
                      <a:pt x="176" y="61"/>
                    </a:lnTo>
                    <a:lnTo>
                      <a:pt x="170" y="61"/>
                    </a:lnTo>
                    <a:lnTo>
                      <a:pt x="173" y="61"/>
                    </a:lnTo>
                    <a:lnTo>
                      <a:pt x="170" y="61"/>
                    </a:lnTo>
                    <a:lnTo>
                      <a:pt x="170" y="64"/>
                    </a:lnTo>
                    <a:lnTo>
                      <a:pt x="170" y="67"/>
                    </a:lnTo>
                    <a:lnTo>
                      <a:pt x="173" y="67"/>
                    </a:lnTo>
                    <a:lnTo>
                      <a:pt x="176" y="70"/>
                    </a:lnTo>
                    <a:lnTo>
                      <a:pt x="173" y="70"/>
                    </a:lnTo>
                    <a:lnTo>
                      <a:pt x="170" y="70"/>
                    </a:lnTo>
                    <a:lnTo>
                      <a:pt x="170" y="67"/>
                    </a:lnTo>
                    <a:lnTo>
                      <a:pt x="170" y="70"/>
                    </a:lnTo>
                    <a:lnTo>
                      <a:pt x="167" y="72"/>
                    </a:lnTo>
                    <a:lnTo>
                      <a:pt x="164" y="75"/>
                    </a:lnTo>
                    <a:lnTo>
                      <a:pt x="162" y="75"/>
                    </a:lnTo>
                    <a:lnTo>
                      <a:pt x="162" y="78"/>
                    </a:lnTo>
                    <a:lnTo>
                      <a:pt x="164" y="78"/>
                    </a:lnTo>
                    <a:lnTo>
                      <a:pt x="167" y="81"/>
                    </a:lnTo>
                    <a:lnTo>
                      <a:pt x="176" y="81"/>
                    </a:lnTo>
                    <a:lnTo>
                      <a:pt x="179" y="81"/>
                    </a:lnTo>
                    <a:lnTo>
                      <a:pt x="182" y="84"/>
                    </a:lnTo>
                    <a:lnTo>
                      <a:pt x="185" y="84"/>
                    </a:lnTo>
                    <a:lnTo>
                      <a:pt x="182" y="84"/>
                    </a:lnTo>
                    <a:lnTo>
                      <a:pt x="182" y="81"/>
                    </a:lnTo>
                    <a:lnTo>
                      <a:pt x="185" y="81"/>
                    </a:lnTo>
                    <a:lnTo>
                      <a:pt x="185" y="84"/>
                    </a:lnTo>
                    <a:lnTo>
                      <a:pt x="182" y="87"/>
                    </a:lnTo>
                    <a:lnTo>
                      <a:pt x="185" y="84"/>
                    </a:lnTo>
                    <a:lnTo>
                      <a:pt x="187" y="84"/>
                    </a:lnTo>
                    <a:lnTo>
                      <a:pt x="190" y="84"/>
                    </a:lnTo>
                    <a:lnTo>
                      <a:pt x="193" y="81"/>
                    </a:lnTo>
                    <a:lnTo>
                      <a:pt x="199" y="81"/>
                    </a:lnTo>
                    <a:lnTo>
                      <a:pt x="202" y="81"/>
                    </a:lnTo>
                    <a:lnTo>
                      <a:pt x="205" y="81"/>
                    </a:lnTo>
                    <a:lnTo>
                      <a:pt x="205" y="84"/>
                    </a:lnTo>
                    <a:lnTo>
                      <a:pt x="202" y="84"/>
                    </a:lnTo>
                    <a:lnTo>
                      <a:pt x="199" y="84"/>
                    </a:lnTo>
                    <a:lnTo>
                      <a:pt x="196" y="84"/>
                    </a:lnTo>
                    <a:lnTo>
                      <a:pt x="193" y="87"/>
                    </a:lnTo>
                    <a:lnTo>
                      <a:pt x="196" y="87"/>
                    </a:lnTo>
                    <a:lnTo>
                      <a:pt x="193" y="90"/>
                    </a:lnTo>
                    <a:lnTo>
                      <a:pt x="190" y="93"/>
                    </a:lnTo>
                    <a:lnTo>
                      <a:pt x="187" y="93"/>
                    </a:lnTo>
                    <a:lnTo>
                      <a:pt x="187" y="96"/>
                    </a:lnTo>
                    <a:lnTo>
                      <a:pt x="185" y="96"/>
                    </a:lnTo>
                    <a:lnTo>
                      <a:pt x="182" y="98"/>
                    </a:lnTo>
                    <a:lnTo>
                      <a:pt x="179" y="98"/>
                    </a:lnTo>
                    <a:lnTo>
                      <a:pt x="176" y="101"/>
                    </a:lnTo>
                    <a:lnTo>
                      <a:pt x="173" y="98"/>
                    </a:lnTo>
                    <a:lnTo>
                      <a:pt x="170" y="101"/>
                    </a:lnTo>
                    <a:lnTo>
                      <a:pt x="170" y="98"/>
                    </a:lnTo>
                    <a:lnTo>
                      <a:pt x="167" y="101"/>
                    </a:lnTo>
                    <a:lnTo>
                      <a:pt x="167" y="98"/>
                    </a:lnTo>
                    <a:lnTo>
                      <a:pt x="170" y="98"/>
                    </a:lnTo>
                    <a:lnTo>
                      <a:pt x="167" y="98"/>
                    </a:lnTo>
                    <a:lnTo>
                      <a:pt x="164" y="101"/>
                    </a:lnTo>
                    <a:lnTo>
                      <a:pt x="162" y="101"/>
                    </a:lnTo>
                    <a:lnTo>
                      <a:pt x="156" y="101"/>
                    </a:lnTo>
                    <a:lnTo>
                      <a:pt x="153" y="101"/>
                    </a:lnTo>
                    <a:lnTo>
                      <a:pt x="147" y="101"/>
                    </a:lnTo>
                    <a:lnTo>
                      <a:pt x="144" y="101"/>
                    </a:lnTo>
                    <a:lnTo>
                      <a:pt x="144" y="104"/>
                    </a:lnTo>
                    <a:lnTo>
                      <a:pt x="141" y="104"/>
                    </a:lnTo>
                    <a:lnTo>
                      <a:pt x="139" y="107"/>
                    </a:lnTo>
                    <a:lnTo>
                      <a:pt x="139" y="104"/>
                    </a:lnTo>
                    <a:lnTo>
                      <a:pt x="136" y="104"/>
                    </a:lnTo>
                    <a:lnTo>
                      <a:pt x="133" y="107"/>
                    </a:lnTo>
                    <a:lnTo>
                      <a:pt x="130" y="107"/>
                    </a:lnTo>
                    <a:lnTo>
                      <a:pt x="121" y="107"/>
                    </a:lnTo>
                    <a:lnTo>
                      <a:pt x="121" y="110"/>
                    </a:lnTo>
                    <a:lnTo>
                      <a:pt x="118" y="110"/>
                    </a:lnTo>
                    <a:lnTo>
                      <a:pt x="115" y="113"/>
                    </a:lnTo>
                    <a:lnTo>
                      <a:pt x="113" y="113"/>
                    </a:lnTo>
                    <a:lnTo>
                      <a:pt x="110" y="116"/>
                    </a:lnTo>
                    <a:lnTo>
                      <a:pt x="107" y="116"/>
                    </a:lnTo>
                    <a:lnTo>
                      <a:pt x="104" y="116"/>
                    </a:lnTo>
                    <a:lnTo>
                      <a:pt x="104" y="119"/>
                    </a:lnTo>
                    <a:lnTo>
                      <a:pt x="101" y="119"/>
                    </a:lnTo>
                    <a:lnTo>
                      <a:pt x="104" y="119"/>
                    </a:lnTo>
                    <a:lnTo>
                      <a:pt x="107" y="119"/>
                    </a:lnTo>
                    <a:lnTo>
                      <a:pt x="110" y="119"/>
                    </a:lnTo>
                    <a:lnTo>
                      <a:pt x="110" y="121"/>
                    </a:lnTo>
                    <a:lnTo>
                      <a:pt x="104" y="121"/>
                    </a:lnTo>
                    <a:lnTo>
                      <a:pt x="101" y="121"/>
                    </a:lnTo>
                    <a:lnTo>
                      <a:pt x="104" y="121"/>
                    </a:lnTo>
                    <a:lnTo>
                      <a:pt x="101" y="124"/>
                    </a:lnTo>
                    <a:lnTo>
                      <a:pt x="98" y="124"/>
                    </a:lnTo>
                    <a:lnTo>
                      <a:pt x="98" y="127"/>
                    </a:lnTo>
                    <a:lnTo>
                      <a:pt x="98" y="130"/>
                    </a:lnTo>
                    <a:lnTo>
                      <a:pt x="104" y="127"/>
                    </a:lnTo>
                    <a:lnTo>
                      <a:pt x="101" y="127"/>
                    </a:lnTo>
                    <a:lnTo>
                      <a:pt x="101" y="130"/>
                    </a:lnTo>
                    <a:lnTo>
                      <a:pt x="104" y="130"/>
                    </a:lnTo>
                    <a:lnTo>
                      <a:pt x="98" y="130"/>
                    </a:lnTo>
                    <a:lnTo>
                      <a:pt x="101" y="130"/>
                    </a:lnTo>
                    <a:lnTo>
                      <a:pt x="104" y="133"/>
                    </a:lnTo>
                    <a:lnTo>
                      <a:pt x="104" y="130"/>
                    </a:lnTo>
                    <a:lnTo>
                      <a:pt x="107" y="133"/>
                    </a:lnTo>
                    <a:lnTo>
                      <a:pt x="104" y="133"/>
                    </a:lnTo>
                    <a:lnTo>
                      <a:pt x="101" y="136"/>
                    </a:lnTo>
                    <a:lnTo>
                      <a:pt x="95" y="136"/>
                    </a:lnTo>
                    <a:lnTo>
                      <a:pt x="92" y="136"/>
                    </a:lnTo>
                    <a:lnTo>
                      <a:pt x="90" y="139"/>
                    </a:lnTo>
                    <a:lnTo>
                      <a:pt x="87" y="139"/>
                    </a:lnTo>
                    <a:lnTo>
                      <a:pt x="87" y="145"/>
                    </a:lnTo>
                    <a:lnTo>
                      <a:pt x="90" y="142"/>
                    </a:lnTo>
                    <a:lnTo>
                      <a:pt x="90" y="145"/>
                    </a:lnTo>
                    <a:lnTo>
                      <a:pt x="87" y="145"/>
                    </a:lnTo>
                    <a:lnTo>
                      <a:pt x="90" y="145"/>
                    </a:lnTo>
                    <a:lnTo>
                      <a:pt x="87" y="145"/>
                    </a:lnTo>
                    <a:lnTo>
                      <a:pt x="84" y="145"/>
                    </a:lnTo>
                    <a:lnTo>
                      <a:pt x="84" y="147"/>
                    </a:lnTo>
                    <a:lnTo>
                      <a:pt x="87" y="147"/>
                    </a:lnTo>
                    <a:lnTo>
                      <a:pt x="87" y="150"/>
                    </a:lnTo>
                    <a:lnTo>
                      <a:pt x="90" y="150"/>
                    </a:lnTo>
                    <a:lnTo>
                      <a:pt x="92" y="147"/>
                    </a:lnTo>
                    <a:lnTo>
                      <a:pt x="98" y="145"/>
                    </a:lnTo>
                    <a:lnTo>
                      <a:pt x="104" y="145"/>
                    </a:lnTo>
                    <a:lnTo>
                      <a:pt x="104" y="142"/>
                    </a:lnTo>
                    <a:lnTo>
                      <a:pt x="113" y="139"/>
                    </a:lnTo>
                    <a:lnTo>
                      <a:pt x="118" y="136"/>
                    </a:lnTo>
                    <a:lnTo>
                      <a:pt x="121" y="136"/>
                    </a:lnTo>
                    <a:lnTo>
                      <a:pt x="124" y="136"/>
                    </a:lnTo>
                    <a:lnTo>
                      <a:pt x="113" y="139"/>
                    </a:lnTo>
                    <a:lnTo>
                      <a:pt x="107" y="142"/>
                    </a:lnTo>
                    <a:lnTo>
                      <a:pt x="107" y="145"/>
                    </a:lnTo>
                    <a:lnTo>
                      <a:pt x="104" y="145"/>
                    </a:lnTo>
                    <a:lnTo>
                      <a:pt x="104" y="147"/>
                    </a:lnTo>
                    <a:lnTo>
                      <a:pt x="101" y="147"/>
                    </a:lnTo>
                    <a:lnTo>
                      <a:pt x="98" y="153"/>
                    </a:lnTo>
                    <a:lnTo>
                      <a:pt x="95" y="153"/>
                    </a:lnTo>
                    <a:lnTo>
                      <a:pt x="92" y="156"/>
                    </a:lnTo>
                    <a:lnTo>
                      <a:pt x="90" y="156"/>
                    </a:lnTo>
                    <a:lnTo>
                      <a:pt x="90" y="159"/>
                    </a:lnTo>
                    <a:lnTo>
                      <a:pt x="87" y="159"/>
                    </a:lnTo>
                    <a:lnTo>
                      <a:pt x="90" y="159"/>
                    </a:lnTo>
                    <a:lnTo>
                      <a:pt x="87" y="162"/>
                    </a:lnTo>
                    <a:lnTo>
                      <a:pt x="84" y="165"/>
                    </a:lnTo>
                    <a:lnTo>
                      <a:pt x="81" y="165"/>
                    </a:lnTo>
                    <a:lnTo>
                      <a:pt x="78" y="165"/>
                    </a:lnTo>
                    <a:lnTo>
                      <a:pt x="81" y="168"/>
                    </a:lnTo>
                    <a:lnTo>
                      <a:pt x="84" y="165"/>
                    </a:lnTo>
                    <a:lnTo>
                      <a:pt x="87" y="165"/>
                    </a:lnTo>
                    <a:lnTo>
                      <a:pt x="92" y="165"/>
                    </a:lnTo>
                    <a:lnTo>
                      <a:pt x="95" y="165"/>
                    </a:lnTo>
                    <a:lnTo>
                      <a:pt x="98" y="162"/>
                    </a:lnTo>
                    <a:lnTo>
                      <a:pt x="104" y="159"/>
                    </a:lnTo>
                    <a:lnTo>
                      <a:pt x="101" y="162"/>
                    </a:lnTo>
                    <a:lnTo>
                      <a:pt x="98" y="165"/>
                    </a:lnTo>
                    <a:lnTo>
                      <a:pt x="98" y="168"/>
                    </a:lnTo>
                    <a:lnTo>
                      <a:pt x="101" y="165"/>
                    </a:lnTo>
                    <a:lnTo>
                      <a:pt x="104" y="165"/>
                    </a:lnTo>
                    <a:lnTo>
                      <a:pt x="104" y="168"/>
                    </a:lnTo>
                    <a:lnTo>
                      <a:pt x="101" y="168"/>
                    </a:lnTo>
                    <a:lnTo>
                      <a:pt x="98" y="173"/>
                    </a:lnTo>
                    <a:lnTo>
                      <a:pt x="101" y="173"/>
                    </a:lnTo>
                    <a:lnTo>
                      <a:pt x="104" y="173"/>
                    </a:lnTo>
                    <a:lnTo>
                      <a:pt x="104" y="170"/>
                    </a:lnTo>
                    <a:lnTo>
                      <a:pt x="107" y="168"/>
                    </a:lnTo>
                    <a:lnTo>
                      <a:pt x="110" y="168"/>
                    </a:lnTo>
                    <a:lnTo>
                      <a:pt x="113" y="165"/>
                    </a:lnTo>
                    <a:lnTo>
                      <a:pt x="115" y="165"/>
                    </a:lnTo>
                    <a:lnTo>
                      <a:pt x="113" y="168"/>
                    </a:lnTo>
                    <a:lnTo>
                      <a:pt x="110" y="168"/>
                    </a:lnTo>
                    <a:lnTo>
                      <a:pt x="110" y="170"/>
                    </a:lnTo>
                    <a:lnTo>
                      <a:pt x="118" y="170"/>
                    </a:lnTo>
                    <a:lnTo>
                      <a:pt x="121" y="168"/>
                    </a:lnTo>
                    <a:lnTo>
                      <a:pt x="127" y="168"/>
                    </a:lnTo>
                    <a:lnTo>
                      <a:pt x="130" y="168"/>
                    </a:lnTo>
                    <a:lnTo>
                      <a:pt x="124" y="170"/>
                    </a:lnTo>
                    <a:lnTo>
                      <a:pt x="121" y="170"/>
                    </a:lnTo>
                    <a:lnTo>
                      <a:pt x="118" y="173"/>
                    </a:lnTo>
                    <a:lnTo>
                      <a:pt x="115" y="173"/>
                    </a:lnTo>
                    <a:lnTo>
                      <a:pt x="110" y="176"/>
                    </a:lnTo>
                    <a:lnTo>
                      <a:pt x="107" y="179"/>
                    </a:lnTo>
                    <a:lnTo>
                      <a:pt x="101" y="185"/>
                    </a:lnTo>
                    <a:lnTo>
                      <a:pt x="98" y="185"/>
                    </a:lnTo>
                    <a:lnTo>
                      <a:pt x="95" y="188"/>
                    </a:lnTo>
                    <a:lnTo>
                      <a:pt x="87" y="191"/>
                    </a:lnTo>
                    <a:lnTo>
                      <a:pt x="81" y="194"/>
                    </a:lnTo>
                    <a:lnTo>
                      <a:pt x="78" y="194"/>
                    </a:lnTo>
                    <a:lnTo>
                      <a:pt x="75" y="196"/>
                    </a:lnTo>
                    <a:lnTo>
                      <a:pt x="72" y="196"/>
                    </a:lnTo>
                    <a:lnTo>
                      <a:pt x="67" y="196"/>
                    </a:lnTo>
                    <a:lnTo>
                      <a:pt x="64" y="199"/>
                    </a:lnTo>
                    <a:lnTo>
                      <a:pt x="61" y="199"/>
                    </a:lnTo>
                    <a:lnTo>
                      <a:pt x="58" y="199"/>
                    </a:lnTo>
                    <a:lnTo>
                      <a:pt x="52" y="202"/>
                    </a:lnTo>
                    <a:lnTo>
                      <a:pt x="49" y="202"/>
                    </a:lnTo>
                    <a:lnTo>
                      <a:pt x="46" y="205"/>
                    </a:lnTo>
                    <a:lnTo>
                      <a:pt x="44" y="205"/>
                    </a:lnTo>
                    <a:lnTo>
                      <a:pt x="44" y="208"/>
                    </a:lnTo>
                    <a:lnTo>
                      <a:pt x="44" y="211"/>
                    </a:lnTo>
                    <a:lnTo>
                      <a:pt x="41" y="211"/>
                    </a:lnTo>
                    <a:lnTo>
                      <a:pt x="41" y="208"/>
                    </a:lnTo>
                    <a:lnTo>
                      <a:pt x="38" y="208"/>
                    </a:lnTo>
                    <a:lnTo>
                      <a:pt x="41" y="205"/>
                    </a:lnTo>
                    <a:lnTo>
                      <a:pt x="38" y="205"/>
                    </a:lnTo>
                    <a:lnTo>
                      <a:pt x="32" y="205"/>
                    </a:lnTo>
                    <a:lnTo>
                      <a:pt x="26" y="208"/>
                    </a:lnTo>
                    <a:lnTo>
                      <a:pt x="20" y="211"/>
                    </a:lnTo>
                    <a:lnTo>
                      <a:pt x="18" y="211"/>
                    </a:lnTo>
                    <a:lnTo>
                      <a:pt x="15" y="214"/>
                    </a:lnTo>
                    <a:lnTo>
                      <a:pt x="12" y="214"/>
                    </a:lnTo>
                    <a:lnTo>
                      <a:pt x="9" y="214"/>
                    </a:lnTo>
                    <a:lnTo>
                      <a:pt x="6" y="214"/>
                    </a:lnTo>
                    <a:lnTo>
                      <a:pt x="3" y="214"/>
                    </a:lnTo>
                    <a:lnTo>
                      <a:pt x="3" y="217"/>
                    </a:lnTo>
                    <a:lnTo>
                      <a:pt x="0" y="219"/>
                    </a:lnTo>
                    <a:lnTo>
                      <a:pt x="3" y="217"/>
                    </a:lnTo>
                    <a:lnTo>
                      <a:pt x="6" y="217"/>
                    </a:lnTo>
                    <a:lnTo>
                      <a:pt x="9" y="217"/>
                    </a:lnTo>
                    <a:lnTo>
                      <a:pt x="12" y="214"/>
                    </a:lnTo>
                    <a:lnTo>
                      <a:pt x="12" y="217"/>
                    </a:lnTo>
                    <a:lnTo>
                      <a:pt x="15" y="217"/>
                    </a:lnTo>
                    <a:lnTo>
                      <a:pt x="18" y="217"/>
                    </a:lnTo>
                    <a:lnTo>
                      <a:pt x="20" y="214"/>
                    </a:lnTo>
                    <a:lnTo>
                      <a:pt x="23" y="214"/>
                    </a:lnTo>
                    <a:lnTo>
                      <a:pt x="26" y="211"/>
                    </a:lnTo>
                    <a:lnTo>
                      <a:pt x="29" y="211"/>
                    </a:lnTo>
                    <a:lnTo>
                      <a:pt x="26" y="214"/>
                    </a:lnTo>
                    <a:lnTo>
                      <a:pt x="23" y="214"/>
                    </a:lnTo>
                    <a:lnTo>
                      <a:pt x="29" y="214"/>
                    </a:lnTo>
                    <a:lnTo>
                      <a:pt x="32" y="214"/>
                    </a:lnTo>
                    <a:lnTo>
                      <a:pt x="35" y="214"/>
                    </a:lnTo>
                    <a:lnTo>
                      <a:pt x="35" y="211"/>
                    </a:lnTo>
                    <a:lnTo>
                      <a:pt x="35" y="214"/>
                    </a:lnTo>
                    <a:lnTo>
                      <a:pt x="38" y="211"/>
                    </a:lnTo>
                    <a:lnTo>
                      <a:pt x="41" y="211"/>
                    </a:lnTo>
                    <a:lnTo>
                      <a:pt x="44" y="211"/>
                    </a:lnTo>
                    <a:lnTo>
                      <a:pt x="46" y="211"/>
                    </a:lnTo>
                    <a:lnTo>
                      <a:pt x="49" y="211"/>
                    </a:lnTo>
                    <a:lnTo>
                      <a:pt x="46" y="211"/>
                    </a:lnTo>
                    <a:lnTo>
                      <a:pt x="44" y="214"/>
                    </a:lnTo>
                    <a:lnTo>
                      <a:pt x="49" y="211"/>
                    </a:lnTo>
                    <a:lnTo>
                      <a:pt x="52" y="211"/>
                    </a:lnTo>
                    <a:lnTo>
                      <a:pt x="55" y="211"/>
                    </a:lnTo>
                    <a:lnTo>
                      <a:pt x="58" y="208"/>
                    </a:lnTo>
                    <a:lnTo>
                      <a:pt x="58" y="211"/>
                    </a:lnTo>
                    <a:lnTo>
                      <a:pt x="61" y="208"/>
                    </a:lnTo>
                    <a:lnTo>
                      <a:pt x="64" y="205"/>
                    </a:lnTo>
                    <a:lnTo>
                      <a:pt x="64" y="202"/>
                    </a:lnTo>
                    <a:lnTo>
                      <a:pt x="67" y="202"/>
                    </a:lnTo>
                    <a:lnTo>
                      <a:pt x="64" y="202"/>
                    </a:lnTo>
                    <a:lnTo>
                      <a:pt x="64" y="205"/>
                    </a:lnTo>
                    <a:lnTo>
                      <a:pt x="69" y="202"/>
                    </a:lnTo>
                    <a:lnTo>
                      <a:pt x="72" y="202"/>
                    </a:lnTo>
                    <a:lnTo>
                      <a:pt x="75" y="202"/>
                    </a:lnTo>
                    <a:lnTo>
                      <a:pt x="78" y="202"/>
                    </a:lnTo>
                    <a:lnTo>
                      <a:pt x="81" y="202"/>
                    </a:lnTo>
                    <a:lnTo>
                      <a:pt x="81" y="199"/>
                    </a:lnTo>
                    <a:lnTo>
                      <a:pt x="84" y="199"/>
                    </a:lnTo>
                    <a:lnTo>
                      <a:pt x="87" y="199"/>
                    </a:lnTo>
                    <a:lnTo>
                      <a:pt x="90" y="199"/>
                    </a:lnTo>
                    <a:lnTo>
                      <a:pt x="92" y="196"/>
                    </a:lnTo>
                    <a:lnTo>
                      <a:pt x="95" y="196"/>
                    </a:lnTo>
                    <a:lnTo>
                      <a:pt x="98" y="196"/>
                    </a:lnTo>
                    <a:lnTo>
                      <a:pt x="101" y="194"/>
                    </a:lnTo>
                    <a:lnTo>
                      <a:pt x="104" y="194"/>
                    </a:lnTo>
                    <a:lnTo>
                      <a:pt x="107" y="191"/>
                    </a:lnTo>
                    <a:lnTo>
                      <a:pt x="110" y="191"/>
                    </a:lnTo>
                    <a:lnTo>
                      <a:pt x="113" y="188"/>
                    </a:lnTo>
                    <a:lnTo>
                      <a:pt x="115" y="188"/>
                    </a:lnTo>
                    <a:lnTo>
                      <a:pt x="118" y="188"/>
                    </a:lnTo>
                    <a:lnTo>
                      <a:pt x="121" y="188"/>
                    </a:lnTo>
                    <a:lnTo>
                      <a:pt x="124" y="185"/>
                    </a:lnTo>
                    <a:lnTo>
                      <a:pt x="127" y="185"/>
                    </a:lnTo>
                    <a:lnTo>
                      <a:pt x="130" y="185"/>
                    </a:lnTo>
                    <a:lnTo>
                      <a:pt x="133" y="185"/>
                    </a:lnTo>
                    <a:lnTo>
                      <a:pt x="136" y="185"/>
                    </a:lnTo>
                    <a:lnTo>
                      <a:pt x="139" y="182"/>
                    </a:lnTo>
                    <a:lnTo>
                      <a:pt x="141" y="179"/>
                    </a:lnTo>
                    <a:lnTo>
                      <a:pt x="147" y="179"/>
                    </a:lnTo>
                    <a:lnTo>
                      <a:pt x="150" y="176"/>
                    </a:lnTo>
                    <a:lnTo>
                      <a:pt x="153" y="176"/>
                    </a:lnTo>
                    <a:lnTo>
                      <a:pt x="153" y="173"/>
                    </a:lnTo>
                    <a:lnTo>
                      <a:pt x="153" y="170"/>
                    </a:lnTo>
                    <a:lnTo>
                      <a:pt x="150" y="170"/>
                    </a:lnTo>
                    <a:lnTo>
                      <a:pt x="156" y="168"/>
                    </a:lnTo>
                    <a:lnTo>
                      <a:pt x="159" y="168"/>
                    </a:lnTo>
                    <a:lnTo>
                      <a:pt x="162" y="165"/>
                    </a:lnTo>
                    <a:lnTo>
                      <a:pt x="164" y="165"/>
                    </a:lnTo>
                    <a:lnTo>
                      <a:pt x="167" y="162"/>
                    </a:lnTo>
                    <a:lnTo>
                      <a:pt x="170" y="162"/>
                    </a:lnTo>
                    <a:lnTo>
                      <a:pt x="167" y="165"/>
                    </a:lnTo>
                    <a:lnTo>
                      <a:pt x="170" y="165"/>
                    </a:lnTo>
                    <a:lnTo>
                      <a:pt x="170" y="162"/>
                    </a:lnTo>
                    <a:lnTo>
                      <a:pt x="173" y="162"/>
                    </a:lnTo>
                    <a:lnTo>
                      <a:pt x="173" y="159"/>
                    </a:lnTo>
                    <a:lnTo>
                      <a:pt x="176" y="162"/>
                    </a:lnTo>
                    <a:lnTo>
                      <a:pt x="179" y="159"/>
                    </a:lnTo>
                    <a:lnTo>
                      <a:pt x="182" y="159"/>
                    </a:lnTo>
                    <a:lnTo>
                      <a:pt x="182" y="156"/>
                    </a:lnTo>
                    <a:lnTo>
                      <a:pt x="185" y="156"/>
                    </a:lnTo>
                    <a:lnTo>
                      <a:pt x="190" y="153"/>
                    </a:lnTo>
                    <a:lnTo>
                      <a:pt x="193" y="150"/>
                    </a:lnTo>
                    <a:lnTo>
                      <a:pt x="199" y="150"/>
                    </a:lnTo>
                    <a:lnTo>
                      <a:pt x="202" y="147"/>
                    </a:lnTo>
                    <a:lnTo>
                      <a:pt x="211" y="147"/>
                    </a:lnTo>
                    <a:lnTo>
                      <a:pt x="219" y="145"/>
                    </a:lnTo>
                    <a:lnTo>
                      <a:pt x="219" y="142"/>
                    </a:lnTo>
                    <a:lnTo>
                      <a:pt x="222" y="139"/>
                    </a:lnTo>
                    <a:lnTo>
                      <a:pt x="225" y="139"/>
                    </a:lnTo>
                    <a:lnTo>
                      <a:pt x="228" y="139"/>
                    </a:lnTo>
                    <a:lnTo>
                      <a:pt x="234" y="133"/>
                    </a:lnTo>
                    <a:lnTo>
                      <a:pt x="236" y="133"/>
                    </a:lnTo>
                    <a:lnTo>
                      <a:pt x="236" y="130"/>
                    </a:lnTo>
                    <a:lnTo>
                      <a:pt x="239" y="130"/>
                    </a:lnTo>
                    <a:lnTo>
                      <a:pt x="231" y="136"/>
                    </a:lnTo>
                    <a:lnTo>
                      <a:pt x="228" y="139"/>
                    </a:lnTo>
                    <a:lnTo>
                      <a:pt x="225" y="142"/>
                    </a:lnTo>
                    <a:lnTo>
                      <a:pt x="219" y="142"/>
                    </a:lnTo>
                    <a:lnTo>
                      <a:pt x="219" y="145"/>
                    </a:lnTo>
                    <a:lnTo>
                      <a:pt x="222" y="145"/>
                    </a:lnTo>
                    <a:lnTo>
                      <a:pt x="228" y="145"/>
                    </a:lnTo>
                    <a:lnTo>
                      <a:pt x="234" y="142"/>
                    </a:lnTo>
                    <a:lnTo>
                      <a:pt x="231" y="145"/>
                    </a:lnTo>
                    <a:lnTo>
                      <a:pt x="228" y="145"/>
                    </a:lnTo>
                    <a:lnTo>
                      <a:pt x="225" y="145"/>
                    </a:lnTo>
                    <a:lnTo>
                      <a:pt x="222" y="145"/>
                    </a:lnTo>
                    <a:lnTo>
                      <a:pt x="219" y="147"/>
                    </a:lnTo>
                    <a:lnTo>
                      <a:pt x="222" y="150"/>
                    </a:lnTo>
                    <a:lnTo>
                      <a:pt x="225" y="150"/>
                    </a:lnTo>
                    <a:lnTo>
                      <a:pt x="219" y="150"/>
                    </a:lnTo>
                    <a:lnTo>
                      <a:pt x="216" y="150"/>
                    </a:lnTo>
                    <a:lnTo>
                      <a:pt x="216" y="147"/>
                    </a:lnTo>
                    <a:lnTo>
                      <a:pt x="213" y="147"/>
                    </a:lnTo>
                    <a:lnTo>
                      <a:pt x="211" y="150"/>
                    </a:lnTo>
                    <a:lnTo>
                      <a:pt x="205" y="150"/>
                    </a:lnTo>
                    <a:lnTo>
                      <a:pt x="202" y="150"/>
                    </a:lnTo>
                    <a:lnTo>
                      <a:pt x="199" y="153"/>
                    </a:lnTo>
                    <a:lnTo>
                      <a:pt x="199" y="156"/>
                    </a:lnTo>
                    <a:lnTo>
                      <a:pt x="196" y="159"/>
                    </a:lnTo>
                    <a:lnTo>
                      <a:pt x="193" y="159"/>
                    </a:lnTo>
                    <a:lnTo>
                      <a:pt x="190" y="159"/>
                    </a:lnTo>
                    <a:lnTo>
                      <a:pt x="187" y="162"/>
                    </a:lnTo>
                    <a:lnTo>
                      <a:pt x="185" y="162"/>
                    </a:lnTo>
                    <a:lnTo>
                      <a:pt x="182" y="165"/>
                    </a:lnTo>
                    <a:lnTo>
                      <a:pt x="182" y="168"/>
                    </a:lnTo>
                    <a:lnTo>
                      <a:pt x="187" y="165"/>
                    </a:lnTo>
                    <a:lnTo>
                      <a:pt x="190" y="165"/>
                    </a:lnTo>
                    <a:lnTo>
                      <a:pt x="187" y="168"/>
                    </a:lnTo>
                    <a:lnTo>
                      <a:pt x="185" y="168"/>
                    </a:lnTo>
                    <a:lnTo>
                      <a:pt x="182" y="168"/>
                    </a:lnTo>
                    <a:lnTo>
                      <a:pt x="182" y="170"/>
                    </a:lnTo>
                    <a:lnTo>
                      <a:pt x="179" y="168"/>
                    </a:lnTo>
                    <a:lnTo>
                      <a:pt x="176" y="170"/>
                    </a:lnTo>
                    <a:lnTo>
                      <a:pt x="179" y="168"/>
                    </a:lnTo>
                    <a:lnTo>
                      <a:pt x="176" y="170"/>
                    </a:lnTo>
                    <a:lnTo>
                      <a:pt x="173" y="170"/>
                    </a:lnTo>
                    <a:lnTo>
                      <a:pt x="173" y="173"/>
                    </a:lnTo>
                    <a:lnTo>
                      <a:pt x="176" y="173"/>
                    </a:lnTo>
                    <a:lnTo>
                      <a:pt x="179" y="173"/>
                    </a:lnTo>
                    <a:lnTo>
                      <a:pt x="179" y="170"/>
                    </a:lnTo>
                    <a:lnTo>
                      <a:pt x="182" y="173"/>
                    </a:lnTo>
                    <a:lnTo>
                      <a:pt x="185" y="170"/>
                    </a:lnTo>
                    <a:lnTo>
                      <a:pt x="187" y="168"/>
                    </a:lnTo>
                    <a:lnTo>
                      <a:pt x="190" y="170"/>
                    </a:lnTo>
                    <a:lnTo>
                      <a:pt x="190" y="168"/>
                    </a:lnTo>
                    <a:lnTo>
                      <a:pt x="190" y="170"/>
                    </a:lnTo>
                    <a:lnTo>
                      <a:pt x="187" y="173"/>
                    </a:lnTo>
                    <a:lnTo>
                      <a:pt x="193" y="170"/>
                    </a:lnTo>
                    <a:lnTo>
                      <a:pt x="193" y="168"/>
                    </a:lnTo>
                    <a:lnTo>
                      <a:pt x="196" y="168"/>
                    </a:lnTo>
                    <a:lnTo>
                      <a:pt x="199" y="168"/>
                    </a:lnTo>
                    <a:lnTo>
                      <a:pt x="199" y="165"/>
                    </a:lnTo>
                    <a:lnTo>
                      <a:pt x="202" y="165"/>
                    </a:lnTo>
                    <a:lnTo>
                      <a:pt x="199" y="168"/>
                    </a:lnTo>
                    <a:lnTo>
                      <a:pt x="202" y="165"/>
                    </a:lnTo>
                    <a:lnTo>
                      <a:pt x="205" y="165"/>
                    </a:lnTo>
                    <a:lnTo>
                      <a:pt x="208" y="162"/>
                    </a:lnTo>
                    <a:lnTo>
                      <a:pt x="205" y="165"/>
                    </a:lnTo>
                    <a:lnTo>
                      <a:pt x="208" y="165"/>
                    </a:lnTo>
                    <a:lnTo>
                      <a:pt x="211" y="165"/>
                    </a:lnTo>
                    <a:lnTo>
                      <a:pt x="213" y="165"/>
                    </a:lnTo>
                    <a:lnTo>
                      <a:pt x="216" y="165"/>
                    </a:lnTo>
                    <a:lnTo>
                      <a:pt x="219" y="165"/>
                    </a:lnTo>
                    <a:lnTo>
                      <a:pt x="219" y="162"/>
                    </a:lnTo>
                    <a:lnTo>
                      <a:pt x="222" y="159"/>
                    </a:lnTo>
                    <a:lnTo>
                      <a:pt x="225" y="159"/>
                    </a:lnTo>
                    <a:lnTo>
                      <a:pt x="228" y="159"/>
                    </a:lnTo>
                    <a:lnTo>
                      <a:pt x="225" y="159"/>
                    </a:lnTo>
                    <a:lnTo>
                      <a:pt x="222" y="159"/>
                    </a:lnTo>
                    <a:lnTo>
                      <a:pt x="225" y="156"/>
                    </a:lnTo>
                    <a:lnTo>
                      <a:pt x="228" y="156"/>
                    </a:lnTo>
                    <a:lnTo>
                      <a:pt x="225" y="156"/>
                    </a:lnTo>
                    <a:lnTo>
                      <a:pt x="228" y="153"/>
                    </a:lnTo>
                    <a:lnTo>
                      <a:pt x="225" y="153"/>
                    </a:lnTo>
                    <a:lnTo>
                      <a:pt x="228" y="153"/>
                    </a:lnTo>
                    <a:lnTo>
                      <a:pt x="231" y="153"/>
                    </a:lnTo>
                    <a:lnTo>
                      <a:pt x="234" y="150"/>
                    </a:lnTo>
                    <a:lnTo>
                      <a:pt x="231" y="150"/>
                    </a:lnTo>
                    <a:lnTo>
                      <a:pt x="234" y="150"/>
                    </a:lnTo>
                    <a:lnTo>
                      <a:pt x="236" y="150"/>
                    </a:lnTo>
                    <a:lnTo>
                      <a:pt x="234" y="150"/>
                    </a:lnTo>
                    <a:lnTo>
                      <a:pt x="236" y="150"/>
                    </a:lnTo>
                    <a:lnTo>
                      <a:pt x="239" y="150"/>
                    </a:lnTo>
                    <a:lnTo>
                      <a:pt x="242" y="147"/>
                    </a:lnTo>
                    <a:lnTo>
                      <a:pt x="239" y="150"/>
                    </a:lnTo>
                    <a:lnTo>
                      <a:pt x="236" y="150"/>
                    </a:lnTo>
                    <a:lnTo>
                      <a:pt x="234" y="153"/>
                    </a:lnTo>
                    <a:lnTo>
                      <a:pt x="236" y="153"/>
                    </a:lnTo>
                    <a:lnTo>
                      <a:pt x="239" y="150"/>
                    </a:lnTo>
                    <a:lnTo>
                      <a:pt x="242" y="150"/>
                    </a:lnTo>
                    <a:lnTo>
                      <a:pt x="239" y="150"/>
                    </a:lnTo>
                    <a:lnTo>
                      <a:pt x="239" y="153"/>
                    </a:lnTo>
                    <a:lnTo>
                      <a:pt x="242" y="153"/>
                    </a:lnTo>
                    <a:lnTo>
                      <a:pt x="245" y="153"/>
                    </a:lnTo>
                    <a:lnTo>
                      <a:pt x="248" y="150"/>
                    </a:lnTo>
                    <a:lnTo>
                      <a:pt x="248" y="153"/>
                    </a:lnTo>
                    <a:lnTo>
                      <a:pt x="245" y="153"/>
                    </a:lnTo>
                    <a:lnTo>
                      <a:pt x="242" y="156"/>
                    </a:lnTo>
                    <a:lnTo>
                      <a:pt x="245" y="156"/>
                    </a:lnTo>
                    <a:lnTo>
                      <a:pt x="248" y="156"/>
                    </a:lnTo>
                    <a:lnTo>
                      <a:pt x="242" y="156"/>
                    </a:lnTo>
                    <a:lnTo>
                      <a:pt x="242" y="159"/>
                    </a:lnTo>
                    <a:lnTo>
                      <a:pt x="245" y="156"/>
                    </a:lnTo>
                    <a:lnTo>
                      <a:pt x="248" y="156"/>
                    </a:lnTo>
                    <a:lnTo>
                      <a:pt x="242" y="159"/>
                    </a:lnTo>
                    <a:lnTo>
                      <a:pt x="248" y="159"/>
                    </a:lnTo>
                    <a:lnTo>
                      <a:pt x="245" y="162"/>
                    </a:lnTo>
                    <a:lnTo>
                      <a:pt x="245" y="165"/>
                    </a:lnTo>
                    <a:lnTo>
                      <a:pt x="248" y="165"/>
                    </a:lnTo>
                    <a:lnTo>
                      <a:pt x="251" y="162"/>
                    </a:lnTo>
                    <a:lnTo>
                      <a:pt x="251" y="165"/>
                    </a:lnTo>
                    <a:lnTo>
                      <a:pt x="251" y="168"/>
                    </a:lnTo>
                    <a:lnTo>
                      <a:pt x="254" y="168"/>
                    </a:lnTo>
                    <a:lnTo>
                      <a:pt x="254" y="170"/>
                    </a:lnTo>
                    <a:lnTo>
                      <a:pt x="251" y="170"/>
                    </a:lnTo>
                    <a:lnTo>
                      <a:pt x="254" y="170"/>
                    </a:lnTo>
                    <a:lnTo>
                      <a:pt x="257" y="170"/>
                    </a:lnTo>
                    <a:lnTo>
                      <a:pt x="259" y="170"/>
                    </a:lnTo>
                    <a:lnTo>
                      <a:pt x="262" y="170"/>
                    </a:lnTo>
                    <a:lnTo>
                      <a:pt x="265" y="170"/>
                    </a:lnTo>
                    <a:lnTo>
                      <a:pt x="265" y="173"/>
                    </a:lnTo>
                    <a:lnTo>
                      <a:pt x="271" y="173"/>
                    </a:lnTo>
                    <a:lnTo>
                      <a:pt x="274" y="173"/>
                    </a:lnTo>
                    <a:lnTo>
                      <a:pt x="274" y="176"/>
                    </a:lnTo>
                    <a:lnTo>
                      <a:pt x="271" y="176"/>
                    </a:lnTo>
                    <a:lnTo>
                      <a:pt x="274" y="176"/>
                    </a:lnTo>
                    <a:lnTo>
                      <a:pt x="277" y="179"/>
                    </a:lnTo>
                    <a:lnTo>
                      <a:pt x="280" y="179"/>
                    </a:lnTo>
                    <a:lnTo>
                      <a:pt x="283" y="179"/>
                    </a:lnTo>
                    <a:lnTo>
                      <a:pt x="288" y="176"/>
                    </a:lnTo>
                    <a:lnTo>
                      <a:pt x="291" y="176"/>
                    </a:lnTo>
                    <a:lnTo>
                      <a:pt x="291" y="179"/>
                    </a:lnTo>
                    <a:lnTo>
                      <a:pt x="288" y="179"/>
                    </a:lnTo>
                    <a:lnTo>
                      <a:pt x="288" y="182"/>
                    </a:lnTo>
                    <a:lnTo>
                      <a:pt x="285" y="182"/>
                    </a:lnTo>
                    <a:lnTo>
                      <a:pt x="288" y="179"/>
                    </a:lnTo>
                    <a:lnTo>
                      <a:pt x="291" y="179"/>
                    </a:lnTo>
                    <a:lnTo>
                      <a:pt x="291" y="176"/>
                    </a:lnTo>
                    <a:lnTo>
                      <a:pt x="288" y="176"/>
                    </a:lnTo>
                    <a:lnTo>
                      <a:pt x="288" y="179"/>
                    </a:lnTo>
                    <a:lnTo>
                      <a:pt x="285" y="179"/>
                    </a:lnTo>
                    <a:lnTo>
                      <a:pt x="285" y="182"/>
                    </a:lnTo>
                    <a:lnTo>
                      <a:pt x="283" y="182"/>
                    </a:lnTo>
                    <a:lnTo>
                      <a:pt x="280" y="182"/>
                    </a:lnTo>
                    <a:lnTo>
                      <a:pt x="280" y="185"/>
                    </a:lnTo>
                    <a:lnTo>
                      <a:pt x="283" y="185"/>
                    </a:lnTo>
                    <a:lnTo>
                      <a:pt x="283" y="188"/>
                    </a:lnTo>
                    <a:lnTo>
                      <a:pt x="285" y="188"/>
                    </a:lnTo>
                    <a:lnTo>
                      <a:pt x="285" y="191"/>
                    </a:lnTo>
                    <a:lnTo>
                      <a:pt x="285" y="188"/>
                    </a:lnTo>
                    <a:lnTo>
                      <a:pt x="288" y="191"/>
                    </a:lnTo>
                    <a:lnTo>
                      <a:pt x="288" y="188"/>
                    </a:lnTo>
                    <a:lnTo>
                      <a:pt x="291" y="188"/>
                    </a:lnTo>
                    <a:lnTo>
                      <a:pt x="294" y="188"/>
                    </a:lnTo>
                    <a:lnTo>
                      <a:pt x="294" y="185"/>
                    </a:lnTo>
                    <a:lnTo>
                      <a:pt x="297" y="185"/>
                    </a:lnTo>
                    <a:lnTo>
                      <a:pt x="300" y="185"/>
                    </a:lnTo>
                    <a:lnTo>
                      <a:pt x="297" y="185"/>
                    </a:lnTo>
                    <a:lnTo>
                      <a:pt x="294" y="188"/>
                    </a:lnTo>
                    <a:lnTo>
                      <a:pt x="291" y="188"/>
                    </a:lnTo>
                    <a:lnTo>
                      <a:pt x="288" y="191"/>
                    </a:lnTo>
                    <a:lnTo>
                      <a:pt x="285" y="194"/>
                    </a:lnTo>
                    <a:lnTo>
                      <a:pt x="285" y="196"/>
                    </a:lnTo>
                    <a:lnTo>
                      <a:pt x="288" y="196"/>
                    </a:lnTo>
                    <a:lnTo>
                      <a:pt x="285" y="199"/>
                    </a:lnTo>
                    <a:lnTo>
                      <a:pt x="285" y="202"/>
                    </a:lnTo>
                    <a:lnTo>
                      <a:pt x="288" y="202"/>
                    </a:lnTo>
                    <a:lnTo>
                      <a:pt x="288" y="205"/>
                    </a:lnTo>
                    <a:lnTo>
                      <a:pt x="291" y="205"/>
                    </a:lnTo>
                    <a:lnTo>
                      <a:pt x="294" y="205"/>
                    </a:lnTo>
                    <a:lnTo>
                      <a:pt x="297" y="202"/>
                    </a:lnTo>
                    <a:lnTo>
                      <a:pt x="297" y="199"/>
                    </a:lnTo>
                    <a:lnTo>
                      <a:pt x="297" y="202"/>
                    </a:lnTo>
                    <a:lnTo>
                      <a:pt x="297" y="199"/>
                    </a:lnTo>
                    <a:lnTo>
                      <a:pt x="297" y="196"/>
                    </a:lnTo>
                    <a:lnTo>
                      <a:pt x="300" y="196"/>
                    </a:lnTo>
                    <a:lnTo>
                      <a:pt x="300" y="199"/>
                    </a:lnTo>
                    <a:lnTo>
                      <a:pt x="303" y="196"/>
                    </a:lnTo>
                    <a:lnTo>
                      <a:pt x="300" y="199"/>
                    </a:lnTo>
                    <a:lnTo>
                      <a:pt x="300" y="202"/>
                    </a:lnTo>
                    <a:lnTo>
                      <a:pt x="297" y="205"/>
                    </a:lnTo>
                    <a:lnTo>
                      <a:pt x="300" y="205"/>
                    </a:lnTo>
                    <a:lnTo>
                      <a:pt x="300" y="202"/>
                    </a:lnTo>
                    <a:lnTo>
                      <a:pt x="300" y="205"/>
                    </a:lnTo>
                    <a:lnTo>
                      <a:pt x="300" y="208"/>
                    </a:lnTo>
                    <a:lnTo>
                      <a:pt x="303" y="205"/>
                    </a:lnTo>
                    <a:lnTo>
                      <a:pt x="306" y="205"/>
                    </a:lnTo>
                    <a:lnTo>
                      <a:pt x="306" y="202"/>
                    </a:lnTo>
                    <a:lnTo>
                      <a:pt x="308" y="199"/>
                    </a:lnTo>
                    <a:lnTo>
                      <a:pt x="311" y="196"/>
                    </a:lnTo>
                    <a:lnTo>
                      <a:pt x="311" y="194"/>
                    </a:lnTo>
                    <a:lnTo>
                      <a:pt x="314" y="194"/>
                    </a:lnTo>
                    <a:lnTo>
                      <a:pt x="314" y="191"/>
                    </a:lnTo>
                    <a:lnTo>
                      <a:pt x="317" y="191"/>
                    </a:lnTo>
                    <a:lnTo>
                      <a:pt x="314" y="194"/>
                    </a:lnTo>
                    <a:lnTo>
                      <a:pt x="311" y="199"/>
                    </a:lnTo>
                    <a:lnTo>
                      <a:pt x="308" y="202"/>
                    </a:lnTo>
                    <a:lnTo>
                      <a:pt x="308" y="205"/>
                    </a:lnTo>
                    <a:lnTo>
                      <a:pt x="308" y="208"/>
                    </a:lnTo>
                    <a:lnTo>
                      <a:pt x="308" y="211"/>
                    </a:lnTo>
                    <a:lnTo>
                      <a:pt x="311" y="208"/>
                    </a:lnTo>
                    <a:lnTo>
                      <a:pt x="311" y="211"/>
                    </a:lnTo>
                    <a:lnTo>
                      <a:pt x="308" y="211"/>
                    </a:lnTo>
                    <a:lnTo>
                      <a:pt x="308" y="214"/>
                    </a:lnTo>
                    <a:lnTo>
                      <a:pt x="311" y="211"/>
                    </a:lnTo>
                    <a:lnTo>
                      <a:pt x="314" y="211"/>
                    </a:lnTo>
                    <a:lnTo>
                      <a:pt x="311" y="211"/>
                    </a:lnTo>
                    <a:lnTo>
                      <a:pt x="311" y="214"/>
                    </a:lnTo>
                    <a:lnTo>
                      <a:pt x="314" y="211"/>
                    </a:lnTo>
                    <a:lnTo>
                      <a:pt x="314" y="214"/>
                    </a:lnTo>
                    <a:lnTo>
                      <a:pt x="311" y="214"/>
                    </a:lnTo>
                    <a:lnTo>
                      <a:pt x="308" y="214"/>
                    </a:lnTo>
                    <a:lnTo>
                      <a:pt x="308" y="217"/>
                    </a:lnTo>
                    <a:lnTo>
                      <a:pt x="311" y="214"/>
                    </a:lnTo>
                    <a:lnTo>
                      <a:pt x="314" y="214"/>
                    </a:lnTo>
                    <a:lnTo>
                      <a:pt x="314" y="217"/>
                    </a:lnTo>
                    <a:lnTo>
                      <a:pt x="311" y="214"/>
                    </a:lnTo>
                    <a:lnTo>
                      <a:pt x="311" y="217"/>
                    </a:lnTo>
                    <a:lnTo>
                      <a:pt x="311" y="219"/>
                    </a:lnTo>
                    <a:lnTo>
                      <a:pt x="311" y="217"/>
                    </a:lnTo>
                    <a:lnTo>
                      <a:pt x="311" y="219"/>
                    </a:lnTo>
                    <a:lnTo>
                      <a:pt x="308" y="222"/>
                    </a:lnTo>
                    <a:lnTo>
                      <a:pt x="308" y="219"/>
                    </a:lnTo>
                    <a:lnTo>
                      <a:pt x="308" y="217"/>
                    </a:lnTo>
                    <a:lnTo>
                      <a:pt x="306" y="219"/>
                    </a:lnTo>
                    <a:lnTo>
                      <a:pt x="308" y="219"/>
                    </a:lnTo>
                    <a:lnTo>
                      <a:pt x="306" y="219"/>
                    </a:lnTo>
                    <a:lnTo>
                      <a:pt x="306" y="222"/>
                    </a:lnTo>
                    <a:lnTo>
                      <a:pt x="308" y="222"/>
                    </a:lnTo>
                    <a:lnTo>
                      <a:pt x="306" y="225"/>
                    </a:lnTo>
                    <a:lnTo>
                      <a:pt x="303" y="225"/>
                    </a:lnTo>
                    <a:lnTo>
                      <a:pt x="300" y="225"/>
                    </a:lnTo>
                    <a:lnTo>
                      <a:pt x="303" y="225"/>
                    </a:lnTo>
                    <a:lnTo>
                      <a:pt x="303" y="228"/>
                    </a:lnTo>
                    <a:lnTo>
                      <a:pt x="306" y="228"/>
                    </a:lnTo>
                    <a:lnTo>
                      <a:pt x="303" y="228"/>
                    </a:lnTo>
                    <a:lnTo>
                      <a:pt x="303" y="231"/>
                    </a:lnTo>
                    <a:lnTo>
                      <a:pt x="306" y="231"/>
                    </a:lnTo>
                    <a:lnTo>
                      <a:pt x="303" y="234"/>
                    </a:lnTo>
                    <a:lnTo>
                      <a:pt x="306" y="234"/>
                    </a:lnTo>
                    <a:lnTo>
                      <a:pt x="303" y="237"/>
                    </a:lnTo>
                    <a:lnTo>
                      <a:pt x="303" y="240"/>
                    </a:lnTo>
                    <a:lnTo>
                      <a:pt x="306" y="243"/>
                    </a:lnTo>
                    <a:lnTo>
                      <a:pt x="300" y="243"/>
                    </a:lnTo>
                    <a:lnTo>
                      <a:pt x="300" y="245"/>
                    </a:lnTo>
                    <a:lnTo>
                      <a:pt x="294" y="248"/>
                    </a:lnTo>
                    <a:lnTo>
                      <a:pt x="291" y="248"/>
                    </a:lnTo>
                    <a:lnTo>
                      <a:pt x="291" y="251"/>
                    </a:lnTo>
                    <a:lnTo>
                      <a:pt x="294" y="251"/>
                    </a:lnTo>
                    <a:lnTo>
                      <a:pt x="297" y="248"/>
                    </a:lnTo>
                    <a:lnTo>
                      <a:pt x="300" y="245"/>
                    </a:lnTo>
                    <a:lnTo>
                      <a:pt x="303" y="245"/>
                    </a:lnTo>
                    <a:lnTo>
                      <a:pt x="306" y="245"/>
                    </a:lnTo>
                    <a:lnTo>
                      <a:pt x="308" y="245"/>
                    </a:lnTo>
                    <a:lnTo>
                      <a:pt x="306" y="245"/>
                    </a:lnTo>
                    <a:lnTo>
                      <a:pt x="306" y="248"/>
                    </a:lnTo>
                    <a:lnTo>
                      <a:pt x="306" y="251"/>
                    </a:lnTo>
                    <a:lnTo>
                      <a:pt x="303" y="251"/>
                    </a:lnTo>
                    <a:lnTo>
                      <a:pt x="303" y="254"/>
                    </a:lnTo>
                    <a:lnTo>
                      <a:pt x="300" y="254"/>
                    </a:lnTo>
                    <a:lnTo>
                      <a:pt x="300" y="257"/>
                    </a:lnTo>
                    <a:lnTo>
                      <a:pt x="300" y="260"/>
                    </a:lnTo>
                    <a:lnTo>
                      <a:pt x="297" y="260"/>
                    </a:lnTo>
                    <a:lnTo>
                      <a:pt x="297" y="263"/>
                    </a:lnTo>
                    <a:lnTo>
                      <a:pt x="297" y="260"/>
                    </a:lnTo>
                    <a:lnTo>
                      <a:pt x="294" y="263"/>
                    </a:lnTo>
                    <a:lnTo>
                      <a:pt x="291" y="266"/>
                    </a:lnTo>
                    <a:lnTo>
                      <a:pt x="294" y="263"/>
                    </a:lnTo>
                    <a:lnTo>
                      <a:pt x="294" y="266"/>
                    </a:lnTo>
                    <a:lnTo>
                      <a:pt x="294" y="263"/>
                    </a:lnTo>
                    <a:lnTo>
                      <a:pt x="297" y="263"/>
                    </a:lnTo>
                    <a:lnTo>
                      <a:pt x="300" y="263"/>
                    </a:lnTo>
                    <a:lnTo>
                      <a:pt x="303" y="263"/>
                    </a:lnTo>
                    <a:lnTo>
                      <a:pt x="300" y="263"/>
                    </a:lnTo>
                    <a:lnTo>
                      <a:pt x="300" y="266"/>
                    </a:lnTo>
                    <a:lnTo>
                      <a:pt x="297" y="268"/>
                    </a:lnTo>
                    <a:lnTo>
                      <a:pt x="297" y="266"/>
                    </a:lnTo>
                    <a:lnTo>
                      <a:pt x="294" y="268"/>
                    </a:lnTo>
                    <a:lnTo>
                      <a:pt x="291" y="271"/>
                    </a:lnTo>
                    <a:lnTo>
                      <a:pt x="291" y="274"/>
                    </a:lnTo>
                    <a:lnTo>
                      <a:pt x="294" y="274"/>
                    </a:lnTo>
                    <a:lnTo>
                      <a:pt x="294" y="277"/>
                    </a:lnTo>
                    <a:lnTo>
                      <a:pt x="291" y="277"/>
                    </a:lnTo>
                    <a:lnTo>
                      <a:pt x="288" y="277"/>
                    </a:lnTo>
                    <a:lnTo>
                      <a:pt x="288" y="280"/>
                    </a:lnTo>
                    <a:lnTo>
                      <a:pt x="288" y="283"/>
                    </a:lnTo>
                    <a:lnTo>
                      <a:pt x="288" y="286"/>
                    </a:lnTo>
                    <a:lnTo>
                      <a:pt x="288" y="289"/>
                    </a:lnTo>
                    <a:lnTo>
                      <a:pt x="291" y="286"/>
                    </a:lnTo>
                    <a:lnTo>
                      <a:pt x="291" y="289"/>
                    </a:lnTo>
                    <a:lnTo>
                      <a:pt x="288" y="292"/>
                    </a:lnTo>
                    <a:lnTo>
                      <a:pt x="285" y="292"/>
                    </a:lnTo>
                    <a:lnTo>
                      <a:pt x="285" y="294"/>
                    </a:lnTo>
                    <a:lnTo>
                      <a:pt x="283" y="297"/>
                    </a:lnTo>
                    <a:lnTo>
                      <a:pt x="285" y="300"/>
                    </a:lnTo>
                    <a:lnTo>
                      <a:pt x="283" y="300"/>
                    </a:lnTo>
                    <a:lnTo>
                      <a:pt x="283" y="303"/>
                    </a:lnTo>
                    <a:lnTo>
                      <a:pt x="285" y="303"/>
                    </a:lnTo>
                    <a:lnTo>
                      <a:pt x="288" y="303"/>
                    </a:lnTo>
                    <a:lnTo>
                      <a:pt x="285" y="303"/>
                    </a:lnTo>
                    <a:lnTo>
                      <a:pt x="285" y="306"/>
                    </a:lnTo>
                    <a:lnTo>
                      <a:pt x="288" y="306"/>
                    </a:lnTo>
                    <a:lnTo>
                      <a:pt x="288" y="309"/>
                    </a:lnTo>
                    <a:lnTo>
                      <a:pt x="285" y="309"/>
                    </a:lnTo>
                    <a:lnTo>
                      <a:pt x="285" y="312"/>
                    </a:lnTo>
                    <a:lnTo>
                      <a:pt x="283" y="315"/>
                    </a:lnTo>
                    <a:lnTo>
                      <a:pt x="280" y="315"/>
                    </a:lnTo>
                    <a:lnTo>
                      <a:pt x="280" y="317"/>
                    </a:lnTo>
                    <a:lnTo>
                      <a:pt x="283" y="317"/>
                    </a:lnTo>
                    <a:lnTo>
                      <a:pt x="285" y="315"/>
                    </a:lnTo>
                    <a:lnTo>
                      <a:pt x="285" y="317"/>
                    </a:lnTo>
                    <a:lnTo>
                      <a:pt x="283" y="317"/>
                    </a:lnTo>
                    <a:lnTo>
                      <a:pt x="285" y="320"/>
                    </a:lnTo>
                    <a:lnTo>
                      <a:pt x="283" y="320"/>
                    </a:lnTo>
                    <a:lnTo>
                      <a:pt x="280" y="320"/>
                    </a:lnTo>
                    <a:lnTo>
                      <a:pt x="280" y="323"/>
                    </a:lnTo>
                    <a:lnTo>
                      <a:pt x="277" y="323"/>
                    </a:lnTo>
                    <a:lnTo>
                      <a:pt x="274" y="326"/>
                    </a:lnTo>
                    <a:lnTo>
                      <a:pt x="277" y="329"/>
                    </a:lnTo>
                    <a:lnTo>
                      <a:pt x="280" y="329"/>
                    </a:lnTo>
                    <a:lnTo>
                      <a:pt x="283" y="329"/>
                    </a:lnTo>
                    <a:lnTo>
                      <a:pt x="285" y="329"/>
                    </a:lnTo>
                    <a:lnTo>
                      <a:pt x="288" y="329"/>
                    </a:lnTo>
                    <a:lnTo>
                      <a:pt x="285" y="329"/>
                    </a:lnTo>
                    <a:lnTo>
                      <a:pt x="285" y="332"/>
                    </a:lnTo>
                    <a:lnTo>
                      <a:pt x="285" y="335"/>
                    </a:lnTo>
                    <a:lnTo>
                      <a:pt x="288" y="335"/>
                    </a:lnTo>
                    <a:lnTo>
                      <a:pt x="285" y="335"/>
                    </a:lnTo>
                    <a:lnTo>
                      <a:pt x="280" y="335"/>
                    </a:lnTo>
                    <a:lnTo>
                      <a:pt x="285" y="338"/>
                    </a:lnTo>
                    <a:lnTo>
                      <a:pt x="288" y="338"/>
                    </a:lnTo>
                    <a:lnTo>
                      <a:pt x="288" y="335"/>
                    </a:lnTo>
                    <a:lnTo>
                      <a:pt x="288" y="338"/>
                    </a:lnTo>
                    <a:lnTo>
                      <a:pt x="291" y="338"/>
                    </a:lnTo>
                    <a:lnTo>
                      <a:pt x="294" y="338"/>
                    </a:lnTo>
                    <a:lnTo>
                      <a:pt x="294" y="341"/>
                    </a:lnTo>
                    <a:lnTo>
                      <a:pt x="297" y="338"/>
                    </a:lnTo>
                    <a:lnTo>
                      <a:pt x="297" y="341"/>
                    </a:lnTo>
                    <a:lnTo>
                      <a:pt x="294" y="341"/>
                    </a:lnTo>
                    <a:lnTo>
                      <a:pt x="294" y="343"/>
                    </a:lnTo>
                    <a:lnTo>
                      <a:pt x="291" y="343"/>
                    </a:lnTo>
                    <a:lnTo>
                      <a:pt x="291" y="346"/>
                    </a:lnTo>
                    <a:lnTo>
                      <a:pt x="291" y="349"/>
                    </a:lnTo>
                    <a:lnTo>
                      <a:pt x="294" y="349"/>
                    </a:lnTo>
                    <a:lnTo>
                      <a:pt x="297" y="346"/>
                    </a:lnTo>
                    <a:lnTo>
                      <a:pt x="297" y="349"/>
                    </a:lnTo>
                    <a:lnTo>
                      <a:pt x="300" y="349"/>
                    </a:lnTo>
                    <a:lnTo>
                      <a:pt x="300" y="346"/>
                    </a:lnTo>
                    <a:lnTo>
                      <a:pt x="300" y="349"/>
                    </a:lnTo>
                    <a:lnTo>
                      <a:pt x="297" y="352"/>
                    </a:lnTo>
                    <a:lnTo>
                      <a:pt x="300" y="352"/>
                    </a:lnTo>
                    <a:lnTo>
                      <a:pt x="297" y="355"/>
                    </a:lnTo>
                    <a:lnTo>
                      <a:pt x="300" y="355"/>
                    </a:lnTo>
                    <a:lnTo>
                      <a:pt x="303" y="352"/>
                    </a:lnTo>
                    <a:lnTo>
                      <a:pt x="300" y="358"/>
                    </a:lnTo>
                    <a:lnTo>
                      <a:pt x="300" y="361"/>
                    </a:lnTo>
                    <a:lnTo>
                      <a:pt x="303" y="358"/>
                    </a:lnTo>
                    <a:lnTo>
                      <a:pt x="303" y="361"/>
                    </a:lnTo>
                    <a:lnTo>
                      <a:pt x="300" y="361"/>
                    </a:lnTo>
                    <a:lnTo>
                      <a:pt x="297" y="364"/>
                    </a:lnTo>
                    <a:lnTo>
                      <a:pt x="300" y="364"/>
                    </a:lnTo>
                    <a:lnTo>
                      <a:pt x="300" y="366"/>
                    </a:lnTo>
                    <a:lnTo>
                      <a:pt x="300" y="369"/>
                    </a:lnTo>
                    <a:lnTo>
                      <a:pt x="297" y="372"/>
                    </a:lnTo>
                    <a:lnTo>
                      <a:pt x="297" y="375"/>
                    </a:lnTo>
                    <a:lnTo>
                      <a:pt x="294" y="378"/>
                    </a:lnTo>
                    <a:lnTo>
                      <a:pt x="294" y="381"/>
                    </a:lnTo>
                    <a:lnTo>
                      <a:pt x="291" y="384"/>
                    </a:lnTo>
                    <a:lnTo>
                      <a:pt x="291" y="381"/>
                    </a:lnTo>
                    <a:lnTo>
                      <a:pt x="288" y="381"/>
                    </a:lnTo>
                    <a:lnTo>
                      <a:pt x="285" y="384"/>
                    </a:lnTo>
                    <a:lnTo>
                      <a:pt x="283" y="387"/>
                    </a:lnTo>
                    <a:lnTo>
                      <a:pt x="280" y="387"/>
                    </a:lnTo>
                    <a:lnTo>
                      <a:pt x="283" y="387"/>
                    </a:lnTo>
                    <a:lnTo>
                      <a:pt x="285" y="381"/>
                    </a:lnTo>
                    <a:lnTo>
                      <a:pt x="288" y="381"/>
                    </a:lnTo>
                    <a:lnTo>
                      <a:pt x="291" y="378"/>
                    </a:lnTo>
                    <a:lnTo>
                      <a:pt x="288" y="378"/>
                    </a:lnTo>
                    <a:lnTo>
                      <a:pt x="285" y="375"/>
                    </a:lnTo>
                    <a:lnTo>
                      <a:pt x="283" y="375"/>
                    </a:lnTo>
                    <a:lnTo>
                      <a:pt x="280" y="375"/>
                    </a:lnTo>
                    <a:lnTo>
                      <a:pt x="277" y="372"/>
                    </a:lnTo>
                    <a:lnTo>
                      <a:pt x="274" y="372"/>
                    </a:lnTo>
                    <a:lnTo>
                      <a:pt x="271" y="372"/>
                    </a:lnTo>
                    <a:lnTo>
                      <a:pt x="271" y="375"/>
                    </a:lnTo>
                    <a:lnTo>
                      <a:pt x="271" y="378"/>
                    </a:lnTo>
                    <a:lnTo>
                      <a:pt x="268" y="378"/>
                    </a:lnTo>
                    <a:lnTo>
                      <a:pt x="271" y="381"/>
                    </a:lnTo>
                    <a:lnTo>
                      <a:pt x="268" y="384"/>
                    </a:lnTo>
                    <a:lnTo>
                      <a:pt x="265" y="390"/>
                    </a:lnTo>
                    <a:lnTo>
                      <a:pt x="265" y="392"/>
                    </a:lnTo>
                    <a:lnTo>
                      <a:pt x="262" y="395"/>
                    </a:lnTo>
                    <a:lnTo>
                      <a:pt x="262" y="398"/>
                    </a:lnTo>
                    <a:lnTo>
                      <a:pt x="265" y="398"/>
                    </a:lnTo>
                    <a:lnTo>
                      <a:pt x="262" y="401"/>
                    </a:lnTo>
                    <a:lnTo>
                      <a:pt x="259" y="401"/>
                    </a:lnTo>
                    <a:lnTo>
                      <a:pt x="262" y="401"/>
                    </a:lnTo>
                    <a:lnTo>
                      <a:pt x="262" y="398"/>
                    </a:lnTo>
                    <a:lnTo>
                      <a:pt x="259" y="401"/>
                    </a:lnTo>
                    <a:lnTo>
                      <a:pt x="257" y="404"/>
                    </a:lnTo>
                    <a:lnTo>
                      <a:pt x="259" y="404"/>
                    </a:lnTo>
                    <a:lnTo>
                      <a:pt x="262" y="404"/>
                    </a:lnTo>
                    <a:lnTo>
                      <a:pt x="262" y="407"/>
                    </a:lnTo>
                    <a:lnTo>
                      <a:pt x="265" y="407"/>
                    </a:lnTo>
                    <a:lnTo>
                      <a:pt x="262" y="410"/>
                    </a:lnTo>
                    <a:lnTo>
                      <a:pt x="262" y="407"/>
                    </a:lnTo>
                    <a:lnTo>
                      <a:pt x="257" y="407"/>
                    </a:lnTo>
                    <a:lnTo>
                      <a:pt x="257" y="410"/>
                    </a:lnTo>
                    <a:lnTo>
                      <a:pt x="254" y="410"/>
                    </a:lnTo>
                    <a:lnTo>
                      <a:pt x="254" y="413"/>
                    </a:lnTo>
                    <a:lnTo>
                      <a:pt x="251" y="415"/>
                    </a:lnTo>
                    <a:lnTo>
                      <a:pt x="248" y="418"/>
                    </a:lnTo>
                    <a:lnTo>
                      <a:pt x="245" y="424"/>
                    </a:lnTo>
                    <a:lnTo>
                      <a:pt x="242" y="427"/>
                    </a:lnTo>
                    <a:lnTo>
                      <a:pt x="236" y="439"/>
                    </a:lnTo>
                    <a:lnTo>
                      <a:pt x="234" y="439"/>
                    </a:lnTo>
                    <a:lnTo>
                      <a:pt x="234" y="441"/>
                    </a:lnTo>
                    <a:lnTo>
                      <a:pt x="228" y="447"/>
                    </a:lnTo>
                    <a:lnTo>
                      <a:pt x="225" y="450"/>
                    </a:lnTo>
                    <a:lnTo>
                      <a:pt x="222" y="453"/>
                    </a:lnTo>
                    <a:lnTo>
                      <a:pt x="216" y="459"/>
                    </a:lnTo>
                    <a:lnTo>
                      <a:pt x="216" y="462"/>
                    </a:lnTo>
                    <a:lnTo>
                      <a:pt x="213" y="467"/>
                    </a:lnTo>
                    <a:lnTo>
                      <a:pt x="211" y="473"/>
                    </a:lnTo>
                    <a:lnTo>
                      <a:pt x="211" y="476"/>
                    </a:lnTo>
                    <a:lnTo>
                      <a:pt x="208" y="482"/>
                    </a:lnTo>
                    <a:lnTo>
                      <a:pt x="205" y="488"/>
                    </a:lnTo>
                    <a:lnTo>
                      <a:pt x="202" y="493"/>
                    </a:lnTo>
                    <a:lnTo>
                      <a:pt x="199" y="493"/>
                    </a:lnTo>
                    <a:lnTo>
                      <a:pt x="196" y="496"/>
                    </a:lnTo>
                    <a:lnTo>
                      <a:pt x="193" y="499"/>
                    </a:lnTo>
                    <a:lnTo>
                      <a:pt x="193" y="502"/>
                    </a:lnTo>
                    <a:lnTo>
                      <a:pt x="193" y="511"/>
                    </a:lnTo>
                    <a:lnTo>
                      <a:pt x="193" y="514"/>
                    </a:lnTo>
                    <a:lnTo>
                      <a:pt x="190" y="516"/>
                    </a:lnTo>
                    <a:lnTo>
                      <a:pt x="187" y="525"/>
                    </a:lnTo>
                    <a:lnTo>
                      <a:pt x="190" y="525"/>
                    </a:lnTo>
                    <a:lnTo>
                      <a:pt x="190" y="528"/>
                    </a:lnTo>
                    <a:lnTo>
                      <a:pt x="190" y="534"/>
                    </a:lnTo>
                    <a:lnTo>
                      <a:pt x="190" y="537"/>
                    </a:lnTo>
                    <a:lnTo>
                      <a:pt x="190" y="539"/>
                    </a:lnTo>
                    <a:lnTo>
                      <a:pt x="193" y="539"/>
                    </a:lnTo>
                    <a:lnTo>
                      <a:pt x="196" y="537"/>
                    </a:lnTo>
                    <a:lnTo>
                      <a:pt x="199" y="537"/>
                    </a:lnTo>
                    <a:lnTo>
                      <a:pt x="199" y="539"/>
                    </a:lnTo>
                    <a:lnTo>
                      <a:pt x="196" y="539"/>
                    </a:lnTo>
                    <a:lnTo>
                      <a:pt x="193" y="542"/>
                    </a:lnTo>
                    <a:lnTo>
                      <a:pt x="193" y="548"/>
                    </a:lnTo>
                    <a:lnTo>
                      <a:pt x="193" y="545"/>
                    </a:lnTo>
                    <a:lnTo>
                      <a:pt x="193" y="542"/>
                    </a:lnTo>
                    <a:lnTo>
                      <a:pt x="190" y="542"/>
                    </a:lnTo>
                    <a:lnTo>
                      <a:pt x="190" y="545"/>
                    </a:lnTo>
                    <a:lnTo>
                      <a:pt x="190" y="548"/>
                    </a:lnTo>
                    <a:lnTo>
                      <a:pt x="187" y="554"/>
                    </a:lnTo>
                    <a:lnTo>
                      <a:pt x="187" y="557"/>
                    </a:lnTo>
                    <a:lnTo>
                      <a:pt x="190" y="557"/>
                    </a:lnTo>
                    <a:lnTo>
                      <a:pt x="190" y="560"/>
                    </a:lnTo>
                    <a:lnTo>
                      <a:pt x="190" y="563"/>
                    </a:lnTo>
                    <a:lnTo>
                      <a:pt x="187" y="563"/>
                    </a:lnTo>
                    <a:lnTo>
                      <a:pt x="187" y="565"/>
                    </a:lnTo>
                    <a:lnTo>
                      <a:pt x="187" y="568"/>
                    </a:lnTo>
                    <a:lnTo>
                      <a:pt x="187" y="574"/>
                    </a:lnTo>
                    <a:lnTo>
                      <a:pt x="187" y="577"/>
                    </a:lnTo>
                    <a:lnTo>
                      <a:pt x="190" y="583"/>
                    </a:lnTo>
                    <a:lnTo>
                      <a:pt x="190" y="586"/>
                    </a:lnTo>
                    <a:lnTo>
                      <a:pt x="190" y="588"/>
                    </a:lnTo>
                    <a:lnTo>
                      <a:pt x="190" y="591"/>
                    </a:lnTo>
                    <a:lnTo>
                      <a:pt x="187" y="591"/>
                    </a:lnTo>
                    <a:lnTo>
                      <a:pt x="187" y="597"/>
                    </a:lnTo>
                    <a:lnTo>
                      <a:pt x="190" y="597"/>
                    </a:lnTo>
                    <a:lnTo>
                      <a:pt x="193" y="600"/>
                    </a:lnTo>
                    <a:lnTo>
                      <a:pt x="196" y="600"/>
                    </a:lnTo>
                    <a:lnTo>
                      <a:pt x="199" y="603"/>
                    </a:lnTo>
                    <a:lnTo>
                      <a:pt x="199" y="606"/>
                    </a:lnTo>
                    <a:lnTo>
                      <a:pt x="202" y="606"/>
                    </a:lnTo>
                    <a:lnTo>
                      <a:pt x="205" y="606"/>
                    </a:lnTo>
                    <a:lnTo>
                      <a:pt x="205" y="609"/>
                    </a:lnTo>
                    <a:lnTo>
                      <a:pt x="205" y="606"/>
                    </a:lnTo>
                    <a:lnTo>
                      <a:pt x="208" y="609"/>
                    </a:lnTo>
                    <a:lnTo>
                      <a:pt x="208" y="612"/>
                    </a:lnTo>
                    <a:lnTo>
                      <a:pt x="211" y="614"/>
                    </a:lnTo>
                    <a:lnTo>
                      <a:pt x="213" y="614"/>
                    </a:lnTo>
                    <a:lnTo>
                      <a:pt x="213" y="617"/>
                    </a:lnTo>
                    <a:lnTo>
                      <a:pt x="213" y="620"/>
                    </a:lnTo>
                    <a:lnTo>
                      <a:pt x="213" y="623"/>
                    </a:lnTo>
                    <a:lnTo>
                      <a:pt x="216" y="626"/>
                    </a:lnTo>
                    <a:lnTo>
                      <a:pt x="213" y="632"/>
                    </a:lnTo>
                    <a:lnTo>
                      <a:pt x="213" y="635"/>
                    </a:lnTo>
                    <a:lnTo>
                      <a:pt x="213" y="637"/>
                    </a:lnTo>
                    <a:lnTo>
                      <a:pt x="213" y="640"/>
                    </a:lnTo>
                    <a:lnTo>
                      <a:pt x="213" y="643"/>
                    </a:lnTo>
                    <a:lnTo>
                      <a:pt x="213" y="646"/>
                    </a:lnTo>
                    <a:lnTo>
                      <a:pt x="213" y="652"/>
                    </a:lnTo>
                    <a:lnTo>
                      <a:pt x="213" y="658"/>
                    </a:lnTo>
                    <a:lnTo>
                      <a:pt x="213" y="661"/>
                    </a:lnTo>
                    <a:lnTo>
                      <a:pt x="213" y="663"/>
                    </a:lnTo>
                    <a:lnTo>
                      <a:pt x="213" y="666"/>
                    </a:lnTo>
                    <a:lnTo>
                      <a:pt x="213" y="669"/>
                    </a:lnTo>
                    <a:lnTo>
                      <a:pt x="213" y="672"/>
                    </a:lnTo>
                    <a:lnTo>
                      <a:pt x="213" y="678"/>
                    </a:lnTo>
                    <a:lnTo>
                      <a:pt x="213" y="681"/>
                    </a:lnTo>
                    <a:lnTo>
                      <a:pt x="213" y="684"/>
                    </a:lnTo>
                    <a:lnTo>
                      <a:pt x="216" y="684"/>
                    </a:lnTo>
                    <a:lnTo>
                      <a:pt x="216" y="686"/>
                    </a:lnTo>
                    <a:lnTo>
                      <a:pt x="219" y="686"/>
                    </a:lnTo>
                    <a:lnTo>
                      <a:pt x="219" y="689"/>
                    </a:lnTo>
                    <a:lnTo>
                      <a:pt x="219" y="692"/>
                    </a:lnTo>
                    <a:lnTo>
                      <a:pt x="219" y="695"/>
                    </a:lnTo>
                    <a:lnTo>
                      <a:pt x="222" y="695"/>
                    </a:lnTo>
                    <a:lnTo>
                      <a:pt x="225" y="704"/>
                    </a:lnTo>
                    <a:lnTo>
                      <a:pt x="222" y="704"/>
                    </a:lnTo>
                    <a:lnTo>
                      <a:pt x="222" y="707"/>
                    </a:lnTo>
                    <a:lnTo>
                      <a:pt x="222" y="710"/>
                    </a:lnTo>
                    <a:lnTo>
                      <a:pt x="219" y="710"/>
                    </a:lnTo>
                    <a:lnTo>
                      <a:pt x="219" y="712"/>
                    </a:lnTo>
                    <a:lnTo>
                      <a:pt x="219" y="715"/>
                    </a:lnTo>
                    <a:lnTo>
                      <a:pt x="216" y="712"/>
                    </a:lnTo>
                    <a:lnTo>
                      <a:pt x="213" y="715"/>
                    </a:lnTo>
                    <a:lnTo>
                      <a:pt x="208" y="712"/>
                    </a:lnTo>
                    <a:lnTo>
                      <a:pt x="208" y="715"/>
                    </a:lnTo>
                    <a:lnTo>
                      <a:pt x="211" y="715"/>
                    </a:lnTo>
                    <a:lnTo>
                      <a:pt x="211" y="718"/>
                    </a:lnTo>
                    <a:lnTo>
                      <a:pt x="213" y="718"/>
                    </a:lnTo>
                    <a:lnTo>
                      <a:pt x="213" y="724"/>
                    </a:lnTo>
                    <a:lnTo>
                      <a:pt x="216" y="724"/>
                    </a:lnTo>
                    <a:lnTo>
                      <a:pt x="216" y="727"/>
                    </a:lnTo>
                    <a:lnTo>
                      <a:pt x="219" y="727"/>
                    </a:lnTo>
                    <a:lnTo>
                      <a:pt x="219" y="730"/>
                    </a:lnTo>
                    <a:lnTo>
                      <a:pt x="219" y="733"/>
                    </a:lnTo>
                    <a:lnTo>
                      <a:pt x="222" y="733"/>
                    </a:lnTo>
                    <a:lnTo>
                      <a:pt x="228" y="730"/>
                    </a:lnTo>
                    <a:lnTo>
                      <a:pt x="225" y="733"/>
                    </a:lnTo>
                    <a:lnTo>
                      <a:pt x="228" y="738"/>
                    </a:lnTo>
                    <a:lnTo>
                      <a:pt x="231" y="741"/>
                    </a:lnTo>
                    <a:lnTo>
                      <a:pt x="234" y="744"/>
                    </a:lnTo>
                    <a:lnTo>
                      <a:pt x="234" y="750"/>
                    </a:lnTo>
                    <a:lnTo>
                      <a:pt x="231" y="759"/>
                    </a:lnTo>
                    <a:lnTo>
                      <a:pt x="228" y="761"/>
                    </a:lnTo>
                    <a:lnTo>
                      <a:pt x="228" y="764"/>
                    </a:lnTo>
                    <a:lnTo>
                      <a:pt x="225" y="764"/>
                    </a:lnTo>
                    <a:lnTo>
                      <a:pt x="228" y="764"/>
                    </a:lnTo>
                    <a:lnTo>
                      <a:pt x="231" y="767"/>
                    </a:lnTo>
                    <a:lnTo>
                      <a:pt x="234" y="770"/>
                    </a:lnTo>
                    <a:lnTo>
                      <a:pt x="234" y="773"/>
                    </a:lnTo>
                    <a:lnTo>
                      <a:pt x="236" y="776"/>
                    </a:lnTo>
                    <a:lnTo>
                      <a:pt x="236" y="779"/>
                    </a:lnTo>
                    <a:lnTo>
                      <a:pt x="242" y="784"/>
                    </a:lnTo>
                    <a:lnTo>
                      <a:pt x="245" y="787"/>
                    </a:lnTo>
                    <a:lnTo>
                      <a:pt x="245" y="796"/>
                    </a:lnTo>
                    <a:lnTo>
                      <a:pt x="245" y="799"/>
                    </a:lnTo>
                    <a:lnTo>
                      <a:pt x="248" y="796"/>
                    </a:lnTo>
                    <a:lnTo>
                      <a:pt x="251" y="796"/>
                    </a:lnTo>
                    <a:lnTo>
                      <a:pt x="251" y="793"/>
                    </a:lnTo>
                    <a:lnTo>
                      <a:pt x="254" y="790"/>
                    </a:lnTo>
                    <a:lnTo>
                      <a:pt x="254" y="787"/>
                    </a:lnTo>
                    <a:lnTo>
                      <a:pt x="254" y="784"/>
                    </a:lnTo>
                    <a:lnTo>
                      <a:pt x="251" y="782"/>
                    </a:lnTo>
                    <a:lnTo>
                      <a:pt x="251" y="779"/>
                    </a:lnTo>
                    <a:lnTo>
                      <a:pt x="251" y="776"/>
                    </a:lnTo>
                    <a:lnTo>
                      <a:pt x="248" y="773"/>
                    </a:lnTo>
                    <a:lnTo>
                      <a:pt x="245" y="776"/>
                    </a:lnTo>
                    <a:lnTo>
                      <a:pt x="245" y="773"/>
                    </a:lnTo>
                    <a:lnTo>
                      <a:pt x="242" y="770"/>
                    </a:lnTo>
                    <a:lnTo>
                      <a:pt x="242" y="767"/>
                    </a:lnTo>
                    <a:lnTo>
                      <a:pt x="245" y="764"/>
                    </a:lnTo>
                    <a:lnTo>
                      <a:pt x="245" y="761"/>
                    </a:lnTo>
                    <a:lnTo>
                      <a:pt x="245" y="759"/>
                    </a:lnTo>
                    <a:lnTo>
                      <a:pt x="245" y="753"/>
                    </a:lnTo>
                    <a:lnTo>
                      <a:pt x="245" y="750"/>
                    </a:lnTo>
                    <a:lnTo>
                      <a:pt x="242" y="750"/>
                    </a:lnTo>
                    <a:lnTo>
                      <a:pt x="242" y="747"/>
                    </a:lnTo>
                    <a:lnTo>
                      <a:pt x="245" y="741"/>
                    </a:lnTo>
                    <a:lnTo>
                      <a:pt x="245" y="738"/>
                    </a:lnTo>
                    <a:lnTo>
                      <a:pt x="245" y="735"/>
                    </a:lnTo>
                    <a:lnTo>
                      <a:pt x="242" y="733"/>
                    </a:lnTo>
                    <a:lnTo>
                      <a:pt x="242" y="735"/>
                    </a:lnTo>
                    <a:lnTo>
                      <a:pt x="242" y="733"/>
                    </a:lnTo>
                    <a:lnTo>
                      <a:pt x="242" y="730"/>
                    </a:lnTo>
                    <a:lnTo>
                      <a:pt x="242" y="727"/>
                    </a:lnTo>
                    <a:lnTo>
                      <a:pt x="239" y="724"/>
                    </a:lnTo>
                    <a:lnTo>
                      <a:pt x="239" y="721"/>
                    </a:lnTo>
                    <a:lnTo>
                      <a:pt x="236" y="715"/>
                    </a:lnTo>
                    <a:lnTo>
                      <a:pt x="236" y="710"/>
                    </a:lnTo>
                    <a:lnTo>
                      <a:pt x="236" y="707"/>
                    </a:lnTo>
                    <a:lnTo>
                      <a:pt x="239" y="707"/>
                    </a:lnTo>
                    <a:lnTo>
                      <a:pt x="236" y="704"/>
                    </a:lnTo>
                    <a:lnTo>
                      <a:pt x="236" y="701"/>
                    </a:lnTo>
                    <a:lnTo>
                      <a:pt x="236" y="698"/>
                    </a:lnTo>
                    <a:lnTo>
                      <a:pt x="234" y="695"/>
                    </a:lnTo>
                    <a:lnTo>
                      <a:pt x="234" y="692"/>
                    </a:lnTo>
                    <a:lnTo>
                      <a:pt x="234" y="689"/>
                    </a:lnTo>
                    <a:lnTo>
                      <a:pt x="231" y="686"/>
                    </a:lnTo>
                    <a:lnTo>
                      <a:pt x="231" y="684"/>
                    </a:lnTo>
                    <a:lnTo>
                      <a:pt x="231" y="681"/>
                    </a:lnTo>
                    <a:lnTo>
                      <a:pt x="228" y="681"/>
                    </a:lnTo>
                    <a:lnTo>
                      <a:pt x="228" y="678"/>
                    </a:lnTo>
                    <a:lnTo>
                      <a:pt x="228" y="675"/>
                    </a:lnTo>
                    <a:lnTo>
                      <a:pt x="228" y="669"/>
                    </a:lnTo>
                    <a:lnTo>
                      <a:pt x="231" y="666"/>
                    </a:lnTo>
                    <a:lnTo>
                      <a:pt x="231" y="663"/>
                    </a:lnTo>
                    <a:lnTo>
                      <a:pt x="231" y="661"/>
                    </a:lnTo>
                    <a:lnTo>
                      <a:pt x="231" y="658"/>
                    </a:lnTo>
                    <a:lnTo>
                      <a:pt x="234" y="655"/>
                    </a:lnTo>
                    <a:lnTo>
                      <a:pt x="234" y="652"/>
                    </a:lnTo>
                    <a:lnTo>
                      <a:pt x="234" y="649"/>
                    </a:lnTo>
                    <a:lnTo>
                      <a:pt x="236" y="646"/>
                    </a:lnTo>
                    <a:lnTo>
                      <a:pt x="236" y="649"/>
                    </a:lnTo>
                    <a:lnTo>
                      <a:pt x="239" y="652"/>
                    </a:lnTo>
                    <a:lnTo>
                      <a:pt x="242" y="652"/>
                    </a:lnTo>
                    <a:lnTo>
                      <a:pt x="242" y="655"/>
                    </a:lnTo>
                    <a:lnTo>
                      <a:pt x="245" y="652"/>
                    </a:lnTo>
                    <a:lnTo>
                      <a:pt x="245" y="655"/>
                    </a:lnTo>
                    <a:lnTo>
                      <a:pt x="245" y="658"/>
                    </a:lnTo>
                    <a:lnTo>
                      <a:pt x="248" y="658"/>
                    </a:lnTo>
                    <a:lnTo>
                      <a:pt x="251" y="658"/>
                    </a:lnTo>
                    <a:lnTo>
                      <a:pt x="251" y="661"/>
                    </a:lnTo>
                    <a:lnTo>
                      <a:pt x="251" y="666"/>
                    </a:lnTo>
                    <a:lnTo>
                      <a:pt x="251" y="672"/>
                    </a:lnTo>
                    <a:lnTo>
                      <a:pt x="251" y="675"/>
                    </a:lnTo>
                    <a:lnTo>
                      <a:pt x="248" y="681"/>
                    </a:lnTo>
                    <a:lnTo>
                      <a:pt x="251" y="681"/>
                    </a:lnTo>
                    <a:lnTo>
                      <a:pt x="251" y="684"/>
                    </a:lnTo>
                    <a:lnTo>
                      <a:pt x="248" y="686"/>
                    </a:lnTo>
                    <a:lnTo>
                      <a:pt x="248" y="689"/>
                    </a:lnTo>
                    <a:lnTo>
                      <a:pt x="251" y="689"/>
                    </a:lnTo>
                    <a:lnTo>
                      <a:pt x="251" y="692"/>
                    </a:lnTo>
                    <a:lnTo>
                      <a:pt x="251" y="695"/>
                    </a:lnTo>
                    <a:lnTo>
                      <a:pt x="251" y="698"/>
                    </a:lnTo>
                    <a:lnTo>
                      <a:pt x="251" y="701"/>
                    </a:lnTo>
                    <a:lnTo>
                      <a:pt x="254" y="704"/>
                    </a:lnTo>
                    <a:lnTo>
                      <a:pt x="254" y="707"/>
                    </a:lnTo>
                    <a:lnTo>
                      <a:pt x="257" y="710"/>
                    </a:lnTo>
                    <a:lnTo>
                      <a:pt x="257" y="712"/>
                    </a:lnTo>
                    <a:lnTo>
                      <a:pt x="259" y="715"/>
                    </a:lnTo>
                    <a:lnTo>
                      <a:pt x="262" y="715"/>
                    </a:lnTo>
                    <a:lnTo>
                      <a:pt x="262" y="718"/>
                    </a:lnTo>
                    <a:lnTo>
                      <a:pt x="259" y="721"/>
                    </a:lnTo>
                    <a:lnTo>
                      <a:pt x="259" y="724"/>
                    </a:lnTo>
                    <a:lnTo>
                      <a:pt x="262" y="727"/>
                    </a:lnTo>
                    <a:lnTo>
                      <a:pt x="265" y="730"/>
                    </a:lnTo>
                    <a:lnTo>
                      <a:pt x="265" y="733"/>
                    </a:lnTo>
                    <a:lnTo>
                      <a:pt x="265" y="735"/>
                    </a:lnTo>
                    <a:lnTo>
                      <a:pt x="271" y="735"/>
                    </a:lnTo>
                    <a:lnTo>
                      <a:pt x="271" y="738"/>
                    </a:lnTo>
                    <a:lnTo>
                      <a:pt x="271" y="741"/>
                    </a:lnTo>
                    <a:lnTo>
                      <a:pt x="271" y="744"/>
                    </a:lnTo>
                    <a:lnTo>
                      <a:pt x="268" y="744"/>
                    </a:lnTo>
                    <a:lnTo>
                      <a:pt x="268" y="747"/>
                    </a:lnTo>
                    <a:lnTo>
                      <a:pt x="265" y="747"/>
                    </a:lnTo>
                    <a:lnTo>
                      <a:pt x="265" y="750"/>
                    </a:lnTo>
                    <a:lnTo>
                      <a:pt x="265" y="753"/>
                    </a:lnTo>
                    <a:lnTo>
                      <a:pt x="271" y="753"/>
                    </a:lnTo>
                    <a:lnTo>
                      <a:pt x="271" y="756"/>
                    </a:lnTo>
                    <a:lnTo>
                      <a:pt x="274" y="761"/>
                    </a:lnTo>
                    <a:lnTo>
                      <a:pt x="277" y="761"/>
                    </a:lnTo>
                    <a:lnTo>
                      <a:pt x="280" y="764"/>
                    </a:lnTo>
                    <a:lnTo>
                      <a:pt x="280" y="767"/>
                    </a:lnTo>
                    <a:lnTo>
                      <a:pt x="280" y="770"/>
                    </a:lnTo>
                    <a:lnTo>
                      <a:pt x="285" y="779"/>
                    </a:lnTo>
                    <a:lnTo>
                      <a:pt x="285" y="782"/>
                    </a:lnTo>
                    <a:lnTo>
                      <a:pt x="288" y="784"/>
                    </a:lnTo>
                    <a:lnTo>
                      <a:pt x="288" y="787"/>
                    </a:lnTo>
                    <a:lnTo>
                      <a:pt x="291" y="790"/>
                    </a:lnTo>
                    <a:lnTo>
                      <a:pt x="291" y="793"/>
                    </a:lnTo>
                    <a:lnTo>
                      <a:pt x="291" y="796"/>
                    </a:lnTo>
                    <a:lnTo>
                      <a:pt x="294" y="799"/>
                    </a:lnTo>
                    <a:lnTo>
                      <a:pt x="294" y="802"/>
                    </a:lnTo>
                    <a:lnTo>
                      <a:pt x="297" y="805"/>
                    </a:lnTo>
                    <a:lnTo>
                      <a:pt x="297" y="808"/>
                    </a:lnTo>
                    <a:lnTo>
                      <a:pt x="297" y="810"/>
                    </a:lnTo>
                    <a:lnTo>
                      <a:pt x="297" y="816"/>
                    </a:lnTo>
                    <a:lnTo>
                      <a:pt x="297" y="819"/>
                    </a:lnTo>
                    <a:lnTo>
                      <a:pt x="300" y="822"/>
                    </a:lnTo>
                    <a:lnTo>
                      <a:pt x="300" y="825"/>
                    </a:lnTo>
                    <a:lnTo>
                      <a:pt x="300" y="828"/>
                    </a:lnTo>
                    <a:lnTo>
                      <a:pt x="297" y="828"/>
                    </a:lnTo>
                    <a:lnTo>
                      <a:pt x="297" y="831"/>
                    </a:lnTo>
                    <a:lnTo>
                      <a:pt x="294" y="833"/>
                    </a:lnTo>
                    <a:lnTo>
                      <a:pt x="294" y="836"/>
                    </a:lnTo>
                    <a:lnTo>
                      <a:pt x="294" y="839"/>
                    </a:lnTo>
                    <a:lnTo>
                      <a:pt x="291" y="839"/>
                    </a:lnTo>
                    <a:lnTo>
                      <a:pt x="288" y="842"/>
                    </a:lnTo>
                    <a:lnTo>
                      <a:pt x="291" y="842"/>
                    </a:lnTo>
                    <a:lnTo>
                      <a:pt x="291" y="845"/>
                    </a:lnTo>
                    <a:lnTo>
                      <a:pt x="291" y="848"/>
                    </a:lnTo>
                    <a:lnTo>
                      <a:pt x="291" y="851"/>
                    </a:lnTo>
                    <a:lnTo>
                      <a:pt x="294" y="857"/>
                    </a:lnTo>
                    <a:lnTo>
                      <a:pt x="294" y="859"/>
                    </a:lnTo>
                    <a:lnTo>
                      <a:pt x="297" y="859"/>
                    </a:lnTo>
                    <a:lnTo>
                      <a:pt x="297" y="862"/>
                    </a:lnTo>
                    <a:lnTo>
                      <a:pt x="300" y="862"/>
                    </a:lnTo>
                    <a:lnTo>
                      <a:pt x="303" y="862"/>
                    </a:lnTo>
                    <a:lnTo>
                      <a:pt x="306" y="865"/>
                    </a:lnTo>
                    <a:lnTo>
                      <a:pt x="306" y="868"/>
                    </a:lnTo>
                    <a:lnTo>
                      <a:pt x="308" y="868"/>
                    </a:lnTo>
                    <a:lnTo>
                      <a:pt x="308" y="871"/>
                    </a:lnTo>
                    <a:lnTo>
                      <a:pt x="308" y="874"/>
                    </a:lnTo>
                    <a:lnTo>
                      <a:pt x="311" y="877"/>
                    </a:lnTo>
                    <a:lnTo>
                      <a:pt x="314" y="877"/>
                    </a:lnTo>
                    <a:lnTo>
                      <a:pt x="314" y="880"/>
                    </a:lnTo>
                    <a:lnTo>
                      <a:pt x="323" y="883"/>
                    </a:lnTo>
                    <a:lnTo>
                      <a:pt x="326" y="883"/>
                    </a:lnTo>
                    <a:lnTo>
                      <a:pt x="329" y="883"/>
                    </a:lnTo>
                    <a:lnTo>
                      <a:pt x="331" y="885"/>
                    </a:lnTo>
                    <a:lnTo>
                      <a:pt x="331" y="888"/>
                    </a:lnTo>
                    <a:lnTo>
                      <a:pt x="334" y="888"/>
                    </a:lnTo>
                    <a:lnTo>
                      <a:pt x="337" y="891"/>
                    </a:lnTo>
                    <a:lnTo>
                      <a:pt x="337" y="894"/>
                    </a:lnTo>
                    <a:lnTo>
                      <a:pt x="340" y="897"/>
                    </a:lnTo>
                    <a:lnTo>
                      <a:pt x="343" y="897"/>
                    </a:lnTo>
                    <a:lnTo>
                      <a:pt x="346" y="897"/>
                    </a:lnTo>
                    <a:lnTo>
                      <a:pt x="349" y="900"/>
                    </a:lnTo>
                    <a:lnTo>
                      <a:pt x="352" y="900"/>
                    </a:lnTo>
                    <a:lnTo>
                      <a:pt x="352" y="903"/>
                    </a:lnTo>
                    <a:lnTo>
                      <a:pt x="357" y="906"/>
                    </a:lnTo>
                    <a:lnTo>
                      <a:pt x="360" y="906"/>
                    </a:lnTo>
                    <a:lnTo>
                      <a:pt x="363" y="906"/>
                    </a:lnTo>
                    <a:lnTo>
                      <a:pt x="366" y="908"/>
                    </a:lnTo>
                    <a:lnTo>
                      <a:pt x="372" y="914"/>
                    </a:lnTo>
                    <a:lnTo>
                      <a:pt x="375" y="914"/>
                    </a:lnTo>
                    <a:lnTo>
                      <a:pt x="378" y="917"/>
                    </a:lnTo>
                    <a:lnTo>
                      <a:pt x="383" y="917"/>
                    </a:lnTo>
                    <a:lnTo>
                      <a:pt x="386" y="920"/>
                    </a:lnTo>
                    <a:lnTo>
                      <a:pt x="389" y="920"/>
                    </a:lnTo>
                    <a:lnTo>
                      <a:pt x="389" y="923"/>
                    </a:lnTo>
                    <a:lnTo>
                      <a:pt x="392" y="923"/>
                    </a:lnTo>
                    <a:lnTo>
                      <a:pt x="395" y="923"/>
                    </a:lnTo>
                    <a:lnTo>
                      <a:pt x="398" y="920"/>
                    </a:lnTo>
                    <a:lnTo>
                      <a:pt x="401" y="917"/>
                    </a:lnTo>
                    <a:lnTo>
                      <a:pt x="403" y="917"/>
                    </a:lnTo>
                    <a:lnTo>
                      <a:pt x="409" y="914"/>
                    </a:lnTo>
                    <a:lnTo>
                      <a:pt x="412" y="914"/>
                    </a:lnTo>
                    <a:lnTo>
                      <a:pt x="415" y="914"/>
                    </a:lnTo>
                    <a:lnTo>
                      <a:pt x="418" y="914"/>
                    </a:lnTo>
                    <a:lnTo>
                      <a:pt x="424" y="917"/>
                    </a:lnTo>
                    <a:lnTo>
                      <a:pt x="426" y="920"/>
                    </a:lnTo>
                    <a:lnTo>
                      <a:pt x="432" y="926"/>
                    </a:lnTo>
                    <a:lnTo>
                      <a:pt x="432" y="929"/>
                    </a:lnTo>
                    <a:lnTo>
                      <a:pt x="435" y="934"/>
                    </a:lnTo>
                    <a:lnTo>
                      <a:pt x="438" y="937"/>
                    </a:lnTo>
                    <a:lnTo>
                      <a:pt x="441" y="940"/>
                    </a:lnTo>
                    <a:lnTo>
                      <a:pt x="444" y="943"/>
                    </a:lnTo>
                    <a:lnTo>
                      <a:pt x="447" y="946"/>
                    </a:lnTo>
                    <a:lnTo>
                      <a:pt x="450" y="949"/>
                    </a:lnTo>
                    <a:lnTo>
                      <a:pt x="452" y="952"/>
                    </a:lnTo>
                    <a:lnTo>
                      <a:pt x="455" y="952"/>
                    </a:lnTo>
                    <a:lnTo>
                      <a:pt x="461" y="952"/>
                    </a:lnTo>
                    <a:lnTo>
                      <a:pt x="467" y="952"/>
                    </a:lnTo>
                    <a:lnTo>
                      <a:pt x="467" y="955"/>
                    </a:lnTo>
                    <a:lnTo>
                      <a:pt x="470" y="955"/>
                    </a:lnTo>
                    <a:lnTo>
                      <a:pt x="473" y="957"/>
                    </a:lnTo>
                    <a:lnTo>
                      <a:pt x="475" y="957"/>
                    </a:lnTo>
                    <a:lnTo>
                      <a:pt x="478" y="960"/>
                    </a:lnTo>
                    <a:lnTo>
                      <a:pt x="481" y="960"/>
                    </a:lnTo>
                    <a:lnTo>
                      <a:pt x="484" y="963"/>
                    </a:lnTo>
                    <a:lnTo>
                      <a:pt x="490" y="963"/>
                    </a:lnTo>
                    <a:lnTo>
                      <a:pt x="496" y="960"/>
                    </a:lnTo>
                    <a:lnTo>
                      <a:pt x="498" y="960"/>
                    </a:lnTo>
                    <a:lnTo>
                      <a:pt x="498" y="963"/>
                    </a:lnTo>
                    <a:lnTo>
                      <a:pt x="501" y="966"/>
                    </a:lnTo>
                    <a:lnTo>
                      <a:pt x="498" y="966"/>
                    </a:lnTo>
                    <a:lnTo>
                      <a:pt x="498" y="969"/>
                    </a:lnTo>
                    <a:lnTo>
                      <a:pt x="501" y="972"/>
                    </a:lnTo>
                    <a:lnTo>
                      <a:pt x="501" y="975"/>
                    </a:lnTo>
                    <a:lnTo>
                      <a:pt x="507" y="981"/>
                    </a:lnTo>
                    <a:lnTo>
                      <a:pt x="510" y="986"/>
                    </a:lnTo>
                    <a:lnTo>
                      <a:pt x="510" y="989"/>
                    </a:lnTo>
                    <a:lnTo>
                      <a:pt x="513" y="989"/>
                    </a:lnTo>
                    <a:lnTo>
                      <a:pt x="516" y="995"/>
                    </a:lnTo>
                    <a:lnTo>
                      <a:pt x="519" y="995"/>
                    </a:lnTo>
                    <a:lnTo>
                      <a:pt x="519" y="998"/>
                    </a:lnTo>
                    <a:lnTo>
                      <a:pt x="516" y="1001"/>
                    </a:lnTo>
                    <a:lnTo>
                      <a:pt x="519" y="1004"/>
                    </a:lnTo>
                    <a:lnTo>
                      <a:pt x="516" y="1006"/>
                    </a:lnTo>
                    <a:lnTo>
                      <a:pt x="516" y="1012"/>
                    </a:lnTo>
                    <a:lnTo>
                      <a:pt x="519" y="1015"/>
                    </a:lnTo>
                    <a:lnTo>
                      <a:pt x="519" y="1018"/>
                    </a:lnTo>
                    <a:lnTo>
                      <a:pt x="521" y="1018"/>
                    </a:lnTo>
                    <a:lnTo>
                      <a:pt x="524" y="1021"/>
                    </a:lnTo>
                    <a:lnTo>
                      <a:pt x="527" y="1018"/>
                    </a:lnTo>
                    <a:lnTo>
                      <a:pt x="524" y="1015"/>
                    </a:lnTo>
                    <a:lnTo>
                      <a:pt x="527" y="1012"/>
                    </a:lnTo>
                    <a:lnTo>
                      <a:pt x="527" y="1015"/>
                    </a:lnTo>
                    <a:lnTo>
                      <a:pt x="530" y="1018"/>
                    </a:lnTo>
                    <a:lnTo>
                      <a:pt x="530" y="1021"/>
                    </a:lnTo>
                    <a:lnTo>
                      <a:pt x="533" y="1024"/>
                    </a:lnTo>
                    <a:lnTo>
                      <a:pt x="539" y="1027"/>
                    </a:lnTo>
                    <a:lnTo>
                      <a:pt x="542" y="1030"/>
                    </a:lnTo>
                    <a:lnTo>
                      <a:pt x="542" y="1038"/>
                    </a:lnTo>
                    <a:lnTo>
                      <a:pt x="545" y="1041"/>
                    </a:lnTo>
                    <a:lnTo>
                      <a:pt x="547" y="1041"/>
                    </a:lnTo>
                    <a:lnTo>
                      <a:pt x="545" y="1035"/>
                    </a:lnTo>
                    <a:lnTo>
                      <a:pt x="547" y="1035"/>
                    </a:lnTo>
                    <a:lnTo>
                      <a:pt x="550" y="1038"/>
                    </a:lnTo>
                    <a:lnTo>
                      <a:pt x="550" y="1041"/>
                    </a:lnTo>
                    <a:lnTo>
                      <a:pt x="550" y="1044"/>
                    </a:lnTo>
                    <a:lnTo>
                      <a:pt x="553" y="1044"/>
                    </a:lnTo>
                    <a:lnTo>
                      <a:pt x="553" y="1041"/>
                    </a:lnTo>
                    <a:lnTo>
                      <a:pt x="556" y="1041"/>
                    </a:lnTo>
                    <a:lnTo>
                      <a:pt x="559" y="1044"/>
                    </a:lnTo>
                    <a:lnTo>
                      <a:pt x="562" y="1044"/>
                    </a:lnTo>
                    <a:lnTo>
                      <a:pt x="565" y="1044"/>
                    </a:lnTo>
                    <a:lnTo>
                      <a:pt x="568" y="1047"/>
                    </a:lnTo>
                    <a:lnTo>
                      <a:pt x="568" y="1050"/>
                    </a:lnTo>
                    <a:lnTo>
                      <a:pt x="570" y="1053"/>
                    </a:lnTo>
                    <a:lnTo>
                      <a:pt x="570" y="1055"/>
                    </a:lnTo>
                    <a:lnTo>
                      <a:pt x="573" y="1055"/>
                    </a:lnTo>
                    <a:lnTo>
                      <a:pt x="573" y="1053"/>
                    </a:lnTo>
                    <a:lnTo>
                      <a:pt x="576" y="1053"/>
                    </a:lnTo>
                    <a:lnTo>
                      <a:pt x="576" y="1055"/>
                    </a:lnTo>
                    <a:lnTo>
                      <a:pt x="576" y="1061"/>
                    </a:lnTo>
                    <a:lnTo>
                      <a:pt x="579" y="1061"/>
                    </a:lnTo>
                    <a:lnTo>
                      <a:pt x="582" y="1061"/>
                    </a:lnTo>
                    <a:lnTo>
                      <a:pt x="585" y="1058"/>
                    </a:lnTo>
                    <a:lnTo>
                      <a:pt x="588" y="1055"/>
                    </a:lnTo>
                    <a:lnTo>
                      <a:pt x="588" y="1053"/>
                    </a:lnTo>
                    <a:lnTo>
                      <a:pt x="585" y="1053"/>
                    </a:lnTo>
                    <a:lnTo>
                      <a:pt x="582" y="1050"/>
                    </a:lnTo>
                    <a:lnTo>
                      <a:pt x="582" y="1047"/>
                    </a:lnTo>
                    <a:lnTo>
                      <a:pt x="582" y="1044"/>
                    </a:lnTo>
                    <a:lnTo>
                      <a:pt x="585" y="1044"/>
                    </a:lnTo>
                    <a:lnTo>
                      <a:pt x="588" y="1044"/>
                    </a:lnTo>
                    <a:lnTo>
                      <a:pt x="591" y="1041"/>
                    </a:lnTo>
                    <a:lnTo>
                      <a:pt x="593" y="1038"/>
                    </a:lnTo>
                    <a:lnTo>
                      <a:pt x="593" y="1035"/>
                    </a:lnTo>
                    <a:lnTo>
                      <a:pt x="596" y="1032"/>
                    </a:lnTo>
                    <a:lnTo>
                      <a:pt x="599" y="1032"/>
                    </a:lnTo>
                    <a:lnTo>
                      <a:pt x="602" y="1035"/>
                    </a:lnTo>
                    <a:lnTo>
                      <a:pt x="608" y="1038"/>
                    </a:lnTo>
                    <a:lnTo>
                      <a:pt x="608" y="1041"/>
                    </a:lnTo>
                    <a:lnTo>
                      <a:pt x="611" y="1041"/>
                    </a:lnTo>
                    <a:lnTo>
                      <a:pt x="614" y="1041"/>
                    </a:lnTo>
                    <a:lnTo>
                      <a:pt x="617" y="1041"/>
                    </a:lnTo>
                    <a:lnTo>
                      <a:pt x="617" y="1044"/>
                    </a:lnTo>
                    <a:lnTo>
                      <a:pt x="614" y="1044"/>
                    </a:lnTo>
                    <a:lnTo>
                      <a:pt x="611" y="1044"/>
                    </a:lnTo>
                    <a:lnTo>
                      <a:pt x="611" y="1047"/>
                    </a:lnTo>
                    <a:lnTo>
                      <a:pt x="611" y="1050"/>
                    </a:lnTo>
                    <a:lnTo>
                      <a:pt x="611" y="1053"/>
                    </a:lnTo>
                    <a:lnTo>
                      <a:pt x="611" y="1055"/>
                    </a:lnTo>
                    <a:lnTo>
                      <a:pt x="614" y="1058"/>
                    </a:lnTo>
                    <a:lnTo>
                      <a:pt x="617" y="1058"/>
                    </a:lnTo>
                    <a:lnTo>
                      <a:pt x="617" y="1061"/>
                    </a:lnTo>
                    <a:lnTo>
                      <a:pt x="617" y="1067"/>
                    </a:lnTo>
                    <a:lnTo>
                      <a:pt x="619" y="1070"/>
                    </a:lnTo>
                    <a:lnTo>
                      <a:pt x="622" y="1073"/>
                    </a:lnTo>
                    <a:lnTo>
                      <a:pt x="619" y="1079"/>
                    </a:lnTo>
                    <a:lnTo>
                      <a:pt x="622" y="1084"/>
                    </a:lnTo>
                    <a:lnTo>
                      <a:pt x="619" y="1087"/>
                    </a:lnTo>
                    <a:lnTo>
                      <a:pt x="619" y="1090"/>
                    </a:lnTo>
                    <a:lnTo>
                      <a:pt x="619" y="1096"/>
                    </a:lnTo>
                    <a:lnTo>
                      <a:pt x="619" y="1102"/>
                    </a:lnTo>
                    <a:lnTo>
                      <a:pt x="619" y="1104"/>
                    </a:lnTo>
                    <a:lnTo>
                      <a:pt x="619" y="1110"/>
                    </a:lnTo>
                    <a:lnTo>
                      <a:pt x="619" y="1113"/>
                    </a:lnTo>
                    <a:lnTo>
                      <a:pt x="622" y="1113"/>
                    </a:lnTo>
                    <a:lnTo>
                      <a:pt x="625" y="1113"/>
                    </a:lnTo>
                    <a:lnTo>
                      <a:pt x="625" y="1116"/>
                    </a:lnTo>
                    <a:lnTo>
                      <a:pt x="622" y="1119"/>
                    </a:lnTo>
                    <a:lnTo>
                      <a:pt x="617" y="1125"/>
                    </a:lnTo>
                    <a:lnTo>
                      <a:pt x="617" y="1130"/>
                    </a:lnTo>
                    <a:lnTo>
                      <a:pt x="617" y="1133"/>
                    </a:lnTo>
                    <a:lnTo>
                      <a:pt x="614" y="1133"/>
                    </a:lnTo>
                    <a:lnTo>
                      <a:pt x="611" y="1136"/>
                    </a:lnTo>
                    <a:lnTo>
                      <a:pt x="608" y="1133"/>
                    </a:lnTo>
                    <a:lnTo>
                      <a:pt x="608" y="1136"/>
                    </a:lnTo>
                    <a:lnTo>
                      <a:pt x="605" y="1136"/>
                    </a:lnTo>
                    <a:lnTo>
                      <a:pt x="602" y="1139"/>
                    </a:lnTo>
                    <a:lnTo>
                      <a:pt x="602" y="1142"/>
                    </a:lnTo>
                    <a:lnTo>
                      <a:pt x="602" y="1145"/>
                    </a:lnTo>
                    <a:lnTo>
                      <a:pt x="602" y="1148"/>
                    </a:lnTo>
                    <a:lnTo>
                      <a:pt x="599" y="1148"/>
                    </a:lnTo>
                    <a:lnTo>
                      <a:pt x="599" y="1151"/>
                    </a:lnTo>
                    <a:lnTo>
                      <a:pt x="599" y="1153"/>
                    </a:lnTo>
                    <a:lnTo>
                      <a:pt x="599" y="1156"/>
                    </a:lnTo>
                    <a:lnTo>
                      <a:pt x="596" y="1159"/>
                    </a:lnTo>
                    <a:lnTo>
                      <a:pt x="593" y="1159"/>
                    </a:lnTo>
                    <a:lnTo>
                      <a:pt x="591" y="1162"/>
                    </a:lnTo>
                    <a:lnTo>
                      <a:pt x="588" y="1162"/>
                    </a:lnTo>
                    <a:lnTo>
                      <a:pt x="585" y="1162"/>
                    </a:lnTo>
                    <a:lnTo>
                      <a:pt x="582" y="1165"/>
                    </a:lnTo>
                    <a:lnTo>
                      <a:pt x="582" y="1168"/>
                    </a:lnTo>
                    <a:lnTo>
                      <a:pt x="585" y="1174"/>
                    </a:lnTo>
                    <a:lnTo>
                      <a:pt x="582" y="1177"/>
                    </a:lnTo>
                    <a:lnTo>
                      <a:pt x="579" y="1179"/>
                    </a:lnTo>
                    <a:lnTo>
                      <a:pt x="579" y="1182"/>
                    </a:lnTo>
                    <a:lnTo>
                      <a:pt x="579" y="1188"/>
                    </a:lnTo>
                    <a:lnTo>
                      <a:pt x="579" y="1191"/>
                    </a:lnTo>
                    <a:lnTo>
                      <a:pt x="573" y="1191"/>
                    </a:lnTo>
                    <a:lnTo>
                      <a:pt x="573" y="1194"/>
                    </a:lnTo>
                    <a:lnTo>
                      <a:pt x="573" y="1202"/>
                    </a:lnTo>
                    <a:lnTo>
                      <a:pt x="573" y="1205"/>
                    </a:lnTo>
                    <a:lnTo>
                      <a:pt x="573" y="1214"/>
                    </a:lnTo>
                    <a:lnTo>
                      <a:pt x="576" y="1217"/>
                    </a:lnTo>
                    <a:lnTo>
                      <a:pt x="579" y="1217"/>
                    </a:lnTo>
                    <a:lnTo>
                      <a:pt x="582" y="1217"/>
                    </a:lnTo>
                    <a:lnTo>
                      <a:pt x="585" y="1214"/>
                    </a:lnTo>
                    <a:lnTo>
                      <a:pt x="588" y="1211"/>
                    </a:lnTo>
                    <a:lnTo>
                      <a:pt x="588" y="1214"/>
                    </a:lnTo>
                    <a:lnTo>
                      <a:pt x="588" y="1217"/>
                    </a:lnTo>
                    <a:lnTo>
                      <a:pt x="588" y="1226"/>
                    </a:lnTo>
                    <a:lnTo>
                      <a:pt x="585" y="1228"/>
                    </a:lnTo>
                    <a:lnTo>
                      <a:pt x="585" y="1231"/>
                    </a:lnTo>
                    <a:lnTo>
                      <a:pt x="582" y="1231"/>
                    </a:lnTo>
                    <a:lnTo>
                      <a:pt x="579" y="1231"/>
                    </a:lnTo>
                    <a:lnTo>
                      <a:pt x="582" y="1231"/>
                    </a:lnTo>
                    <a:lnTo>
                      <a:pt x="579" y="1234"/>
                    </a:lnTo>
                    <a:lnTo>
                      <a:pt x="576" y="1237"/>
                    </a:lnTo>
                    <a:lnTo>
                      <a:pt x="573" y="1240"/>
                    </a:lnTo>
                    <a:lnTo>
                      <a:pt x="570" y="1246"/>
                    </a:lnTo>
                    <a:lnTo>
                      <a:pt x="570" y="1249"/>
                    </a:lnTo>
                    <a:lnTo>
                      <a:pt x="570" y="1254"/>
                    </a:lnTo>
                    <a:lnTo>
                      <a:pt x="570" y="1257"/>
                    </a:lnTo>
                    <a:lnTo>
                      <a:pt x="573" y="1260"/>
                    </a:lnTo>
                    <a:lnTo>
                      <a:pt x="573" y="1263"/>
                    </a:lnTo>
                    <a:lnTo>
                      <a:pt x="576" y="1266"/>
                    </a:lnTo>
                    <a:lnTo>
                      <a:pt x="576" y="1269"/>
                    </a:lnTo>
                    <a:lnTo>
                      <a:pt x="573" y="1269"/>
                    </a:lnTo>
                    <a:lnTo>
                      <a:pt x="573" y="1272"/>
                    </a:lnTo>
                    <a:lnTo>
                      <a:pt x="576" y="1275"/>
                    </a:lnTo>
                    <a:lnTo>
                      <a:pt x="579" y="1277"/>
                    </a:lnTo>
                    <a:lnTo>
                      <a:pt x="582" y="1280"/>
                    </a:lnTo>
                    <a:lnTo>
                      <a:pt x="585" y="1280"/>
                    </a:lnTo>
                    <a:lnTo>
                      <a:pt x="588" y="1283"/>
                    </a:lnTo>
                    <a:lnTo>
                      <a:pt x="591" y="1289"/>
                    </a:lnTo>
                    <a:lnTo>
                      <a:pt x="593" y="1289"/>
                    </a:lnTo>
                    <a:lnTo>
                      <a:pt x="593" y="1298"/>
                    </a:lnTo>
                    <a:lnTo>
                      <a:pt x="596" y="1300"/>
                    </a:lnTo>
                    <a:lnTo>
                      <a:pt x="605" y="1309"/>
                    </a:lnTo>
                    <a:lnTo>
                      <a:pt x="605" y="1312"/>
                    </a:lnTo>
                    <a:lnTo>
                      <a:pt x="608" y="1318"/>
                    </a:lnTo>
                    <a:lnTo>
                      <a:pt x="611" y="1326"/>
                    </a:lnTo>
                    <a:lnTo>
                      <a:pt x="611" y="1329"/>
                    </a:lnTo>
                    <a:lnTo>
                      <a:pt x="617" y="1335"/>
                    </a:lnTo>
                    <a:lnTo>
                      <a:pt x="619" y="1344"/>
                    </a:lnTo>
                    <a:lnTo>
                      <a:pt x="619" y="1347"/>
                    </a:lnTo>
                    <a:lnTo>
                      <a:pt x="622" y="1352"/>
                    </a:lnTo>
                    <a:lnTo>
                      <a:pt x="625" y="1358"/>
                    </a:lnTo>
                    <a:lnTo>
                      <a:pt x="628" y="1361"/>
                    </a:lnTo>
                    <a:lnTo>
                      <a:pt x="631" y="1367"/>
                    </a:lnTo>
                    <a:lnTo>
                      <a:pt x="634" y="1373"/>
                    </a:lnTo>
                    <a:lnTo>
                      <a:pt x="637" y="1378"/>
                    </a:lnTo>
                    <a:lnTo>
                      <a:pt x="640" y="1384"/>
                    </a:lnTo>
                    <a:lnTo>
                      <a:pt x="642" y="1387"/>
                    </a:lnTo>
                    <a:lnTo>
                      <a:pt x="645" y="1393"/>
                    </a:lnTo>
                    <a:lnTo>
                      <a:pt x="645" y="1396"/>
                    </a:lnTo>
                    <a:lnTo>
                      <a:pt x="645" y="1399"/>
                    </a:lnTo>
                    <a:lnTo>
                      <a:pt x="645" y="1401"/>
                    </a:lnTo>
                    <a:lnTo>
                      <a:pt x="648" y="1404"/>
                    </a:lnTo>
                    <a:lnTo>
                      <a:pt x="651" y="1407"/>
                    </a:lnTo>
                    <a:lnTo>
                      <a:pt x="654" y="1410"/>
                    </a:lnTo>
                    <a:lnTo>
                      <a:pt x="657" y="1416"/>
                    </a:lnTo>
                    <a:lnTo>
                      <a:pt x="660" y="1419"/>
                    </a:lnTo>
                    <a:lnTo>
                      <a:pt x="663" y="1419"/>
                    </a:lnTo>
                    <a:lnTo>
                      <a:pt x="668" y="1424"/>
                    </a:lnTo>
                    <a:lnTo>
                      <a:pt x="677" y="1427"/>
                    </a:lnTo>
                    <a:lnTo>
                      <a:pt x="683" y="1433"/>
                    </a:lnTo>
                    <a:lnTo>
                      <a:pt x="691" y="1436"/>
                    </a:lnTo>
                    <a:lnTo>
                      <a:pt x="697" y="1442"/>
                    </a:lnTo>
                    <a:lnTo>
                      <a:pt x="700" y="1442"/>
                    </a:lnTo>
                    <a:lnTo>
                      <a:pt x="709" y="1448"/>
                    </a:lnTo>
                    <a:lnTo>
                      <a:pt x="712" y="1448"/>
                    </a:lnTo>
                    <a:lnTo>
                      <a:pt x="712" y="1450"/>
                    </a:lnTo>
                    <a:lnTo>
                      <a:pt x="714" y="1453"/>
                    </a:lnTo>
                    <a:lnTo>
                      <a:pt x="717" y="1456"/>
                    </a:lnTo>
                    <a:lnTo>
                      <a:pt x="720" y="1459"/>
                    </a:lnTo>
                    <a:lnTo>
                      <a:pt x="723" y="1459"/>
                    </a:lnTo>
                    <a:lnTo>
                      <a:pt x="726" y="1462"/>
                    </a:lnTo>
                    <a:lnTo>
                      <a:pt x="726" y="1465"/>
                    </a:lnTo>
                    <a:lnTo>
                      <a:pt x="729" y="1468"/>
                    </a:lnTo>
                    <a:lnTo>
                      <a:pt x="732" y="1479"/>
                    </a:lnTo>
                    <a:lnTo>
                      <a:pt x="735" y="1485"/>
                    </a:lnTo>
                    <a:lnTo>
                      <a:pt x="735" y="1488"/>
                    </a:lnTo>
                    <a:lnTo>
                      <a:pt x="735" y="1491"/>
                    </a:lnTo>
                    <a:lnTo>
                      <a:pt x="737" y="1505"/>
                    </a:lnTo>
                    <a:lnTo>
                      <a:pt x="740" y="1514"/>
                    </a:lnTo>
                    <a:lnTo>
                      <a:pt x="740" y="1517"/>
                    </a:lnTo>
                    <a:lnTo>
                      <a:pt x="740" y="1520"/>
                    </a:lnTo>
                    <a:lnTo>
                      <a:pt x="740" y="1522"/>
                    </a:lnTo>
                    <a:lnTo>
                      <a:pt x="740" y="1525"/>
                    </a:lnTo>
                    <a:lnTo>
                      <a:pt x="740" y="1537"/>
                    </a:lnTo>
                    <a:lnTo>
                      <a:pt x="740" y="1540"/>
                    </a:lnTo>
                    <a:lnTo>
                      <a:pt x="740" y="1546"/>
                    </a:lnTo>
                    <a:lnTo>
                      <a:pt x="740" y="1548"/>
                    </a:lnTo>
                    <a:lnTo>
                      <a:pt x="740" y="1551"/>
                    </a:lnTo>
                    <a:lnTo>
                      <a:pt x="740" y="1554"/>
                    </a:lnTo>
                    <a:lnTo>
                      <a:pt x="743" y="1569"/>
                    </a:lnTo>
                    <a:lnTo>
                      <a:pt x="746" y="1571"/>
                    </a:lnTo>
                    <a:lnTo>
                      <a:pt x="746" y="1574"/>
                    </a:lnTo>
                    <a:lnTo>
                      <a:pt x="746" y="1577"/>
                    </a:lnTo>
                    <a:lnTo>
                      <a:pt x="743" y="1580"/>
                    </a:lnTo>
                    <a:lnTo>
                      <a:pt x="743" y="1583"/>
                    </a:lnTo>
                    <a:lnTo>
                      <a:pt x="746" y="1586"/>
                    </a:lnTo>
                    <a:lnTo>
                      <a:pt x="746" y="1592"/>
                    </a:lnTo>
                    <a:lnTo>
                      <a:pt x="746" y="1595"/>
                    </a:lnTo>
                    <a:lnTo>
                      <a:pt x="749" y="1600"/>
                    </a:lnTo>
                    <a:lnTo>
                      <a:pt x="746" y="1603"/>
                    </a:lnTo>
                    <a:lnTo>
                      <a:pt x="746" y="1606"/>
                    </a:lnTo>
                    <a:lnTo>
                      <a:pt x="746" y="1612"/>
                    </a:lnTo>
                    <a:lnTo>
                      <a:pt x="746" y="1615"/>
                    </a:lnTo>
                    <a:lnTo>
                      <a:pt x="746" y="1623"/>
                    </a:lnTo>
                    <a:lnTo>
                      <a:pt x="746" y="1629"/>
                    </a:lnTo>
                    <a:lnTo>
                      <a:pt x="746" y="1632"/>
                    </a:lnTo>
                    <a:lnTo>
                      <a:pt x="746" y="1635"/>
                    </a:lnTo>
                    <a:lnTo>
                      <a:pt x="746" y="1638"/>
                    </a:lnTo>
                    <a:lnTo>
                      <a:pt x="749" y="1644"/>
                    </a:lnTo>
                    <a:lnTo>
                      <a:pt x="749" y="1646"/>
                    </a:lnTo>
                    <a:lnTo>
                      <a:pt x="749" y="1652"/>
                    </a:lnTo>
                    <a:lnTo>
                      <a:pt x="749" y="1655"/>
                    </a:lnTo>
                    <a:lnTo>
                      <a:pt x="749" y="1661"/>
                    </a:lnTo>
                    <a:lnTo>
                      <a:pt x="752" y="1669"/>
                    </a:lnTo>
                    <a:lnTo>
                      <a:pt x="755" y="1678"/>
                    </a:lnTo>
                    <a:lnTo>
                      <a:pt x="755" y="1684"/>
                    </a:lnTo>
                    <a:lnTo>
                      <a:pt x="758" y="1690"/>
                    </a:lnTo>
                    <a:lnTo>
                      <a:pt x="760" y="1695"/>
                    </a:lnTo>
                    <a:lnTo>
                      <a:pt x="760" y="1698"/>
                    </a:lnTo>
                    <a:lnTo>
                      <a:pt x="758" y="1701"/>
                    </a:lnTo>
                    <a:lnTo>
                      <a:pt x="760" y="1710"/>
                    </a:lnTo>
                    <a:lnTo>
                      <a:pt x="760" y="1718"/>
                    </a:lnTo>
                    <a:lnTo>
                      <a:pt x="760" y="1721"/>
                    </a:lnTo>
                    <a:lnTo>
                      <a:pt x="760" y="1727"/>
                    </a:lnTo>
                    <a:lnTo>
                      <a:pt x="760" y="1730"/>
                    </a:lnTo>
                    <a:lnTo>
                      <a:pt x="760" y="1736"/>
                    </a:lnTo>
                    <a:lnTo>
                      <a:pt x="758" y="1739"/>
                    </a:lnTo>
                    <a:lnTo>
                      <a:pt x="760" y="1744"/>
                    </a:lnTo>
                    <a:lnTo>
                      <a:pt x="758" y="1744"/>
                    </a:lnTo>
                    <a:lnTo>
                      <a:pt x="758" y="1750"/>
                    </a:lnTo>
                    <a:lnTo>
                      <a:pt x="758" y="1753"/>
                    </a:lnTo>
                    <a:lnTo>
                      <a:pt x="758" y="1756"/>
                    </a:lnTo>
                    <a:lnTo>
                      <a:pt x="758" y="1753"/>
                    </a:lnTo>
                    <a:lnTo>
                      <a:pt x="755" y="1756"/>
                    </a:lnTo>
                    <a:lnTo>
                      <a:pt x="758" y="1762"/>
                    </a:lnTo>
                    <a:lnTo>
                      <a:pt x="758" y="1765"/>
                    </a:lnTo>
                    <a:lnTo>
                      <a:pt x="755" y="1762"/>
                    </a:lnTo>
                    <a:lnTo>
                      <a:pt x="755" y="1765"/>
                    </a:lnTo>
                    <a:lnTo>
                      <a:pt x="755" y="1770"/>
                    </a:lnTo>
                    <a:lnTo>
                      <a:pt x="758" y="1773"/>
                    </a:lnTo>
                    <a:lnTo>
                      <a:pt x="758" y="1776"/>
                    </a:lnTo>
                    <a:lnTo>
                      <a:pt x="760" y="1779"/>
                    </a:lnTo>
                    <a:lnTo>
                      <a:pt x="760" y="1785"/>
                    </a:lnTo>
                    <a:lnTo>
                      <a:pt x="763" y="1791"/>
                    </a:lnTo>
                    <a:lnTo>
                      <a:pt x="766" y="1793"/>
                    </a:lnTo>
                    <a:lnTo>
                      <a:pt x="769" y="1799"/>
                    </a:lnTo>
                    <a:lnTo>
                      <a:pt x="769" y="1802"/>
                    </a:lnTo>
                    <a:lnTo>
                      <a:pt x="769" y="1805"/>
                    </a:lnTo>
                    <a:lnTo>
                      <a:pt x="766" y="1805"/>
                    </a:lnTo>
                    <a:lnTo>
                      <a:pt x="769" y="1817"/>
                    </a:lnTo>
                    <a:lnTo>
                      <a:pt x="769" y="1819"/>
                    </a:lnTo>
                    <a:lnTo>
                      <a:pt x="772" y="1825"/>
                    </a:lnTo>
                    <a:lnTo>
                      <a:pt x="772" y="1828"/>
                    </a:lnTo>
                    <a:lnTo>
                      <a:pt x="775" y="1831"/>
                    </a:lnTo>
                    <a:lnTo>
                      <a:pt x="775" y="1834"/>
                    </a:lnTo>
                    <a:lnTo>
                      <a:pt x="778" y="1834"/>
                    </a:lnTo>
                    <a:lnTo>
                      <a:pt x="781" y="1834"/>
                    </a:lnTo>
                    <a:lnTo>
                      <a:pt x="784" y="1834"/>
                    </a:lnTo>
                    <a:lnTo>
                      <a:pt x="784" y="1831"/>
                    </a:lnTo>
                    <a:lnTo>
                      <a:pt x="786" y="1831"/>
                    </a:lnTo>
                    <a:lnTo>
                      <a:pt x="786" y="1834"/>
                    </a:lnTo>
                    <a:lnTo>
                      <a:pt x="789" y="1834"/>
                    </a:lnTo>
                    <a:lnTo>
                      <a:pt x="792" y="1834"/>
                    </a:lnTo>
                    <a:lnTo>
                      <a:pt x="789" y="1834"/>
                    </a:lnTo>
                    <a:lnTo>
                      <a:pt x="786" y="1837"/>
                    </a:lnTo>
                    <a:lnTo>
                      <a:pt x="786" y="1840"/>
                    </a:lnTo>
                    <a:lnTo>
                      <a:pt x="789" y="1840"/>
                    </a:lnTo>
                    <a:lnTo>
                      <a:pt x="792" y="1840"/>
                    </a:lnTo>
                    <a:lnTo>
                      <a:pt x="792" y="1842"/>
                    </a:lnTo>
                    <a:lnTo>
                      <a:pt x="795" y="1845"/>
                    </a:lnTo>
                    <a:lnTo>
                      <a:pt x="792" y="1842"/>
                    </a:lnTo>
                    <a:lnTo>
                      <a:pt x="792" y="1845"/>
                    </a:lnTo>
                    <a:lnTo>
                      <a:pt x="795" y="1848"/>
                    </a:lnTo>
                    <a:lnTo>
                      <a:pt x="792" y="1848"/>
                    </a:lnTo>
                    <a:lnTo>
                      <a:pt x="792" y="1854"/>
                    </a:lnTo>
                    <a:lnTo>
                      <a:pt x="795" y="1857"/>
                    </a:lnTo>
                    <a:lnTo>
                      <a:pt x="792" y="1860"/>
                    </a:lnTo>
                    <a:lnTo>
                      <a:pt x="792" y="1863"/>
                    </a:lnTo>
                    <a:lnTo>
                      <a:pt x="795" y="1863"/>
                    </a:lnTo>
                    <a:lnTo>
                      <a:pt x="795" y="1866"/>
                    </a:lnTo>
                    <a:lnTo>
                      <a:pt x="795" y="1868"/>
                    </a:lnTo>
                    <a:lnTo>
                      <a:pt x="795" y="1871"/>
                    </a:lnTo>
                    <a:lnTo>
                      <a:pt x="795" y="1874"/>
                    </a:lnTo>
                    <a:lnTo>
                      <a:pt x="798" y="1874"/>
                    </a:lnTo>
                    <a:lnTo>
                      <a:pt x="801" y="1877"/>
                    </a:lnTo>
                    <a:lnTo>
                      <a:pt x="804" y="1877"/>
                    </a:lnTo>
                    <a:lnTo>
                      <a:pt x="804" y="1880"/>
                    </a:lnTo>
                    <a:lnTo>
                      <a:pt x="804" y="1883"/>
                    </a:lnTo>
                    <a:lnTo>
                      <a:pt x="804" y="1886"/>
                    </a:lnTo>
                    <a:lnTo>
                      <a:pt x="801" y="1886"/>
                    </a:lnTo>
                    <a:lnTo>
                      <a:pt x="798" y="1886"/>
                    </a:lnTo>
                    <a:lnTo>
                      <a:pt x="801" y="1886"/>
                    </a:lnTo>
                    <a:lnTo>
                      <a:pt x="801" y="1889"/>
                    </a:lnTo>
                    <a:lnTo>
                      <a:pt x="804" y="1891"/>
                    </a:lnTo>
                    <a:lnTo>
                      <a:pt x="807" y="1891"/>
                    </a:lnTo>
                    <a:lnTo>
                      <a:pt x="807" y="1894"/>
                    </a:lnTo>
                    <a:lnTo>
                      <a:pt x="804" y="1891"/>
                    </a:lnTo>
                    <a:lnTo>
                      <a:pt x="801" y="1891"/>
                    </a:lnTo>
                    <a:lnTo>
                      <a:pt x="801" y="1894"/>
                    </a:lnTo>
                    <a:lnTo>
                      <a:pt x="804" y="1894"/>
                    </a:lnTo>
                    <a:lnTo>
                      <a:pt x="801" y="1897"/>
                    </a:lnTo>
                    <a:lnTo>
                      <a:pt x="804" y="1897"/>
                    </a:lnTo>
                    <a:lnTo>
                      <a:pt x="801" y="1897"/>
                    </a:lnTo>
                    <a:lnTo>
                      <a:pt x="801" y="1900"/>
                    </a:lnTo>
                    <a:lnTo>
                      <a:pt x="804" y="1903"/>
                    </a:lnTo>
                    <a:lnTo>
                      <a:pt x="804" y="1900"/>
                    </a:lnTo>
                    <a:lnTo>
                      <a:pt x="804" y="1897"/>
                    </a:lnTo>
                    <a:lnTo>
                      <a:pt x="804" y="1900"/>
                    </a:lnTo>
                    <a:lnTo>
                      <a:pt x="804" y="1903"/>
                    </a:lnTo>
                    <a:lnTo>
                      <a:pt x="804" y="1906"/>
                    </a:lnTo>
                    <a:lnTo>
                      <a:pt x="804" y="1909"/>
                    </a:lnTo>
                    <a:lnTo>
                      <a:pt x="801" y="1909"/>
                    </a:lnTo>
                    <a:lnTo>
                      <a:pt x="801" y="1906"/>
                    </a:lnTo>
                    <a:lnTo>
                      <a:pt x="801" y="1909"/>
                    </a:lnTo>
                    <a:lnTo>
                      <a:pt x="798" y="1909"/>
                    </a:lnTo>
                    <a:lnTo>
                      <a:pt x="795" y="1906"/>
                    </a:lnTo>
                    <a:lnTo>
                      <a:pt x="798" y="1903"/>
                    </a:lnTo>
                    <a:lnTo>
                      <a:pt x="795" y="1903"/>
                    </a:lnTo>
                    <a:lnTo>
                      <a:pt x="795" y="1900"/>
                    </a:lnTo>
                    <a:lnTo>
                      <a:pt x="792" y="1900"/>
                    </a:lnTo>
                    <a:lnTo>
                      <a:pt x="789" y="1900"/>
                    </a:lnTo>
                    <a:lnTo>
                      <a:pt x="786" y="1900"/>
                    </a:lnTo>
                    <a:lnTo>
                      <a:pt x="786" y="1903"/>
                    </a:lnTo>
                    <a:lnTo>
                      <a:pt x="789" y="1903"/>
                    </a:lnTo>
                    <a:lnTo>
                      <a:pt x="789" y="1906"/>
                    </a:lnTo>
                    <a:lnTo>
                      <a:pt x="786" y="1906"/>
                    </a:lnTo>
                    <a:lnTo>
                      <a:pt x="786" y="1909"/>
                    </a:lnTo>
                    <a:lnTo>
                      <a:pt x="784" y="1912"/>
                    </a:lnTo>
                    <a:lnTo>
                      <a:pt x="784" y="1915"/>
                    </a:lnTo>
                    <a:lnTo>
                      <a:pt x="786" y="1917"/>
                    </a:lnTo>
                    <a:lnTo>
                      <a:pt x="786" y="1915"/>
                    </a:lnTo>
                    <a:lnTo>
                      <a:pt x="786" y="1912"/>
                    </a:lnTo>
                    <a:lnTo>
                      <a:pt x="789" y="1912"/>
                    </a:lnTo>
                    <a:lnTo>
                      <a:pt x="792" y="1912"/>
                    </a:lnTo>
                    <a:lnTo>
                      <a:pt x="795" y="1915"/>
                    </a:lnTo>
                    <a:lnTo>
                      <a:pt x="795" y="1912"/>
                    </a:lnTo>
                    <a:lnTo>
                      <a:pt x="798" y="1912"/>
                    </a:lnTo>
                    <a:lnTo>
                      <a:pt x="801" y="1915"/>
                    </a:lnTo>
                    <a:lnTo>
                      <a:pt x="804" y="1915"/>
                    </a:lnTo>
                    <a:lnTo>
                      <a:pt x="801" y="1917"/>
                    </a:lnTo>
                    <a:lnTo>
                      <a:pt x="804" y="1920"/>
                    </a:lnTo>
                    <a:lnTo>
                      <a:pt x="801" y="1920"/>
                    </a:lnTo>
                    <a:lnTo>
                      <a:pt x="801" y="1923"/>
                    </a:lnTo>
                    <a:lnTo>
                      <a:pt x="804" y="1926"/>
                    </a:lnTo>
                    <a:lnTo>
                      <a:pt x="807" y="1926"/>
                    </a:lnTo>
                    <a:lnTo>
                      <a:pt x="807" y="1929"/>
                    </a:lnTo>
                    <a:lnTo>
                      <a:pt x="809" y="1929"/>
                    </a:lnTo>
                    <a:lnTo>
                      <a:pt x="812" y="1932"/>
                    </a:lnTo>
                    <a:lnTo>
                      <a:pt x="815" y="1935"/>
                    </a:lnTo>
                    <a:lnTo>
                      <a:pt x="818" y="1935"/>
                    </a:lnTo>
                    <a:lnTo>
                      <a:pt x="815" y="1935"/>
                    </a:lnTo>
                    <a:lnTo>
                      <a:pt x="812" y="1932"/>
                    </a:lnTo>
                    <a:lnTo>
                      <a:pt x="807" y="1932"/>
                    </a:lnTo>
                    <a:lnTo>
                      <a:pt x="809" y="1935"/>
                    </a:lnTo>
                    <a:lnTo>
                      <a:pt x="807" y="1935"/>
                    </a:lnTo>
                    <a:lnTo>
                      <a:pt x="807" y="1932"/>
                    </a:lnTo>
                    <a:lnTo>
                      <a:pt x="804" y="1932"/>
                    </a:lnTo>
                    <a:lnTo>
                      <a:pt x="807" y="1935"/>
                    </a:lnTo>
                    <a:lnTo>
                      <a:pt x="807" y="1938"/>
                    </a:lnTo>
                    <a:lnTo>
                      <a:pt x="809" y="1940"/>
                    </a:lnTo>
                    <a:lnTo>
                      <a:pt x="812" y="1938"/>
                    </a:lnTo>
                    <a:lnTo>
                      <a:pt x="815" y="1940"/>
                    </a:lnTo>
                    <a:lnTo>
                      <a:pt x="812" y="1940"/>
                    </a:lnTo>
                    <a:lnTo>
                      <a:pt x="809" y="1940"/>
                    </a:lnTo>
                    <a:lnTo>
                      <a:pt x="809" y="1943"/>
                    </a:lnTo>
                    <a:lnTo>
                      <a:pt x="812" y="1943"/>
                    </a:lnTo>
                    <a:lnTo>
                      <a:pt x="812" y="1949"/>
                    </a:lnTo>
                    <a:lnTo>
                      <a:pt x="815" y="1952"/>
                    </a:lnTo>
                    <a:lnTo>
                      <a:pt x="815" y="1955"/>
                    </a:lnTo>
                    <a:lnTo>
                      <a:pt x="818" y="1952"/>
                    </a:lnTo>
                    <a:lnTo>
                      <a:pt x="815" y="1952"/>
                    </a:lnTo>
                    <a:lnTo>
                      <a:pt x="818" y="1949"/>
                    </a:lnTo>
                    <a:lnTo>
                      <a:pt x="818" y="1955"/>
                    </a:lnTo>
                    <a:lnTo>
                      <a:pt x="821" y="1955"/>
                    </a:lnTo>
                    <a:lnTo>
                      <a:pt x="821" y="1958"/>
                    </a:lnTo>
                    <a:lnTo>
                      <a:pt x="818" y="1958"/>
                    </a:lnTo>
                    <a:lnTo>
                      <a:pt x="818" y="1961"/>
                    </a:lnTo>
                    <a:lnTo>
                      <a:pt x="818" y="1964"/>
                    </a:lnTo>
                    <a:lnTo>
                      <a:pt x="818" y="1966"/>
                    </a:lnTo>
                    <a:lnTo>
                      <a:pt x="821" y="1969"/>
                    </a:lnTo>
                    <a:lnTo>
                      <a:pt x="824" y="1969"/>
                    </a:lnTo>
                    <a:lnTo>
                      <a:pt x="827" y="1972"/>
                    </a:lnTo>
                    <a:lnTo>
                      <a:pt x="824" y="1972"/>
                    </a:lnTo>
                    <a:lnTo>
                      <a:pt x="827" y="1975"/>
                    </a:lnTo>
                    <a:lnTo>
                      <a:pt x="830" y="1975"/>
                    </a:lnTo>
                    <a:lnTo>
                      <a:pt x="830" y="1978"/>
                    </a:lnTo>
                    <a:lnTo>
                      <a:pt x="827" y="1978"/>
                    </a:lnTo>
                    <a:lnTo>
                      <a:pt x="830" y="1981"/>
                    </a:lnTo>
                    <a:lnTo>
                      <a:pt x="835" y="1984"/>
                    </a:lnTo>
                    <a:lnTo>
                      <a:pt x="838" y="1989"/>
                    </a:lnTo>
                    <a:lnTo>
                      <a:pt x="841" y="1992"/>
                    </a:lnTo>
                    <a:lnTo>
                      <a:pt x="841" y="1995"/>
                    </a:lnTo>
                    <a:lnTo>
                      <a:pt x="844" y="1995"/>
                    </a:lnTo>
                    <a:lnTo>
                      <a:pt x="844" y="1992"/>
                    </a:lnTo>
                    <a:lnTo>
                      <a:pt x="841" y="1989"/>
                    </a:lnTo>
                    <a:lnTo>
                      <a:pt x="844" y="1992"/>
                    </a:lnTo>
                    <a:lnTo>
                      <a:pt x="844" y="1989"/>
                    </a:lnTo>
                    <a:lnTo>
                      <a:pt x="847" y="1989"/>
                    </a:lnTo>
                    <a:lnTo>
                      <a:pt x="850" y="1989"/>
                    </a:lnTo>
                    <a:lnTo>
                      <a:pt x="847" y="1989"/>
                    </a:lnTo>
                    <a:lnTo>
                      <a:pt x="841" y="1984"/>
                    </a:lnTo>
                    <a:lnTo>
                      <a:pt x="844" y="1987"/>
                    </a:lnTo>
                    <a:lnTo>
                      <a:pt x="847" y="1989"/>
                    </a:lnTo>
                    <a:lnTo>
                      <a:pt x="850" y="1989"/>
                    </a:lnTo>
                    <a:lnTo>
                      <a:pt x="850" y="1992"/>
                    </a:lnTo>
                    <a:lnTo>
                      <a:pt x="853" y="1992"/>
                    </a:lnTo>
                    <a:lnTo>
                      <a:pt x="850" y="1992"/>
                    </a:lnTo>
                    <a:lnTo>
                      <a:pt x="853" y="1995"/>
                    </a:lnTo>
                    <a:lnTo>
                      <a:pt x="853" y="1998"/>
                    </a:lnTo>
                    <a:lnTo>
                      <a:pt x="853" y="2001"/>
                    </a:lnTo>
                    <a:lnTo>
                      <a:pt x="856" y="2001"/>
                    </a:lnTo>
                    <a:lnTo>
                      <a:pt x="856" y="2004"/>
                    </a:lnTo>
                    <a:lnTo>
                      <a:pt x="858" y="2004"/>
                    </a:lnTo>
                    <a:lnTo>
                      <a:pt x="858" y="2001"/>
                    </a:lnTo>
                    <a:lnTo>
                      <a:pt x="864" y="2001"/>
                    </a:lnTo>
                    <a:lnTo>
                      <a:pt x="867" y="2001"/>
                    </a:lnTo>
                    <a:lnTo>
                      <a:pt x="867" y="2004"/>
                    </a:lnTo>
                    <a:lnTo>
                      <a:pt x="870" y="2004"/>
                    </a:lnTo>
                    <a:lnTo>
                      <a:pt x="873" y="2007"/>
                    </a:lnTo>
                    <a:lnTo>
                      <a:pt x="873" y="2010"/>
                    </a:lnTo>
                    <a:lnTo>
                      <a:pt x="870" y="2010"/>
                    </a:lnTo>
                    <a:lnTo>
                      <a:pt x="867" y="2013"/>
                    </a:lnTo>
                    <a:lnTo>
                      <a:pt x="867" y="2015"/>
                    </a:lnTo>
                    <a:lnTo>
                      <a:pt x="864" y="2013"/>
                    </a:lnTo>
                    <a:lnTo>
                      <a:pt x="864" y="2015"/>
                    </a:lnTo>
                    <a:lnTo>
                      <a:pt x="864" y="2018"/>
                    </a:lnTo>
                    <a:lnTo>
                      <a:pt x="867" y="2018"/>
                    </a:lnTo>
                    <a:lnTo>
                      <a:pt x="873" y="2018"/>
                    </a:lnTo>
                    <a:lnTo>
                      <a:pt x="879" y="2021"/>
                    </a:lnTo>
                    <a:lnTo>
                      <a:pt x="879" y="2018"/>
                    </a:lnTo>
                    <a:lnTo>
                      <a:pt x="876" y="2013"/>
                    </a:lnTo>
                    <a:lnTo>
                      <a:pt x="876" y="2007"/>
                    </a:lnTo>
                    <a:lnTo>
                      <a:pt x="873" y="2004"/>
                    </a:lnTo>
                    <a:lnTo>
                      <a:pt x="876" y="2004"/>
                    </a:lnTo>
                    <a:lnTo>
                      <a:pt x="879" y="2004"/>
                    </a:lnTo>
                    <a:lnTo>
                      <a:pt x="879" y="2001"/>
                    </a:lnTo>
                    <a:lnTo>
                      <a:pt x="881" y="1998"/>
                    </a:lnTo>
                    <a:lnTo>
                      <a:pt x="884" y="1998"/>
                    </a:lnTo>
                    <a:lnTo>
                      <a:pt x="884" y="1995"/>
                    </a:lnTo>
                    <a:lnTo>
                      <a:pt x="887" y="1995"/>
                    </a:lnTo>
                    <a:lnTo>
                      <a:pt x="893" y="1995"/>
                    </a:lnTo>
                    <a:lnTo>
                      <a:pt x="896" y="1995"/>
                    </a:lnTo>
                    <a:lnTo>
                      <a:pt x="893" y="1995"/>
                    </a:lnTo>
                    <a:lnTo>
                      <a:pt x="887" y="1992"/>
                    </a:lnTo>
                    <a:lnTo>
                      <a:pt x="893" y="1995"/>
                    </a:lnTo>
                    <a:lnTo>
                      <a:pt x="896" y="1995"/>
                    </a:lnTo>
                    <a:lnTo>
                      <a:pt x="890" y="1992"/>
                    </a:lnTo>
                    <a:lnTo>
                      <a:pt x="887" y="1987"/>
                    </a:lnTo>
                    <a:lnTo>
                      <a:pt x="884" y="1987"/>
                    </a:lnTo>
                    <a:lnTo>
                      <a:pt x="881" y="1984"/>
                    </a:lnTo>
                    <a:lnTo>
                      <a:pt x="884" y="1984"/>
                    </a:lnTo>
                    <a:lnTo>
                      <a:pt x="884" y="1981"/>
                    </a:lnTo>
                    <a:lnTo>
                      <a:pt x="881" y="1975"/>
                    </a:lnTo>
                    <a:lnTo>
                      <a:pt x="879" y="1978"/>
                    </a:lnTo>
                    <a:lnTo>
                      <a:pt x="879" y="1975"/>
                    </a:lnTo>
                    <a:lnTo>
                      <a:pt x="879" y="1966"/>
                    </a:lnTo>
                    <a:lnTo>
                      <a:pt x="881" y="1964"/>
                    </a:lnTo>
                    <a:lnTo>
                      <a:pt x="881" y="1961"/>
                    </a:lnTo>
                    <a:lnTo>
                      <a:pt x="879" y="1961"/>
                    </a:lnTo>
                    <a:lnTo>
                      <a:pt x="879" y="1958"/>
                    </a:lnTo>
                    <a:lnTo>
                      <a:pt x="881" y="1961"/>
                    </a:lnTo>
                    <a:lnTo>
                      <a:pt x="884" y="1961"/>
                    </a:lnTo>
                    <a:lnTo>
                      <a:pt x="887" y="1961"/>
                    </a:lnTo>
                    <a:lnTo>
                      <a:pt x="887" y="1958"/>
                    </a:lnTo>
                    <a:lnTo>
                      <a:pt x="887" y="1955"/>
                    </a:lnTo>
                    <a:lnTo>
                      <a:pt x="887" y="1949"/>
                    </a:lnTo>
                    <a:lnTo>
                      <a:pt x="884" y="1949"/>
                    </a:lnTo>
                    <a:lnTo>
                      <a:pt x="887" y="1943"/>
                    </a:lnTo>
                    <a:lnTo>
                      <a:pt x="887" y="1940"/>
                    </a:lnTo>
                    <a:lnTo>
                      <a:pt x="890" y="1938"/>
                    </a:lnTo>
                    <a:lnTo>
                      <a:pt x="893" y="1935"/>
                    </a:lnTo>
                    <a:lnTo>
                      <a:pt x="896" y="1932"/>
                    </a:lnTo>
                    <a:lnTo>
                      <a:pt x="896" y="1929"/>
                    </a:lnTo>
                    <a:lnTo>
                      <a:pt x="899" y="1929"/>
                    </a:lnTo>
                    <a:lnTo>
                      <a:pt x="899" y="1926"/>
                    </a:lnTo>
                    <a:lnTo>
                      <a:pt x="896" y="1923"/>
                    </a:lnTo>
                    <a:lnTo>
                      <a:pt x="899" y="1923"/>
                    </a:lnTo>
                    <a:lnTo>
                      <a:pt x="899" y="1920"/>
                    </a:lnTo>
                    <a:lnTo>
                      <a:pt x="896" y="1917"/>
                    </a:lnTo>
                    <a:lnTo>
                      <a:pt x="896" y="1915"/>
                    </a:lnTo>
                    <a:lnTo>
                      <a:pt x="893" y="1915"/>
                    </a:lnTo>
                    <a:lnTo>
                      <a:pt x="890" y="1915"/>
                    </a:lnTo>
                    <a:lnTo>
                      <a:pt x="887" y="1915"/>
                    </a:lnTo>
                    <a:lnTo>
                      <a:pt x="881" y="1912"/>
                    </a:lnTo>
                    <a:lnTo>
                      <a:pt x="879" y="1909"/>
                    </a:lnTo>
                    <a:lnTo>
                      <a:pt x="873" y="1906"/>
                    </a:lnTo>
                    <a:lnTo>
                      <a:pt x="870" y="1903"/>
                    </a:lnTo>
                    <a:lnTo>
                      <a:pt x="870" y="1900"/>
                    </a:lnTo>
                    <a:lnTo>
                      <a:pt x="870" y="1897"/>
                    </a:lnTo>
                    <a:lnTo>
                      <a:pt x="870" y="1894"/>
                    </a:lnTo>
                    <a:lnTo>
                      <a:pt x="870" y="1891"/>
                    </a:lnTo>
                    <a:lnTo>
                      <a:pt x="873" y="1886"/>
                    </a:lnTo>
                    <a:lnTo>
                      <a:pt x="876" y="1886"/>
                    </a:lnTo>
                    <a:lnTo>
                      <a:pt x="879" y="1883"/>
                    </a:lnTo>
                    <a:lnTo>
                      <a:pt x="887" y="1883"/>
                    </a:lnTo>
                    <a:lnTo>
                      <a:pt x="887" y="1880"/>
                    </a:lnTo>
                    <a:lnTo>
                      <a:pt x="884" y="1877"/>
                    </a:lnTo>
                    <a:lnTo>
                      <a:pt x="884" y="1874"/>
                    </a:lnTo>
                    <a:lnTo>
                      <a:pt x="887" y="1874"/>
                    </a:lnTo>
                    <a:lnTo>
                      <a:pt x="887" y="1871"/>
                    </a:lnTo>
                    <a:lnTo>
                      <a:pt x="884" y="1868"/>
                    </a:lnTo>
                    <a:lnTo>
                      <a:pt x="884" y="1866"/>
                    </a:lnTo>
                    <a:lnTo>
                      <a:pt x="881" y="1863"/>
                    </a:lnTo>
                    <a:lnTo>
                      <a:pt x="881" y="1860"/>
                    </a:lnTo>
                    <a:lnTo>
                      <a:pt x="884" y="1857"/>
                    </a:lnTo>
                    <a:lnTo>
                      <a:pt x="884" y="1854"/>
                    </a:lnTo>
                    <a:lnTo>
                      <a:pt x="890" y="1848"/>
                    </a:lnTo>
                    <a:lnTo>
                      <a:pt x="887" y="1848"/>
                    </a:lnTo>
                    <a:lnTo>
                      <a:pt x="884" y="1848"/>
                    </a:lnTo>
                    <a:lnTo>
                      <a:pt x="881" y="1848"/>
                    </a:lnTo>
                    <a:lnTo>
                      <a:pt x="881" y="1845"/>
                    </a:lnTo>
                    <a:lnTo>
                      <a:pt x="881" y="1842"/>
                    </a:lnTo>
                    <a:lnTo>
                      <a:pt x="884" y="1842"/>
                    </a:lnTo>
                    <a:lnTo>
                      <a:pt x="887" y="1842"/>
                    </a:lnTo>
                    <a:lnTo>
                      <a:pt x="890" y="1845"/>
                    </a:lnTo>
                    <a:lnTo>
                      <a:pt x="890" y="1848"/>
                    </a:lnTo>
                    <a:lnTo>
                      <a:pt x="893" y="1848"/>
                    </a:lnTo>
                    <a:lnTo>
                      <a:pt x="896" y="1845"/>
                    </a:lnTo>
                    <a:lnTo>
                      <a:pt x="896" y="1842"/>
                    </a:lnTo>
                    <a:lnTo>
                      <a:pt x="893" y="1837"/>
                    </a:lnTo>
                    <a:lnTo>
                      <a:pt x="890" y="1834"/>
                    </a:lnTo>
                    <a:lnTo>
                      <a:pt x="890" y="1837"/>
                    </a:lnTo>
                    <a:lnTo>
                      <a:pt x="887" y="1837"/>
                    </a:lnTo>
                    <a:lnTo>
                      <a:pt x="887" y="1840"/>
                    </a:lnTo>
                    <a:lnTo>
                      <a:pt x="884" y="1842"/>
                    </a:lnTo>
                    <a:lnTo>
                      <a:pt x="884" y="1840"/>
                    </a:lnTo>
                    <a:lnTo>
                      <a:pt x="881" y="1837"/>
                    </a:lnTo>
                    <a:lnTo>
                      <a:pt x="879" y="1834"/>
                    </a:lnTo>
                    <a:lnTo>
                      <a:pt x="876" y="1831"/>
                    </a:lnTo>
                    <a:lnTo>
                      <a:pt x="873" y="1825"/>
                    </a:lnTo>
                    <a:lnTo>
                      <a:pt x="873" y="1819"/>
                    </a:lnTo>
                    <a:lnTo>
                      <a:pt x="870" y="1817"/>
                    </a:lnTo>
                    <a:lnTo>
                      <a:pt x="873" y="1814"/>
                    </a:lnTo>
                    <a:lnTo>
                      <a:pt x="873" y="1817"/>
                    </a:lnTo>
                    <a:lnTo>
                      <a:pt x="879" y="1817"/>
                    </a:lnTo>
                    <a:lnTo>
                      <a:pt x="881" y="1819"/>
                    </a:lnTo>
                    <a:lnTo>
                      <a:pt x="884" y="1819"/>
                    </a:lnTo>
                    <a:lnTo>
                      <a:pt x="887" y="1819"/>
                    </a:lnTo>
                    <a:lnTo>
                      <a:pt x="896" y="1819"/>
                    </a:lnTo>
                    <a:lnTo>
                      <a:pt x="899" y="1819"/>
                    </a:lnTo>
                    <a:lnTo>
                      <a:pt x="902" y="1817"/>
                    </a:lnTo>
                    <a:lnTo>
                      <a:pt x="902" y="1814"/>
                    </a:lnTo>
                    <a:lnTo>
                      <a:pt x="899" y="1805"/>
                    </a:lnTo>
                    <a:lnTo>
                      <a:pt x="899" y="1802"/>
                    </a:lnTo>
                    <a:lnTo>
                      <a:pt x="899" y="1799"/>
                    </a:lnTo>
                    <a:lnTo>
                      <a:pt x="899" y="1796"/>
                    </a:lnTo>
                    <a:lnTo>
                      <a:pt x="899" y="1793"/>
                    </a:lnTo>
                    <a:lnTo>
                      <a:pt x="899" y="1791"/>
                    </a:lnTo>
                    <a:lnTo>
                      <a:pt x="896" y="1791"/>
                    </a:lnTo>
                    <a:lnTo>
                      <a:pt x="896" y="1785"/>
                    </a:lnTo>
                    <a:lnTo>
                      <a:pt x="896" y="1782"/>
                    </a:lnTo>
                    <a:lnTo>
                      <a:pt x="899" y="1785"/>
                    </a:lnTo>
                    <a:lnTo>
                      <a:pt x="904" y="1785"/>
                    </a:lnTo>
                    <a:lnTo>
                      <a:pt x="910" y="1785"/>
                    </a:lnTo>
                    <a:lnTo>
                      <a:pt x="916" y="1785"/>
                    </a:lnTo>
                    <a:lnTo>
                      <a:pt x="922" y="1782"/>
                    </a:lnTo>
                    <a:lnTo>
                      <a:pt x="925" y="1782"/>
                    </a:lnTo>
                    <a:lnTo>
                      <a:pt x="928" y="1782"/>
                    </a:lnTo>
                    <a:lnTo>
                      <a:pt x="933" y="1779"/>
                    </a:lnTo>
                    <a:lnTo>
                      <a:pt x="936" y="1776"/>
                    </a:lnTo>
                    <a:lnTo>
                      <a:pt x="939" y="1776"/>
                    </a:lnTo>
                    <a:lnTo>
                      <a:pt x="942" y="1776"/>
                    </a:lnTo>
                    <a:lnTo>
                      <a:pt x="945" y="1773"/>
                    </a:lnTo>
                    <a:lnTo>
                      <a:pt x="948" y="1770"/>
                    </a:lnTo>
                    <a:lnTo>
                      <a:pt x="948" y="1768"/>
                    </a:lnTo>
                    <a:lnTo>
                      <a:pt x="948" y="1765"/>
                    </a:lnTo>
                    <a:lnTo>
                      <a:pt x="951" y="1762"/>
                    </a:lnTo>
                    <a:lnTo>
                      <a:pt x="953" y="1753"/>
                    </a:lnTo>
                    <a:lnTo>
                      <a:pt x="953" y="1750"/>
                    </a:lnTo>
                    <a:lnTo>
                      <a:pt x="951" y="1744"/>
                    </a:lnTo>
                    <a:lnTo>
                      <a:pt x="951" y="1742"/>
                    </a:lnTo>
                    <a:lnTo>
                      <a:pt x="948" y="1742"/>
                    </a:lnTo>
                    <a:lnTo>
                      <a:pt x="945" y="1742"/>
                    </a:lnTo>
                    <a:lnTo>
                      <a:pt x="942" y="1739"/>
                    </a:lnTo>
                    <a:lnTo>
                      <a:pt x="939" y="1736"/>
                    </a:lnTo>
                    <a:lnTo>
                      <a:pt x="942" y="1730"/>
                    </a:lnTo>
                    <a:lnTo>
                      <a:pt x="942" y="1727"/>
                    </a:lnTo>
                    <a:lnTo>
                      <a:pt x="936" y="1724"/>
                    </a:lnTo>
                    <a:lnTo>
                      <a:pt x="933" y="1721"/>
                    </a:lnTo>
                    <a:lnTo>
                      <a:pt x="930" y="1718"/>
                    </a:lnTo>
                    <a:lnTo>
                      <a:pt x="925" y="1716"/>
                    </a:lnTo>
                    <a:lnTo>
                      <a:pt x="922" y="1713"/>
                    </a:lnTo>
                    <a:lnTo>
                      <a:pt x="922" y="1710"/>
                    </a:lnTo>
                    <a:lnTo>
                      <a:pt x="922" y="1707"/>
                    </a:lnTo>
                    <a:lnTo>
                      <a:pt x="925" y="1707"/>
                    </a:lnTo>
                    <a:lnTo>
                      <a:pt x="928" y="1713"/>
                    </a:lnTo>
                    <a:lnTo>
                      <a:pt x="930" y="1713"/>
                    </a:lnTo>
                    <a:lnTo>
                      <a:pt x="936" y="1716"/>
                    </a:lnTo>
                    <a:lnTo>
                      <a:pt x="939" y="1713"/>
                    </a:lnTo>
                    <a:lnTo>
                      <a:pt x="945" y="1716"/>
                    </a:lnTo>
                    <a:lnTo>
                      <a:pt x="948" y="1718"/>
                    </a:lnTo>
                    <a:lnTo>
                      <a:pt x="951" y="1718"/>
                    </a:lnTo>
                    <a:lnTo>
                      <a:pt x="953" y="1718"/>
                    </a:lnTo>
                    <a:lnTo>
                      <a:pt x="956" y="1718"/>
                    </a:lnTo>
                    <a:lnTo>
                      <a:pt x="959" y="1718"/>
                    </a:lnTo>
                    <a:lnTo>
                      <a:pt x="965" y="1718"/>
                    </a:lnTo>
                    <a:lnTo>
                      <a:pt x="968" y="1721"/>
                    </a:lnTo>
                    <a:lnTo>
                      <a:pt x="971" y="1718"/>
                    </a:lnTo>
                    <a:lnTo>
                      <a:pt x="974" y="1718"/>
                    </a:lnTo>
                    <a:lnTo>
                      <a:pt x="976" y="1716"/>
                    </a:lnTo>
                    <a:lnTo>
                      <a:pt x="976" y="1713"/>
                    </a:lnTo>
                    <a:lnTo>
                      <a:pt x="979" y="1710"/>
                    </a:lnTo>
                    <a:lnTo>
                      <a:pt x="979" y="1707"/>
                    </a:lnTo>
                    <a:lnTo>
                      <a:pt x="982" y="1704"/>
                    </a:lnTo>
                    <a:lnTo>
                      <a:pt x="982" y="1701"/>
                    </a:lnTo>
                    <a:lnTo>
                      <a:pt x="982" y="1698"/>
                    </a:lnTo>
                    <a:lnTo>
                      <a:pt x="988" y="1695"/>
                    </a:lnTo>
                    <a:lnTo>
                      <a:pt x="988" y="1690"/>
                    </a:lnTo>
                    <a:lnTo>
                      <a:pt x="991" y="1687"/>
                    </a:lnTo>
                    <a:lnTo>
                      <a:pt x="991" y="1681"/>
                    </a:lnTo>
                    <a:lnTo>
                      <a:pt x="991" y="1678"/>
                    </a:lnTo>
                    <a:lnTo>
                      <a:pt x="994" y="1675"/>
                    </a:lnTo>
                    <a:lnTo>
                      <a:pt x="994" y="1672"/>
                    </a:lnTo>
                    <a:lnTo>
                      <a:pt x="999" y="1669"/>
                    </a:lnTo>
                    <a:lnTo>
                      <a:pt x="1002" y="1667"/>
                    </a:lnTo>
                    <a:lnTo>
                      <a:pt x="1005" y="1667"/>
                    </a:lnTo>
                    <a:lnTo>
                      <a:pt x="1005" y="1664"/>
                    </a:lnTo>
                    <a:lnTo>
                      <a:pt x="1005" y="1661"/>
                    </a:lnTo>
                    <a:lnTo>
                      <a:pt x="1008" y="1658"/>
                    </a:lnTo>
                    <a:lnTo>
                      <a:pt x="1008" y="1652"/>
                    </a:lnTo>
                    <a:lnTo>
                      <a:pt x="1011" y="1649"/>
                    </a:lnTo>
                    <a:lnTo>
                      <a:pt x="1011" y="1644"/>
                    </a:lnTo>
                    <a:lnTo>
                      <a:pt x="1014" y="1638"/>
                    </a:lnTo>
                    <a:lnTo>
                      <a:pt x="1014" y="1635"/>
                    </a:lnTo>
                    <a:lnTo>
                      <a:pt x="1014" y="1632"/>
                    </a:lnTo>
                    <a:lnTo>
                      <a:pt x="1017" y="1629"/>
                    </a:lnTo>
                    <a:lnTo>
                      <a:pt x="1020" y="1623"/>
                    </a:lnTo>
                    <a:lnTo>
                      <a:pt x="1020" y="1620"/>
                    </a:lnTo>
                    <a:lnTo>
                      <a:pt x="1023" y="1620"/>
                    </a:lnTo>
                    <a:lnTo>
                      <a:pt x="1025" y="1618"/>
                    </a:lnTo>
                    <a:lnTo>
                      <a:pt x="1025" y="1615"/>
                    </a:lnTo>
                    <a:lnTo>
                      <a:pt x="1025" y="1609"/>
                    </a:lnTo>
                    <a:lnTo>
                      <a:pt x="1025" y="1600"/>
                    </a:lnTo>
                    <a:lnTo>
                      <a:pt x="1028" y="1600"/>
                    </a:lnTo>
                    <a:lnTo>
                      <a:pt x="1028" y="1597"/>
                    </a:lnTo>
                    <a:lnTo>
                      <a:pt x="1025" y="1597"/>
                    </a:lnTo>
                    <a:lnTo>
                      <a:pt x="1025" y="1595"/>
                    </a:lnTo>
                    <a:lnTo>
                      <a:pt x="1023" y="1595"/>
                    </a:lnTo>
                    <a:lnTo>
                      <a:pt x="1023" y="1592"/>
                    </a:lnTo>
                    <a:lnTo>
                      <a:pt x="1023" y="1589"/>
                    </a:lnTo>
                    <a:lnTo>
                      <a:pt x="1023" y="1586"/>
                    </a:lnTo>
                    <a:lnTo>
                      <a:pt x="1020" y="1583"/>
                    </a:lnTo>
                    <a:lnTo>
                      <a:pt x="1020" y="1580"/>
                    </a:lnTo>
                    <a:lnTo>
                      <a:pt x="1020" y="1577"/>
                    </a:lnTo>
                    <a:lnTo>
                      <a:pt x="1023" y="1571"/>
                    </a:lnTo>
                    <a:lnTo>
                      <a:pt x="1025" y="1571"/>
                    </a:lnTo>
                    <a:lnTo>
                      <a:pt x="1028" y="1569"/>
                    </a:lnTo>
                    <a:lnTo>
                      <a:pt x="1031" y="1563"/>
                    </a:lnTo>
                    <a:lnTo>
                      <a:pt x="1031" y="1560"/>
                    </a:lnTo>
                    <a:lnTo>
                      <a:pt x="1034" y="1557"/>
                    </a:lnTo>
                    <a:lnTo>
                      <a:pt x="1037" y="1557"/>
                    </a:lnTo>
                    <a:lnTo>
                      <a:pt x="1037" y="1554"/>
                    </a:lnTo>
                    <a:lnTo>
                      <a:pt x="1040" y="1554"/>
                    </a:lnTo>
                    <a:lnTo>
                      <a:pt x="1043" y="1548"/>
                    </a:lnTo>
                    <a:lnTo>
                      <a:pt x="1046" y="1548"/>
                    </a:lnTo>
                    <a:lnTo>
                      <a:pt x="1048" y="1548"/>
                    </a:lnTo>
                    <a:lnTo>
                      <a:pt x="1048" y="1546"/>
                    </a:lnTo>
                    <a:lnTo>
                      <a:pt x="1051" y="1543"/>
                    </a:lnTo>
                    <a:lnTo>
                      <a:pt x="1057" y="1543"/>
                    </a:lnTo>
                    <a:lnTo>
                      <a:pt x="1057" y="1540"/>
                    </a:lnTo>
                    <a:lnTo>
                      <a:pt x="1060" y="1540"/>
                    </a:lnTo>
                    <a:lnTo>
                      <a:pt x="1060" y="1537"/>
                    </a:lnTo>
                    <a:lnTo>
                      <a:pt x="1063" y="1537"/>
                    </a:lnTo>
                    <a:lnTo>
                      <a:pt x="1066" y="1537"/>
                    </a:lnTo>
                    <a:lnTo>
                      <a:pt x="1066" y="1534"/>
                    </a:lnTo>
                    <a:lnTo>
                      <a:pt x="1066" y="1531"/>
                    </a:lnTo>
                    <a:lnTo>
                      <a:pt x="1069" y="1531"/>
                    </a:lnTo>
                    <a:lnTo>
                      <a:pt x="1071" y="1531"/>
                    </a:lnTo>
                    <a:lnTo>
                      <a:pt x="1074" y="1531"/>
                    </a:lnTo>
                    <a:lnTo>
                      <a:pt x="1077" y="1531"/>
                    </a:lnTo>
                    <a:lnTo>
                      <a:pt x="1080" y="1531"/>
                    </a:lnTo>
                    <a:lnTo>
                      <a:pt x="1083" y="1531"/>
                    </a:lnTo>
                    <a:lnTo>
                      <a:pt x="1086" y="1531"/>
                    </a:lnTo>
                    <a:lnTo>
                      <a:pt x="1089" y="1531"/>
                    </a:lnTo>
                    <a:lnTo>
                      <a:pt x="1092" y="1531"/>
                    </a:lnTo>
                    <a:lnTo>
                      <a:pt x="1097" y="1531"/>
                    </a:lnTo>
                    <a:lnTo>
                      <a:pt x="1097" y="1528"/>
                    </a:lnTo>
                    <a:lnTo>
                      <a:pt x="1097" y="1525"/>
                    </a:lnTo>
                    <a:lnTo>
                      <a:pt x="1097" y="1522"/>
                    </a:lnTo>
                    <a:lnTo>
                      <a:pt x="1100" y="1522"/>
                    </a:lnTo>
                    <a:lnTo>
                      <a:pt x="1100" y="1520"/>
                    </a:lnTo>
                    <a:lnTo>
                      <a:pt x="1106" y="1517"/>
                    </a:lnTo>
                    <a:lnTo>
                      <a:pt x="1109" y="1517"/>
                    </a:lnTo>
                    <a:lnTo>
                      <a:pt x="1109" y="1514"/>
                    </a:lnTo>
                    <a:lnTo>
                      <a:pt x="1109" y="1511"/>
                    </a:lnTo>
                    <a:lnTo>
                      <a:pt x="1109" y="1508"/>
                    </a:lnTo>
                    <a:lnTo>
                      <a:pt x="1109" y="1502"/>
                    </a:lnTo>
                    <a:lnTo>
                      <a:pt x="1112" y="1499"/>
                    </a:lnTo>
                    <a:lnTo>
                      <a:pt x="1115" y="1494"/>
                    </a:lnTo>
                    <a:lnTo>
                      <a:pt x="1118" y="1491"/>
                    </a:lnTo>
                    <a:lnTo>
                      <a:pt x="1118" y="1482"/>
                    </a:lnTo>
                    <a:lnTo>
                      <a:pt x="1120" y="1479"/>
                    </a:lnTo>
                    <a:lnTo>
                      <a:pt x="1123" y="1476"/>
                    </a:lnTo>
                    <a:lnTo>
                      <a:pt x="1123" y="1468"/>
                    </a:lnTo>
                    <a:lnTo>
                      <a:pt x="1123" y="1465"/>
                    </a:lnTo>
                    <a:lnTo>
                      <a:pt x="1123" y="1459"/>
                    </a:lnTo>
                    <a:lnTo>
                      <a:pt x="1123" y="1456"/>
                    </a:lnTo>
                    <a:lnTo>
                      <a:pt x="1123" y="1453"/>
                    </a:lnTo>
                    <a:lnTo>
                      <a:pt x="1126" y="1450"/>
                    </a:lnTo>
                    <a:lnTo>
                      <a:pt x="1126" y="1448"/>
                    </a:lnTo>
                    <a:lnTo>
                      <a:pt x="1126" y="1445"/>
                    </a:lnTo>
                    <a:lnTo>
                      <a:pt x="1126" y="1433"/>
                    </a:lnTo>
                    <a:lnTo>
                      <a:pt x="1129" y="1430"/>
                    </a:lnTo>
                    <a:lnTo>
                      <a:pt x="1129" y="1424"/>
                    </a:lnTo>
                    <a:lnTo>
                      <a:pt x="1129" y="1419"/>
                    </a:lnTo>
                    <a:lnTo>
                      <a:pt x="1129" y="1416"/>
                    </a:lnTo>
                    <a:lnTo>
                      <a:pt x="1126" y="1413"/>
                    </a:lnTo>
                    <a:lnTo>
                      <a:pt x="1126" y="1407"/>
                    </a:lnTo>
                    <a:lnTo>
                      <a:pt x="1126" y="1404"/>
                    </a:lnTo>
                    <a:lnTo>
                      <a:pt x="1126" y="1399"/>
                    </a:lnTo>
                    <a:lnTo>
                      <a:pt x="1126" y="1390"/>
                    </a:lnTo>
                    <a:lnTo>
                      <a:pt x="1126" y="1387"/>
                    </a:lnTo>
                    <a:lnTo>
                      <a:pt x="1126" y="1384"/>
                    </a:lnTo>
                    <a:lnTo>
                      <a:pt x="1126" y="1378"/>
                    </a:lnTo>
                    <a:lnTo>
                      <a:pt x="1129" y="1375"/>
                    </a:lnTo>
                    <a:lnTo>
                      <a:pt x="1132" y="1375"/>
                    </a:lnTo>
                    <a:lnTo>
                      <a:pt x="1138" y="1373"/>
                    </a:lnTo>
                    <a:lnTo>
                      <a:pt x="1138" y="1370"/>
                    </a:lnTo>
                    <a:lnTo>
                      <a:pt x="1141" y="1361"/>
                    </a:lnTo>
                    <a:lnTo>
                      <a:pt x="1143" y="1355"/>
                    </a:lnTo>
                    <a:lnTo>
                      <a:pt x="1143" y="1352"/>
                    </a:lnTo>
                    <a:lnTo>
                      <a:pt x="1146" y="1350"/>
                    </a:lnTo>
                    <a:lnTo>
                      <a:pt x="1149" y="1347"/>
                    </a:lnTo>
                    <a:lnTo>
                      <a:pt x="1149" y="1344"/>
                    </a:lnTo>
                    <a:lnTo>
                      <a:pt x="1152" y="1341"/>
                    </a:lnTo>
                    <a:lnTo>
                      <a:pt x="1158" y="1338"/>
                    </a:lnTo>
                    <a:lnTo>
                      <a:pt x="1158" y="1335"/>
                    </a:lnTo>
                    <a:lnTo>
                      <a:pt x="1161" y="1332"/>
                    </a:lnTo>
                    <a:lnTo>
                      <a:pt x="1164" y="1329"/>
                    </a:lnTo>
                    <a:lnTo>
                      <a:pt x="1167" y="1324"/>
                    </a:lnTo>
                    <a:lnTo>
                      <a:pt x="1172" y="1315"/>
                    </a:lnTo>
                    <a:lnTo>
                      <a:pt x="1175" y="1312"/>
                    </a:lnTo>
                    <a:lnTo>
                      <a:pt x="1175" y="1300"/>
                    </a:lnTo>
                    <a:lnTo>
                      <a:pt x="1175" y="1298"/>
                    </a:lnTo>
                    <a:lnTo>
                      <a:pt x="1175" y="1286"/>
                    </a:lnTo>
                    <a:lnTo>
                      <a:pt x="1175" y="1280"/>
                    </a:lnTo>
                    <a:lnTo>
                      <a:pt x="1175" y="1275"/>
                    </a:lnTo>
                    <a:lnTo>
                      <a:pt x="1172" y="1263"/>
                    </a:lnTo>
                    <a:close/>
                    <a:moveTo>
                      <a:pt x="239" y="49"/>
                    </a:moveTo>
                    <a:lnTo>
                      <a:pt x="239" y="49"/>
                    </a:lnTo>
                    <a:lnTo>
                      <a:pt x="242" y="49"/>
                    </a:lnTo>
                    <a:lnTo>
                      <a:pt x="239" y="49"/>
                    </a:lnTo>
                    <a:close/>
                    <a:moveTo>
                      <a:pt x="614" y="430"/>
                    </a:moveTo>
                    <a:lnTo>
                      <a:pt x="617" y="427"/>
                    </a:lnTo>
                    <a:lnTo>
                      <a:pt x="617" y="424"/>
                    </a:lnTo>
                    <a:lnTo>
                      <a:pt x="608" y="430"/>
                    </a:lnTo>
                    <a:lnTo>
                      <a:pt x="605" y="430"/>
                    </a:lnTo>
                    <a:lnTo>
                      <a:pt x="602" y="430"/>
                    </a:lnTo>
                    <a:lnTo>
                      <a:pt x="602" y="427"/>
                    </a:lnTo>
                    <a:lnTo>
                      <a:pt x="605" y="427"/>
                    </a:lnTo>
                    <a:lnTo>
                      <a:pt x="617" y="418"/>
                    </a:lnTo>
                    <a:lnTo>
                      <a:pt x="628" y="415"/>
                    </a:lnTo>
                    <a:lnTo>
                      <a:pt x="631" y="413"/>
                    </a:lnTo>
                    <a:lnTo>
                      <a:pt x="637" y="410"/>
                    </a:lnTo>
                    <a:lnTo>
                      <a:pt x="642" y="407"/>
                    </a:lnTo>
                    <a:lnTo>
                      <a:pt x="645" y="407"/>
                    </a:lnTo>
                    <a:lnTo>
                      <a:pt x="648" y="404"/>
                    </a:lnTo>
                    <a:lnTo>
                      <a:pt x="651" y="401"/>
                    </a:lnTo>
                    <a:lnTo>
                      <a:pt x="651" y="404"/>
                    </a:lnTo>
                    <a:lnTo>
                      <a:pt x="654" y="404"/>
                    </a:lnTo>
                    <a:lnTo>
                      <a:pt x="657" y="398"/>
                    </a:lnTo>
                    <a:lnTo>
                      <a:pt x="660" y="398"/>
                    </a:lnTo>
                    <a:lnTo>
                      <a:pt x="657" y="398"/>
                    </a:lnTo>
                    <a:lnTo>
                      <a:pt x="657" y="401"/>
                    </a:lnTo>
                    <a:lnTo>
                      <a:pt x="654" y="401"/>
                    </a:lnTo>
                    <a:lnTo>
                      <a:pt x="654" y="404"/>
                    </a:lnTo>
                    <a:lnTo>
                      <a:pt x="654" y="401"/>
                    </a:lnTo>
                    <a:lnTo>
                      <a:pt x="657" y="401"/>
                    </a:lnTo>
                    <a:lnTo>
                      <a:pt x="660" y="401"/>
                    </a:lnTo>
                    <a:lnTo>
                      <a:pt x="663" y="395"/>
                    </a:lnTo>
                    <a:lnTo>
                      <a:pt x="668" y="398"/>
                    </a:lnTo>
                    <a:lnTo>
                      <a:pt x="668" y="407"/>
                    </a:lnTo>
                    <a:lnTo>
                      <a:pt x="674" y="398"/>
                    </a:lnTo>
                    <a:lnTo>
                      <a:pt x="677" y="401"/>
                    </a:lnTo>
                    <a:lnTo>
                      <a:pt x="680" y="401"/>
                    </a:lnTo>
                    <a:lnTo>
                      <a:pt x="680" y="404"/>
                    </a:lnTo>
                    <a:lnTo>
                      <a:pt x="680" y="410"/>
                    </a:lnTo>
                    <a:lnTo>
                      <a:pt x="680" y="413"/>
                    </a:lnTo>
                    <a:lnTo>
                      <a:pt x="686" y="413"/>
                    </a:lnTo>
                    <a:lnTo>
                      <a:pt x="689" y="413"/>
                    </a:lnTo>
                    <a:lnTo>
                      <a:pt x="689" y="415"/>
                    </a:lnTo>
                    <a:lnTo>
                      <a:pt x="686" y="418"/>
                    </a:lnTo>
                    <a:lnTo>
                      <a:pt x="689" y="424"/>
                    </a:lnTo>
                    <a:lnTo>
                      <a:pt x="686" y="427"/>
                    </a:lnTo>
                    <a:lnTo>
                      <a:pt x="686" y="430"/>
                    </a:lnTo>
                    <a:lnTo>
                      <a:pt x="686" y="433"/>
                    </a:lnTo>
                    <a:lnTo>
                      <a:pt x="683" y="433"/>
                    </a:lnTo>
                    <a:lnTo>
                      <a:pt x="683" y="436"/>
                    </a:lnTo>
                    <a:lnTo>
                      <a:pt x="680" y="436"/>
                    </a:lnTo>
                    <a:lnTo>
                      <a:pt x="677" y="436"/>
                    </a:lnTo>
                    <a:lnTo>
                      <a:pt x="680" y="433"/>
                    </a:lnTo>
                    <a:lnTo>
                      <a:pt x="680" y="430"/>
                    </a:lnTo>
                    <a:lnTo>
                      <a:pt x="677" y="430"/>
                    </a:lnTo>
                    <a:lnTo>
                      <a:pt x="674" y="433"/>
                    </a:lnTo>
                    <a:lnTo>
                      <a:pt x="668" y="433"/>
                    </a:lnTo>
                    <a:lnTo>
                      <a:pt x="663" y="433"/>
                    </a:lnTo>
                    <a:lnTo>
                      <a:pt x="660" y="436"/>
                    </a:lnTo>
                    <a:lnTo>
                      <a:pt x="654" y="433"/>
                    </a:lnTo>
                    <a:lnTo>
                      <a:pt x="654" y="436"/>
                    </a:lnTo>
                    <a:lnTo>
                      <a:pt x="651" y="433"/>
                    </a:lnTo>
                    <a:lnTo>
                      <a:pt x="651" y="430"/>
                    </a:lnTo>
                    <a:lnTo>
                      <a:pt x="648" y="427"/>
                    </a:lnTo>
                    <a:lnTo>
                      <a:pt x="645" y="430"/>
                    </a:lnTo>
                    <a:lnTo>
                      <a:pt x="645" y="427"/>
                    </a:lnTo>
                    <a:lnTo>
                      <a:pt x="642" y="430"/>
                    </a:lnTo>
                    <a:lnTo>
                      <a:pt x="642" y="427"/>
                    </a:lnTo>
                    <a:lnTo>
                      <a:pt x="645" y="424"/>
                    </a:lnTo>
                    <a:lnTo>
                      <a:pt x="651" y="421"/>
                    </a:lnTo>
                    <a:lnTo>
                      <a:pt x="654" y="418"/>
                    </a:lnTo>
                    <a:lnTo>
                      <a:pt x="651" y="418"/>
                    </a:lnTo>
                    <a:lnTo>
                      <a:pt x="648" y="418"/>
                    </a:lnTo>
                    <a:lnTo>
                      <a:pt x="645" y="418"/>
                    </a:lnTo>
                    <a:lnTo>
                      <a:pt x="642" y="421"/>
                    </a:lnTo>
                    <a:lnTo>
                      <a:pt x="640" y="424"/>
                    </a:lnTo>
                    <a:lnTo>
                      <a:pt x="637" y="424"/>
                    </a:lnTo>
                    <a:lnTo>
                      <a:pt x="634" y="427"/>
                    </a:lnTo>
                    <a:lnTo>
                      <a:pt x="631" y="427"/>
                    </a:lnTo>
                    <a:lnTo>
                      <a:pt x="628" y="427"/>
                    </a:lnTo>
                    <a:lnTo>
                      <a:pt x="622" y="430"/>
                    </a:lnTo>
                    <a:lnTo>
                      <a:pt x="619" y="430"/>
                    </a:lnTo>
                    <a:lnTo>
                      <a:pt x="617" y="430"/>
                    </a:lnTo>
                    <a:lnTo>
                      <a:pt x="614" y="430"/>
                    </a:lnTo>
                    <a:close/>
                    <a:moveTo>
                      <a:pt x="663" y="459"/>
                    </a:moveTo>
                    <a:lnTo>
                      <a:pt x="660" y="459"/>
                    </a:lnTo>
                    <a:lnTo>
                      <a:pt x="660" y="462"/>
                    </a:lnTo>
                    <a:lnTo>
                      <a:pt x="660" y="459"/>
                    </a:lnTo>
                    <a:lnTo>
                      <a:pt x="660" y="456"/>
                    </a:lnTo>
                    <a:lnTo>
                      <a:pt x="657" y="459"/>
                    </a:lnTo>
                    <a:lnTo>
                      <a:pt x="654" y="459"/>
                    </a:lnTo>
                    <a:lnTo>
                      <a:pt x="654" y="462"/>
                    </a:lnTo>
                    <a:lnTo>
                      <a:pt x="651" y="462"/>
                    </a:lnTo>
                    <a:lnTo>
                      <a:pt x="651" y="465"/>
                    </a:lnTo>
                    <a:lnTo>
                      <a:pt x="648" y="467"/>
                    </a:lnTo>
                    <a:lnTo>
                      <a:pt x="648" y="470"/>
                    </a:lnTo>
                    <a:lnTo>
                      <a:pt x="645" y="470"/>
                    </a:lnTo>
                    <a:lnTo>
                      <a:pt x="645" y="476"/>
                    </a:lnTo>
                    <a:lnTo>
                      <a:pt x="642" y="479"/>
                    </a:lnTo>
                    <a:lnTo>
                      <a:pt x="640" y="485"/>
                    </a:lnTo>
                    <a:lnTo>
                      <a:pt x="642" y="485"/>
                    </a:lnTo>
                    <a:lnTo>
                      <a:pt x="640" y="488"/>
                    </a:lnTo>
                    <a:lnTo>
                      <a:pt x="637" y="496"/>
                    </a:lnTo>
                    <a:lnTo>
                      <a:pt x="634" y="502"/>
                    </a:lnTo>
                    <a:lnTo>
                      <a:pt x="631" y="505"/>
                    </a:lnTo>
                    <a:lnTo>
                      <a:pt x="628" y="505"/>
                    </a:lnTo>
                    <a:lnTo>
                      <a:pt x="625" y="508"/>
                    </a:lnTo>
                    <a:lnTo>
                      <a:pt x="622" y="511"/>
                    </a:lnTo>
                    <a:lnTo>
                      <a:pt x="619" y="511"/>
                    </a:lnTo>
                    <a:lnTo>
                      <a:pt x="617" y="511"/>
                    </a:lnTo>
                    <a:lnTo>
                      <a:pt x="617" y="508"/>
                    </a:lnTo>
                    <a:lnTo>
                      <a:pt x="617" y="505"/>
                    </a:lnTo>
                    <a:lnTo>
                      <a:pt x="617" y="499"/>
                    </a:lnTo>
                    <a:lnTo>
                      <a:pt x="619" y="496"/>
                    </a:lnTo>
                    <a:lnTo>
                      <a:pt x="619" y="493"/>
                    </a:lnTo>
                    <a:lnTo>
                      <a:pt x="622" y="493"/>
                    </a:lnTo>
                    <a:lnTo>
                      <a:pt x="622" y="488"/>
                    </a:lnTo>
                    <a:lnTo>
                      <a:pt x="625" y="485"/>
                    </a:lnTo>
                    <a:lnTo>
                      <a:pt x="625" y="482"/>
                    </a:lnTo>
                    <a:lnTo>
                      <a:pt x="628" y="479"/>
                    </a:lnTo>
                    <a:lnTo>
                      <a:pt x="631" y="476"/>
                    </a:lnTo>
                    <a:lnTo>
                      <a:pt x="631" y="473"/>
                    </a:lnTo>
                    <a:lnTo>
                      <a:pt x="634" y="467"/>
                    </a:lnTo>
                    <a:lnTo>
                      <a:pt x="637" y="467"/>
                    </a:lnTo>
                    <a:lnTo>
                      <a:pt x="637" y="465"/>
                    </a:lnTo>
                    <a:lnTo>
                      <a:pt x="640" y="462"/>
                    </a:lnTo>
                    <a:lnTo>
                      <a:pt x="642" y="459"/>
                    </a:lnTo>
                    <a:lnTo>
                      <a:pt x="645" y="456"/>
                    </a:lnTo>
                    <a:lnTo>
                      <a:pt x="645" y="453"/>
                    </a:lnTo>
                    <a:lnTo>
                      <a:pt x="642" y="456"/>
                    </a:lnTo>
                    <a:lnTo>
                      <a:pt x="640" y="459"/>
                    </a:lnTo>
                    <a:lnTo>
                      <a:pt x="631" y="465"/>
                    </a:lnTo>
                    <a:lnTo>
                      <a:pt x="634" y="459"/>
                    </a:lnTo>
                    <a:lnTo>
                      <a:pt x="637" y="459"/>
                    </a:lnTo>
                    <a:lnTo>
                      <a:pt x="640" y="456"/>
                    </a:lnTo>
                    <a:lnTo>
                      <a:pt x="648" y="447"/>
                    </a:lnTo>
                    <a:lnTo>
                      <a:pt x="651" y="444"/>
                    </a:lnTo>
                    <a:lnTo>
                      <a:pt x="651" y="447"/>
                    </a:lnTo>
                    <a:lnTo>
                      <a:pt x="654" y="444"/>
                    </a:lnTo>
                    <a:lnTo>
                      <a:pt x="654" y="447"/>
                    </a:lnTo>
                    <a:lnTo>
                      <a:pt x="660" y="444"/>
                    </a:lnTo>
                    <a:lnTo>
                      <a:pt x="663" y="444"/>
                    </a:lnTo>
                    <a:lnTo>
                      <a:pt x="665" y="444"/>
                    </a:lnTo>
                    <a:lnTo>
                      <a:pt x="668" y="441"/>
                    </a:lnTo>
                    <a:lnTo>
                      <a:pt x="671" y="441"/>
                    </a:lnTo>
                    <a:lnTo>
                      <a:pt x="674" y="444"/>
                    </a:lnTo>
                    <a:lnTo>
                      <a:pt x="677" y="444"/>
                    </a:lnTo>
                    <a:lnTo>
                      <a:pt x="680" y="444"/>
                    </a:lnTo>
                    <a:lnTo>
                      <a:pt x="683" y="444"/>
                    </a:lnTo>
                    <a:lnTo>
                      <a:pt x="686" y="444"/>
                    </a:lnTo>
                    <a:lnTo>
                      <a:pt x="686" y="441"/>
                    </a:lnTo>
                    <a:lnTo>
                      <a:pt x="683" y="441"/>
                    </a:lnTo>
                    <a:lnTo>
                      <a:pt x="686" y="439"/>
                    </a:lnTo>
                    <a:lnTo>
                      <a:pt x="686" y="436"/>
                    </a:lnTo>
                    <a:lnTo>
                      <a:pt x="689" y="439"/>
                    </a:lnTo>
                    <a:lnTo>
                      <a:pt x="686" y="439"/>
                    </a:lnTo>
                    <a:lnTo>
                      <a:pt x="689" y="439"/>
                    </a:lnTo>
                    <a:lnTo>
                      <a:pt x="691" y="439"/>
                    </a:lnTo>
                    <a:lnTo>
                      <a:pt x="697" y="441"/>
                    </a:lnTo>
                    <a:lnTo>
                      <a:pt x="700" y="441"/>
                    </a:lnTo>
                    <a:lnTo>
                      <a:pt x="703" y="444"/>
                    </a:lnTo>
                    <a:lnTo>
                      <a:pt x="703" y="441"/>
                    </a:lnTo>
                    <a:lnTo>
                      <a:pt x="706" y="444"/>
                    </a:lnTo>
                    <a:lnTo>
                      <a:pt x="709" y="444"/>
                    </a:lnTo>
                    <a:lnTo>
                      <a:pt x="712" y="444"/>
                    </a:lnTo>
                    <a:lnTo>
                      <a:pt x="712" y="447"/>
                    </a:lnTo>
                    <a:lnTo>
                      <a:pt x="714" y="444"/>
                    </a:lnTo>
                    <a:lnTo>
                      <a:pt x="720" y="447"/>
                    </a:lnTo>
                    <a:lnTo>
                      <a:pt x="720" y="453"/>
                    </a:lnTo>
                    <a:lnTo>
                      <a:pt x="723" y="453"/>
                    </a:lnTo>
                    <a:lnTo>
                      <a:pt x="723" y="456"/>
                    </a:lnTo>
                    <a:lnTo>
                      <a:pt x="726" y="456"/>
                    </a:lnTo>
                    <a:lnTo>
                      <a:pt x="726" y="459"/>
                    </a:lnTo>
                    <a:lnTo>
                      <a:pt x="723" y="459"/>
                    </a:lnTo>
                    <a:lnTo>
                      <a:pt x="723" y="462"/>
                    </a:lnTo>
                    <a:lnTo>
                      <a:pt x="726" y="465"/>
                    </a:lnTo>
                    <a:lnTo>
                      <a:pt x="723" y="465"/>
                    </a:lnTo>
                    <a:lnTo>
                      <a:pt x="720" y="465"/>
                    </a:lnTo>
                    <a:lnTo>
                      <a:pt x="720" y="467"/>
                    </a:lnTo>
                    <a:lnTo>
                      <a:pt x="720" y="470"/>
                    </a:lnTo>
                    <a:lnTo>
                      <a:pt x="717" y="470"/>
                    </a:lnTo>
                    <a:lnTo>
                      <a:pt x="714" y="467"/>
                    </a:lnTo>
                    <a:lnTo>
                      <a:pt x="714" y="465"/>
                    </a:lnTo>
                    <a:lnTo>
                      <a:pt x="712" y="467"/>
                    </a:lnTo>
                    <a:lnTo>
                      <a:pt x="712" y="465"/>
                    </a:lnTo>
                    <a:lnTo>
                      <a:pt x="712" y="462"/>
                    </a:lnTo>
                    <a:lnTo>
                      <a:pt x="712" y="465"/>
                    </a:lnTo>
                    <a:lnTo>
                      <a:pt x="712" y="462"/>
                    </a:lnTo>
                    <a:lnTo>
                      <a:pt x="709" y="459"/>
                    </a:lnTo>
                    <a:lnTo>
                      <a:pt x="712" y="459"/>
                    </a:lnTo>
                    <a:lnTo>
                      <a:pt x="706" y="456"/>
                    </a:lnTo>
                    <a:lnTo>
                      <a:pt x="706" y="459"/>
                    </a:lnTo>
                    <a:lnTo>
                      <a:pt x="709" y="459"/>
                    </a:lnTo>
                    <a:lnTo>
                      <a:pt x="706" y="462"/>
                    </a:lnTo>
                    <a:lnTo>
                      <a:pt x="706" y="465"/>
                    </a:lnTo>
                    <a:lnTo>
                      <a:pt x="706" y="467"/>
                    </a:lnTo>
                    <a:lnTo>
                      <a:pt x="697" y="476"/>
                    </a:lnTo>
                    <a:lnTo>
                      <a:pt x="697" y="482"/>
                    </a:lnTo>
                    <a:lnTo>
                      <a:pt x="694" y="482"/>
                    </a:lnTo>
                    <a:lnTo>
                      <a:pt x="691" y="488"/>
                    </a:lnTo>
                    <a:lnTo>
                      <a:pt x="689" y="488"/>
                    </a:lnTo>
                    <a:lnTo>
                      <a:pt x="689" y="490"/>
                    </a:lnTo>
                    <a:lnTo>
                      <a:pt x="686" y="490"/>
                    </a:lnTo>
                    <a:lnTo>
                      <a:pt x="683" y="490"/>
                    </a:lnTo>
                    <a:lnTo>
                      <a:pt x="683" y="488"/>
                    </a:lnTo>
                    <a:lnTo>
                      <a:pt x="686" y="485"/>
                    </a:lnTo>
                    <a:lnTo>
                      <a:pt x="686" y="482"/>
                    </a:lnTo>
                    <a:lnTo>
                      <a:pt x="686" y="479"/>
                    </a:lnTo>
                    <a:lnTo>
                      <a:pt x="686" y="476"/>
                    </a:lnTo>
                    <a:lnTo>
                      <a:pt x="683" y="476"/>
                    </a:lnTo>
                    <a:lnTo>
                      <a:pt x="680" y="476"/>
                    </a:lnTo>
                    <a:lnTo>
                      <a:pt x="674" y="479"/>
                    </a:lnTo>
                    <a:lnTo>
                      <a:pt x="674" y="482"/>
                    </a:lnTo>
                    <a:lnTo>
                      <a:pt x="671" y="482"/>
                    </a:lnTo>
                    <a:lnTo>
                      <a:pt x="671" y="479"/>
                    </a:lnTo>
                    <a:lnTo>
                      <a:pt x="674" y="476"/>
                    </a:lnTo>
                    <a:lnTo>
                      <a:pt x="677" y="473"/>
                    </a:lnTo>
                    <a:lnTo>
                      <a:pt x="680" y="470"/>
                    </a:lnTo>
                    <a:lnTo>
                      <a:pt x="683" y="470"/>
                    </a:lnTo>
                    <a:lnTo>
                      <a:pt x="683" y="467"/>
                    </a:lnTo>
                    <a:lnTo>
                      <a:pt x="683" y="462"/>
                    </a:lnTo>
                    <a:lnTo>
                      <a:pt x="686" y="459"/>
                    </a:lnTo>
                    <a:lnTo>
                      <a:pt x="686" y="456"/>
                    </a:lnTo>
                    <a:lnTo>
                      <a:pt x="683" y="453"/>
                    </a:lnTo>
                    <a:lnTo>
                      <a:pt x="680" y="450"/>
                    </a:lnTo>
                    <a:lnTo>
                      <a:pt x="677" y="450"/>
                    </a:lnTo>
                    <a:lnTo>
                      <a:pt x="677" y="447"/>
                    </a:lnTo>
                    <a:lnTo>
                      <a:pt x="674" y="447"/>
                    </a:lnTo>
                    <a:lnTo>
                      <a:pt x="671" y="450"/>
                    </a:lnTo>
                    <a:lnTo>
                      <a:pt x="671" y="453"/>
                    </a:lnTo>
                    <a:lnTo>
                      <a:pt x="668" y="453"/>
                    </a:lnTo>
                    <a:lnTo>
                      <a:pt x="665" y="456"/>
                    </a:lnTo>
                    <a:lnTo>
                      <a:pt x="663" y="459"/>
                    </a:lnTo>
                    <a:close/>
                    <a:moveTo>
                      <a:pt x="680" y="496"/>
                    </a:moveTo>
                    <a:lnTo>
                      <a:pt x="680" y="499"/>
                    </a:lnTo>
                    <a:lnTo>
                      <a:pt x="680" y="502"/>
                    </a:lnTo>
                    <a:lnTo>
                      <a:pt x="677" y="502"/>
                    </a:lnTo>
                    <a:lnTo>
                      <a:pt x="674" y="502"/>
                    </a:lnTo>
                    <a:lnTo>
                      <a:pt x="674" y="499"/>
                    </a:lnTo>
                    <a:lnTo>
                      <a:pt x="677" y="496"/>
                    </a:lnTo>
                    <a:lnTo>
                      <a:pt x="680" y="496"/>
                    </a:lnTo>
                    <a:close/>
                    <a:moveTo>
                      <a:pt x="720" y="499"/>
                    </a:moveTo>
                    <a:lnTo>
                      <a:pt x="720" y="499"/>
                    </a:lnTo>
                    <a:lnTo>
                      <a:pt x="717" y="502"/>
                    </a:lnTo>
                    <a:lnTo>
                      <a:pt x="714" y="502"/>
                    </a:lnTo>
                    <a:lnTo>
                      <a:pt x="709" y="505"/>
                    </a:lnTo>
                    <a:lnTo>
                      <a:pt x="706" y="505"/>
                    </a:lnTo>
                    <a:lnTo>
                      <a:pt x="703" y="508"/>
                    </a:lnTo>
                    <a:lnTo>
                      <a:pt x="700" y="511"/>
                    </a:lnTo>
                    <a:lnTo>
                      <a:pt x="697" y="511"/>
                    </a:lnTo>
                    <a:lnTo>
                      <a:pt x="691" y="511"/>
                    </a:lnTo>
                    <a:lnTo>
                      <a:pt x="683" y="516"/>
                    </a:lnTo>
                    <a:lnTo>
                      <a:pt x="677" y="514"/>
                    </a:lnTo>
                    <a:lnTo>
                      <a:pt x="674" y="516"/>
                    </a:lnTo>
                    <a:lnTo>
                      <a:pt x="671" y="516"/>
                    </a:lnTo>
                    <a:lnTo>
                      <a:pt x="671" y="514"/>
                    </a:lnTo>
                    <a:lnTo>
                      <a:pt x="668" y="514"/>
                    </a:lnTo>
                    <a:lnTo>
                      <a:pt x="663" y="511"/>
                    </a:lnTo>
                    <a:lnTo>
                      <a:pt x="665" y="511"/>
                    </a:lnTo>
                    <a:lnTo>
                      <a:pt x="668" y="508"/>
                    </a:lnTo>
                    <a:lnTo>
                      <a:pt x="674" y="508"/>
                    </a:lnTo>
                    <a:lnTo>
                      <a:pt x="677" y="508"/>
                    </a:lnTo>
                    <a:lnTo>
                      <a:pt x="680" y="505"/>
                    </a:lnTo>
                    <a:lnTo>
                      <a:pt x="683" y="505"/>
                    </a:lnTo>
                    <a:lnTo>
                      <a:pt x="686" y="502"/>
                    </a:lnTo>
                    <a:lnTo>
                      <a:pt x="689" y="499"/>
                    </a:lnTo>
                    <a:lnTo>
                      <a:pt x="691" y="499"/>
                    </a:lnTo>
                    <a:lnTo>
                      <a:pt x="697" y="496"/>
                    </a:lnTo>
                    <a:lnTo>
                      <a:pt x="700" y="499"/>
                    </a:lnTo>
                    <a:lnTo>
                      <a:pt x="703" y="499"/>
                    </a:lnTo>
                    <a:lnTo>
                      <a:pt x="706" y="496"/>
                    </a:lnTo>
                    <a:lnTo>
                      <a:pt x="709" y="496"/>
                    </a:lnTo>
                    <a:lnTo>
                      <a:pt x="714" y="496"/>
                    </a:lnTo>
                    <a:lnTo>
                      <a:pt x="717" y="496"/>
                    </a:lnTo>
                    <a:lnTo>
                      <a:pt x="720" y="496"/>
                    </a:lnTo>
                    <a:lnTo>
                      <a:pt x="723" y="496"/>
                    </a:lnTo>
                    <a:lnTo>
                      <a:pt x="720" y="499"/>
                    </a:lnTo>
                    <a:close/>
                    <a:moveTo>
                      <a:pt x="755" y="476"/>
                    </a:moveTo>
                    <a:lnTo>
                      <a:pt x="763" y="476"/>
                    </a:lnTo>
                    <a:lnTo>
                      <a:pt x="769" y="470"/>
                    </a:lnTo>
                    <a:lnTo>
                      <a:pt x="769" y="473"/>
                    </a:lnTo>
                    <a:lnTo>
                      <a:pt x="766" y="476"/>
                    </a:lnTo>
                    <a:lnTo>
                      <a:pt x="760" y="476"/>
                    </a:lnTo>
                    <a:lnTo>
                      <a:pt x="760" y="479"/>
                    </a:lnTo>
                    <a:lnTo>
                      <a:pt x="760" y="482"/>
                    </a:lnTo>
                    <a:lnTo>
                      <a:pt x="758" y="482"/>
                    </a:lnTo>
                    <a:lnTo>
                      <a:pt x="758" y="485"/>
                    </a:lnTo>
                    <a:lnTo>
                      <a:pt x="758" y="488"/>
                    </a:lnTo>
                    <a:lnTo>
                      <a:pt x="755" y="488"/>
                    </a:lnTo>
                    <a:lnTo>
                      <a:pt x="749" y="490"/>
                    </a:lnTo>
                    <a:lnTo>
                      <a:pt x="743" y="490"/>
                    </a:lnTo>
                    <a:lnTo>
                      <a:pt x="740" y="490"/>
                    </a:lnTo>
                    <a:lnTo>
                      <a:pt x="737" y="488"/>
                    </a:lnTo>
                    <a:lnTo>
                      <a:pt x="735" y="488"/>
                    </a:lnTo>
                    <a:lnTo>
                      <a:pt x="729" y="488"/>
                    </a:lnTo>
                    <a:lnTo>
                      <a:pt x="726" y="490"/>
                    </a:lnTo>
                    <a:lnTo>
                      <a:pt x="723" y="490"/>
                    </a:lnTo>
                    <a:lnTo>
                      <a:pt x="720" y="490"/>
                    </a:lnTo>
                    <a:lnTo>
                      <a:pt x="714" y="490"/>
                    </a:lnTo>
                    <a:lnTo>
                      <a:pt x="720" y="488"/>
                    </a:lnTo>
                    <a:lnTo>
                      <a:pt x="720" y="485"/>
                    </a:lnTo>
                    <a:lnTo>
                      <a:pt x="726" y="482"/>
                    </a:lnTo>
                    <a:lnTo>
                      <a:pt x="737" y="479"/>
                    </a:lnTo>
                    <a:lnTo>
                      <a:pt x="740" y="479"/>
                    </a:lnTo>
                    <a:lnTo>
                      <a:pt x="743" y="479"/>
                    </a:lnTo>
                    <a:lnTo>
                      <a:pt x="746" y="482"/>
                    </a:lnTo>
                    <a:lnTo>
                      <a:pt x="749" y="482"/>
                    </a:lnTo>
                    <a:lnTo>
                      <a:pt x="749" y="476"/>
                    </a:lnTo>
                    <a:lnTo>
                      <a:pt x="752" y="476"/>
                    </a:lnTo>
                    <a:lnTo>
                      <a:pt x="752" y="479"/>
                    </a:lnTo>
                    <a:lnTo>
                      <a:pt x="755" y="476"/>
                    </a:lnTo>
                    <a:close/>
                    <a:moveTo>
                      <a:pt x="484" y="908"/>
                    </a:moveTo>
                    <a:lnTo>
                      <a:pt x="484" y="917"/>
                    </a:lnTo>
                    <a:lnTo>
                      <a:pt x="484" y="908"/>
                    </a:lnTo>
                    <a:lnTo>
                      <a:pt x="490" y="888"/>
                    </a:lnTo>
                    <a:lnTo>
                      <a:pt x="484" y="908"/>
                    </a:lnTo>
                    <a:close/>
                    <a:moveTo>
                      <a:pt x="539" y="940"/>
                    </a:moveTo>
                    <a:lnTo>
                      <a:pt x="539" y="940"/>
                    </a:lnTo>
                    <a:lnTo>
                      <a:pt x="539" y="937"/>
                    </a:lnTo>
                    <a:lnTo>
                      <a:pt x="539" y="940"/>
                    </a:lnTo>
                    <a:close/>
                    <a:moveTo>
                      <a:pt x="521" y="952"/>
                    </a:moveTo>
                    <a:lnTo>
                      <a:pt x="521" y="952"/>
                    </a:lnTo>
                    <a:close/>
                    <a:moveTo>
                      <a:pt x="536" y="1004"/>
                    </a:moveTo>
                    <a:lnTo>
                      <a:pt x="536" y="1001"/>
                    </a:lnTo>
                    <a:lnTo>
                      <a:pt x="539" y="1004"/>
                    </a:lnTo>
                    <a:lnTo>
                      <a:pt x="536" y="1004"/>
                    </a:lnTo>
                    <a:close/>
                    <a:moveTo>
                      <a:pt x="881" y="1433"/>
                    </a:moveTo>
                    <a:lnTo>
                      <a:pt x="881" y="1433"/>
                    </a:lnTo>
                    <a:lnTo>
                      <a:pt x="879" y="1430"/>
                    </a:lnTo>
                    <a:lnTo>
                      <a:pt x="881" y="1433"/>
                    </a:lnTo>
                    <a:close/>
                    <a:moveTo>
                      <a:pt x="893" y="1488"/>
                    </a:moveTo>
                    <a:lnTo>
                      <a:pt x="893" y="1485"/>
                    </a:lnTo>
                    <a:lnTo>
                      <a:pt x="893" y="1488"/>
                    </a:lnTo>
                    <a:close/>
                    <a:moveTo>
                      <a:pt x="893" y="1465"/>
                    </a:moveTo>
                    <a:lnTo>
                      <a:pt x="893" y="1473"/>
                    </a:lnTo>
                    <a:lnTo>
                      <a:pt x="893" y="1465"/>
                    </a:lnTo>
                    <a:close/>
                    <a:moveTo>
                      <a:pt x="815" y="1531"/>
                    </a:moveTo>
                    <a:lnTo>
                      <a:pt x="818" y="1528"/>
                    </a:lnTo>
                    <a:lnTo>
                      <a:pt x="818" y="1531"/>
                    </a:lnTo>
                    <a:lnTo>
                      <a:pt x="815" y="1531"/>
                    </a:lnTo>
                    <a:close/>
                    <a:moveTo>
                      <a:pt x="789" y="1125"/>
                    </a:moveTo>
                    <a:lnTo>
                      <a:pt x="792" y="1122"/>
                    </a:lnTo>
                    <a:lnTo>
                      <a:pt x="792" y="1119"/>
                    </a:lnTo>
                    <a:lnTo>
                      <a:pt x="792" y="1122"/>
                    </a:lnTo>
                    <a:lnTo>
                      <a:pt x="789" y="1125"/>
                    </a:lnTo>
                    <a:close/>
                    <a:moveTo>
                      <a:pt x="792" y="1139"/>
                    </a:moveTo>
                    <a:lnTo>
                      <a:pt x="792" y="1136"/>
                    </a:lnTo>
                    <a:lnTo>
                      <a:pt x="792" y="1139"/>
                    </a:lnTo>
                    <a:close/>
                    <a:moveTo>
                      <a:pt x="778" y="1595"/>
                    </a:moveTo>
                    <a:lnTo>
                      <a:pt x="778" y="1597"/>
                    </a:lnTo>
                    <a:lnTo>
                      <a:pt x="778" y="1600"/>
                    </a:lnTo>
                    <a:lnTo>
                      <a:pt x="778" y="1597"/>
                    </a:lnTo>
                    <a:lnTo>
                      <a:pt x="778" y="1595"/>
                    </a:lnTo>
                    <a:close/>
                    <a:moveTo>
                      <a:pt x="933" y="1548"/>
                    </a:moveTo>
                    <a:lnTo>
                      <a:pt x="930" y="1548"/>
                    </a:lnTo>
                    <a:lnTo>
                      <a:pt x="933" y="1548"/>
                    </a:lnTo>
                    <a:close/>
                    <a:moveTo>
                      <a:pt x="919" y="1649"/>
                    </a:moveTo>
                    <a:lnTo>
                      <a:pt x="919" y="1649"/>
                    </a:lnTo>
                    <a:lnTo>
                      <a:pt x="919" y="1652"/>
                    </a:lnTo>
                    <a:lnTo>
                      <a:pt x="919" y="1649"/>
                    </a:lnTo>
                    <a:close/>
                    <a:moveTo>
                      <a:pt x="827" y="1107"/>
                    </a:moveTo>
                    <a:lnTo>
                      <a:pt x="830" y="1107"/>
                    </a:lnTo>
                    <a:lnTo>
                      <a:pt x="827" y="1107"/>
                    </a:lnTo>
                    <a:lnTo>
                      <a:pt x="824" y="1110"/>
                    </a:lnTo>
                    <a:lnTo>
                      <a:pt x="827" y="1107"/>
                    </a:lnTo>
                    <a:close/>
                    <a:moveTo>
                      <a:pt x="784" y="1107"/>
                    </a:moveTo>
                    <a:lnTo>
                      <a:pt x="786" y="1110"/>
                    </a:lnTo>
                    <a:lnTo>
                      <a:pt x="786" y="1113"/>
                    </a:lnTo>
                    <a:lnTo>
                      <a:pt x="784" y="1110"/>
                    </a:lnTo>
                    <a:lnTo>
                      <a:pt x="784" y="1107"/>
                    </a:lnTo>
                    <a:close/>
                    <a:moveTo>
                      <a:pt x="582" y="1240"/>
                    </a:moveTo>
                    <a:lnTo>
                      <a:pt x="582" y="1240"/>
                    </a:lnTo>
                    <a:lnTo>
                      <a:pt x="579" y="1240"/>
                    </a:lnTo>
                    <a:lnTo>
                      <a:pt x="582" y="1240"/>
                    </a:lnTo>
                    <a:close/>
                    <a:moveTo>
                      <a:pt x="812" y="1874"/>
                    </a:moveTo>
                    <a:lnTo>
                      <a:pt x="812" y="1874"/>
                    </a:lnTo>
                    <a:lnTo>
                      <a:pt x="815" y="1874"/>
                    </a:lnTo>
                    <a:lnTo>
                      <a:pt x="812" y="1874"/>
                    </a:lnTo>
                    <a:close/>
                    <a:moveTo>
                      <a:pt x="945" y="1661"/>
                    </a:moveTo>
                    <a:lnTo>
                      <a:pt x="945" y="1658"/>
                    </a:lnTo>
                    <a:lnTo>
                      <a:pt x="948" y="1658"/>
                    </a:lnTo>
                    <a:lnTo>
                      <a:pt x="945" y="166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6" name="Freeform 218"/>
              <p:cNvSpPr>
                <a:spLocks noChangeArrowheads="1"/>
              </p:cNvSpPr>
              <p:nvPr/>
            </p:nvSpPr>
            <p:spPr bwMode="auto">
              <a:xfrm>
                <a:off x="772" y="1940"/>
                <a:ext cx="14" cy="26"/>
              </a:xfrm>
              <a:custGeom>
                <a:avLst/>
                <a:gdLst>
                  <a:gd name="T0" fmla="*/ 12 w 14"/>
                  <a:gd name="T1" fmla="*/ 26 h 26"/>
                  <a:gd name="T2" fmla="*/ 12 w 14"/>
                  <a:gd name="T3" fmla="*/ 23 h 26"/>
                  <a:gd name="T4" fmla="*/ 14 w 14"/>
                  <a:gd name="T5" fmla="*/ 23 h 26"/>
                  <a:gd name="T6" fmla="*/ 12 w 14"/>
                  <a:gd name="T7" fmla="*/ 23 h 26"/>
                  <a:gd name="T8" fmla="*/ 12 w 14"/>
                  <a:gd name="T9" fmla="*/ 20 h 26"/>
                  <a:gd name="T10" fmla="*/ 12 w 14"/>
                  <a:gd name="T11" fmla="*/ 17 h 26"/>
                  <a:gd name="T12" fmla="*/ 12 w 14"/>
                  <a:gd name="T13" fmla="*/ 17 h 26"/>
                  <a:gd name="T14" fmla="*/ 12 w 14"/>
                  <a:gd name="T15" fmla="*/ 17 h 26"/>
                  <a:gd name="T16" fmla="*/ 9 w 14"/>
                  <a:gd name="T17" fmla="*/ 17 h 26"/>
                  <a:gd name="T18" fmla="*/ 9 w 14"/>
                  <a:gd name="T19" fmla="*/ 14 h 26"/>
                  <a:gd name="T20" fmla="*/ 9 w 14"/>
                  <a:gd name="T21" fmla="*/ 14 h 26"/>
                  <a:gd name="T22" fmla="*/ 9 w 14"/>
                  <a:gd name="T23" fmla="*/ 14 h 26"/>
                  <a:gd name="T24" fmla="*/ 9 w 14"/>
                  <a:gd name="T25" fmla="*/ 14 h 26"/>
                  <a:gd name="T26" fmla="*/ 9 w 14"/>
                  <a:gd name="T27" fmla="*/ 11 h 26"/>
                  <a:gd name="T28" fmla="*/ 12 w 14"/>
                  <a:gd name="T29" fmla="*/ 11 h 26"/>
                  <a:gd name="T30" fmla="*/ 12 w 14"/>
                  <a:gd name="T31" fmla="*/ 8 h 26"/>
                  <a:gd name="T32" fmla="*/ 9 w 14"/>
                  <a:gd name="T33" fmla="*/ 8 h 26"/>
                  <a:gd name="T34" fmla="*/ 9 w 14"/>
                  <a:gd name="T35" fmla="*/ 6 h 26"/>
                  <a:gd name="T36" fmla="*/ 6 w 14"/>
                  <a:gd name="T37" fmla="*/ 3 h 26"/>
                  <a:gd name="T38" fmla="*/ 6 w 14"/>
                  <a:gd name="T39" fmla="*/ 3 h 26"/>
                  <a:gd name="T40" fmla="*/ 3 w 14"/>
                  <a:gd name="T41" fmla="*/ 3 h 26"/>
                  <a:gd name="T42" fmla="*/ 3 w 14"/>
                  <a:gd name="T43" fmla="*/ 0 h 26"/>
                  <a:gd name="T44" fmla="*/ 3 w 14"/>
                  <a:gd name="T45" fmla="*/ 0 h 26"/>
                  <a:gd name="T46" fmla="*/ 0 w 14"/>
                  <a:gd name="T47" fmla="*/ 3 h 26"/>
                  <a:gd name="T48" fmla="*/ 0 w 14"/>
                  <a:gd name="T49" fmla="*/ 3 h 26"/>
                  <a:gd name="T50" fmla="*/ 0 w 14"/>
                  <a:gd name="T51" fmla="*/ 6 h 26"/>
                  <a:gd name="T52" fmla="*/ 0 w 14"/>
                  <a:gd name="T53" fmla="*/ 6 h 26"/>
                  <a:gd name="T54" fmla="*/ 0 w 14"/>
                  <a:gd name="T55" fmla="*/ 8 h 26"/>
                  <a:gd name="T56" fmla="*/ 3 w 14"/>
                  <a:gd name="T57" fmla="*/ 14 h 26"/>
                  <a:gd name="T58" fmla="*/ 6 w 14"/>
                  <a:gd name="T59" fmla="*/ 23 h 26"/>
                  <a:gd name="T60" fmla="*/ 3 w 14"/>
                  <a:gd name="T61" fmla="*/ 23 h 26"/>
                  <a:gd name="T62" fmla="*/ 6 w 14"/>
                  <a:gd name="T63" fmla="*/ 26 h 26"/>
                  <a:gd name="T64" fmla="*/ 12 w 14"/>
                  <a:gd name="T65" fmla="*/ 26 h 26"/>
                  <a:gd name="T66" fmla="*/ 12 w 14"/>
                  <a:gd name="T67" fmla="*/ 26 h 26"/>
                  <a:gd name="T68" fmla="*/ 12 w 14"/>
                  <a:gd name="T69" fmla="*/ 26 h 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
                  <a:gd name="T106" fmla="*/ 0 h 26"/>
                  <a:gd name="T107" fmla="*/ 14 w 14"/>
                  <a:gd name="T108" fmla="*/ 26 h 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 h="26">
                    <a:moveTo>
                      <a:pt x="12" y="26"/>
                    </a:moveTo>
                    <a:lnTo>
                      <a:pt x="12" y="23"/>
                    </a:lnTo>
                    <a:lnTo>
                      <a:pt x="14" y="23"/>
                    </a:lnTo>
                    <a:lnTo>
                      <a:pt x="12" y="23"/>
                    </a:lnTo>
                    <a:lnTo>
                      <a:pt x="12" y="20"/>
                    </a:lnTo>
                    <a:lnTo>
                      <a:pt x="12" y="17"/>
                    </a:lnTo>
                    <a:lnTo>
                      <a:pt x="9" y="17"/>
                    </a:lnTo>
                    <a:lnTo>
                      <a:pt x="9" y="14"/>
                    </a:lnTo>
                    <a:lnTo>
                      <a:pt x="9" y="11"/>
                    </a:lnTo>
                    <a:lnTo>
                      <a:pt x="12" y="11"/>
                    </a:lnTo>
                    <a:lnTo>
                      <a:pt x="12" y="8"/>
                    </a:lnTo>
                    <a:lnTo>
                      <a:pt x="9" y="8"/>
                    </a:lnTo>
                    <a:lnTo>
                      <a:pt x="9" y="6"/>
                    </a:lnTo>
                    <a:lnTo>
                      <a:pt x="6" y="3"/>
                    </a:lnTo>
                    <a:lnTo>
                      <a:pt x="3" y="3"/>
                    </a:lnTo>
                    <a:lnTo>
                      <a:pt x="3" y="0"/>
                    </a:lnTo>
                    <a:lnTo>
                      <a:pt x="0" y="3"/>
                    </a:lnTo>
                    <a:lnTo>
                      <a:pt x="0" y="6"/>
                    </a:lnTo>
                    <a:lnTo>
                      <a:pt x="0" y="8"/>
                    </a:lnTo>
                    <a:lnTo>
                      <a:pt x="3" y="14"/>
                    </a:lnTo>
                    <a:lnTo>
                      <a:pt x="6" y="23"/>
                    </a:lnTo>
                    <a:lnTo>
                      <a:pt x="3" y="23"/>
                    </a:lnTo>
                    <a:lnTo>
                      <a:pt x="6" y="26"/>
                    </a:lnTo>
                    <a:lnTo>
                      <a:pt x="12" y="2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7" name="Freeform 219"/>
              <p:cNvSpPr>
                <a:spLocks noChangeArrowheads="1"/>
              </p:cNvSpPr>
              <p:nvPr/>
            </p:nvSpPr>
            <p:spPr bwMode="auto">
              <a:xfrm>
                <a:off x="795" y="1980"/>
                <a:ext cx="9" cy="12"/>
              </a:xfrm>
              <a:custGeom>
                <a:avLst/>
                <a:gdLst>
                  <a:gd name="T0" fmla="*/ 0 w 9"/>
                  <a:gd name="T1" fmla="*/ 3 h 12"/>
                  <a:gd name="T2" fmla="*/ 0 w 9"/>
                  <a:gd name="T3" fmla="*/ 6 h 12"/>
                  <a:gd name="T4" fmla="*/ 0 w 9"/>
                  <a:gd name="T5" fmla="*/ 6 h 12"/>
                  <a:gd name="T6" fmla="*/ 3 w 9"/>
                  <a:gd name="T7" fmla="*/ 9 h 12"/>
                  <a:gd name="T8" fmla="*/ 3 w 9"/>
                  <a:gd name="T9" fmla="*/ 12 h 12"/>
                  <a:gd name="T10" fmla="*/ 6 w 9"/>
                  <a:gd name="T11" fmla="*/ 12 h 12"/>
                  <a:gd name="T12" fmla="*/ 6 w 9"/>
                  <a:gd name="T13" fmla="*/ 9 h 12"/>
                  <a:gd name="T14" fmla="*/ 9 w 9"/>
                  <a:gd name="T15" fmla="*/ 9 h 12"/>
                  <a:gd name="T16" fmla="*/ 9 w 9"/>
                  <a:gd name="T17" fmla="*/ 6 h 12"/>
                  <a:gd name="T18" fmla="*/ 9 w 9"/>
                  <a:gd name="T19" fmla="*/ 3 h 12"/>
                  <a:gd name="T20" fmla="*/ 6 w 9"/>
                  <a:gd name="T21" fmla="*/ 3 h 12"/>
                  <a:gd name="T22" fmla="*/ 6 w 9"/>
                  <a:gd name="T23" fmla="*/ 3 h 12"/>
                  <a:gd name="T24" fmla="*/ 3 w 9"/>
                  <a:gd name="T25" fmla="*/ 3 h 12"/>
                  <a:gd name="T26" fmla="*/ 3 w 9"/>
                  <a:gd name="T27" fmla="*/ 0 h 12"/>
                  <a:gd name="T28" fmla="*/ 0 w 9"/>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2"/>
                  <a:gd name="T47" fmla="*/ 9 w 9"/>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2">
                    <a:moveTo>
                      <a:pt x="0" y="3"/>
                    </a:moveTo>
                    <a:lnTo>
                      <a:pt x="0" y="6"/>
                    </a:lnTo>
                    <a:lnTo>
                      <a:pt x="3" y="9"/>
                    </a:lnTo>
                    <a:lnTo>
                      <a:pt x="3" y="12"/>
                    </a:lnTo>
                    <a:lnTo>
                      <a:pt x="6" y="12"/>
                    </a:lnTo>
                    <a:lnTo>
                      <a:pt x="6" y="9"/>
                    </a:lnTo>
                    <a:lnTo>
                      <a:pt x="9" y="9"/>
                    </a:lnTo>
                    <a:lnTo>
                      <a:pt x="9" y="6"/>
                    </a:lnTo>
                    <a:lnTo>
                      <a:pt x="9" y="3"/>
                    </a:lnTo>
                    <a:lnTo>
                      <a:pt x="6" y="3"/>
                    </a:lnTo>
                    <a:lnTo>
                      <a:pt x="3" y="3"/>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8" name="Freeform 220"/>
              <p:cNvSpPr>
                <a:spLocks noChangeArrowheads="1"/>
              </p:cNvSpPr>
              <p:nvPr/>
            </p:nvSpPr>
            <p:spPr bwMode="auto">
              <a:xfrm>
                <a:off x="786" y="1986"/>
                <a:ext cx="3" cy="3"/>
              </a:xfrm>
              <a:custGeom>
                <a:avLst/>
                <a:gdLst>
                  <a:gd name="T0" fmla="*/ 0 w 3"/>
                  <a:gd name="T1" fmla="*/ 0 h 3"/>
                  <a:gd name="T2" fmla="*/ 0 w 3"/>
                  <a:gd name="T3" fmla="*/ 0 h 3"/>
                  <a:gd name="T4" fmla="*/ 0 w 3"/>
                  <a:gd name="T5" fmla="*/ 0 h 3"/>
                  <a:gd name="T6" fmla="*/ 0 w 3"/>
                  <a:gd name="T7" fmla="*/ 3 h 3"/>
                  <a:gd name="T8" fmla="*/ 3 w 3"/>
                  <a:gd name="T9" fmla="*/ 0 h 3"/>
                  <a:gd name="T10" fmla="*/ 3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0"/>
                    </a:lnTo>
                    <a:lnTo>
                      <a:pt x="0"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49" name="Freeform 221"/>
              <p:cNvSpPr>
                <a:spLocks noChangeArrowheads="1"/>
              </p:cNvSpPr>
              <p:nvPr/>
            </p:nvSpPr>
            <p:spPr bwMode="auto">
              <a:xfrm>
                <a:off x="786" y="1992"/>
                <a:ext cx="6" cy="1"/>
              </a:xfrm>
              <a:custGeom>
                <a:avLst/>
                <a:gdLst>
                  <a:gd name="T0" fmla="*/ 3 w 6"/>
                  <a:gd name="T1" fmla="*/ 0 h 1"/>
                  <a:gd name="T2" fmla="*/ 0 w 6"/>
                  <a:gd name="T3" fmla="*/ 0 h 1"/>
                  <a:gd name="T4" fmla="*/ 0 w 6"/>
                  <a:gd name="T5" fmla="*/ 0 h 1"/>
                  <a:gd name="T6" fmla="*/ 3 w 6"/>
                  <a:gd name="T7" fmla="*/ 0 h 1"/>
                  <a:gd name="T8" fmla="*/ 6 w 6"/>
                  <a:gd name="T9" fmla="*/ 0 h 1"/>
                  <a:gd name="T10" fmla="*/ 3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 name="T21" fmla="*/ 0 w 6"/>
                  <a:gd name="T22" fmla="*/ 0 h 1"/>
                  <a:gd name="T23" fmla="*/ 6 w 6"/>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
                    <a:moveTo>
                      <a:pt x="3" y="0"/>
                    </a:moveTo>
                    <a:lnTo>
                      <a:pt x="0" y="0"/>
                    </a:lnTo>
                    <a:lnTo>
                      <a:pt x="3" y="0"/>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0" name="Freeform 222"/>
              <p:cNvSpPr>
                <a:spLocks noChangeArrowheads="1"/>
              </p:cNvSpPr>
              <p:nvPr/>
            </p:nvSpPr>
            <p:spPr bwMode="auto">
              <a:xfrm>
                <a:off x="789" y="1992"/>
                <a:ext cx="6" cy="3"/>
              </a:xfrm>
              <a:custGeom>
                <a:avLst/>
                <a:gdLst>
                  <a:gd name="T0" fmla="*/ 6 w 6"/>
                  <a:gd name="T1" fmla="*/ 3 h 3"/>
                  <a:gd name="T2" fmla="*/ 3 w 6"/>
                  <a:gd name="T3" fmla="*/ 0 h 3"/>
                  <a:gd name="T4" fmla="*/ 0 w 6"/>
                  <a:gd name="T5" fmla="*/ 0 h 3"/>
                  <a:gd name="T6" fmla="*/ 0 w 6"/>
                  <a:gd name="T7" fmla="*/ 0 h 3"/>
                  <a:gd name="T8" fmla="*/ 3 w 6"/>
                  <a:gd name="T9" fmla="*/ 3 h 3"/>
                  <a:gd name="T10" fmla="*/ 3 w 6"/>
                  <a:gd name="T11" fmla="*/ 3 h 3"/>
                  <a:gd name="T12" fmla="*/ 6 w 6"/>
                  <a:gd name="T13" fmla="*/ 3 h 3"/>
                  <a:gd name="T14" fmla="*/ 6 w 6"/>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6" y="3"/>
                    </a:moveTo>
                    <a:lnTo>
                      <a:pt x="3" y="0"/>
                    </a:lnTo>
                    <a:lnTo>
                      <a:pt x="0" y="0"/>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1" name="Freeform 223"/>
              <p:cNvSpPr>
                <a:spLocks noChangeArrowheads="1"/>
              </p:cNvSpPr>
              <p:nvPr/>
            </p:nvSpPr>
            <p:spPr bwMode="auto">
              <a:xfrm>
                <a:off x="792" y="1995"/>
                <a:ext cx="3" cy="2"/>
              </a:xfrm>
              <a:custGeom>
                <a:avLst/>
                <a:gdLst>
                  <a:gd name="T0" fmla="*/ 0 w 3"/>
                  <a:gd name="T1" fmla="*/ 0 h 2"/>
                  <a:gd name="T2" fmla="*/ 0 w 3"/>
                  <a:gd name="T3" fmla="*/ 2 h 2"/>
                  <a:gd name="T4" fmla="*/ 3 w 3"/>
                  <a:gd name="T5" fmla="*/ 2 h 2"/>
                  <a:gd name="T6" fmla="*/ 0 w 3"/>
                  <a:gd name="T7" fmla="*/ 0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0" y="2"/>
                    </a:lnTo>
                    <a:lnTo>
                      <a:pt x="3" y="2"/>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2" name="Freeform 224"/>
              <p:cNvSpPr>
                <a:spLocks noChangeArrowheads="1"/>
              </p:cNvSpPr>
              <p:nvPr/>
            </p:nvSpPr>
            <p:spPr bwMode="auto">
              <a:xfrm>
                <a:off x="798" y="2003"/>
                <a:ext cx="3" cy="3"/>
              </a:xfrm>
              <a:custGeom>
                <a:avLst/>
                <a:gdLst>
                  <a:gd name="T0" fmla="*/ 0 w 3"/>
                  <a:gd name="T1" fmla="*/ 0 h 3"/>
                  <a:gd name="T2" fmla="*/ 0 w 3"/>
                  <a:gd name="T3" fmla="*/ 3 h 3"/>
                  <a:gd name="T4" fmla="*/ 3 w 3"/>
                  <a:gd name="T5" fmla="*/ 3 h 3"/>
                  <a:gd name="T6" fmla="*/ 0 w 3"/>
                  <a:gd name="T7" fmla="*/ 0 h 3"/>
                  <a:gd name="T8" fmla="*/ 0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3" name="Freeform 225"/>
              <p:cNvSpPr>
                <a:spLocks noChangeArrowheads="1"/>
              </p:cNvSpPr>
              <p:nvPr/>
            </p:nvSpPr>
            <p:spPr bwMode="auto">
              <a:xfrm>
                <a:off x="801" y="2032"/>
                <a:ext cx="3" cy="3"/>
              </a:xfrm>
              <a:custGeom>
                <a:avLst/>
                <a:gdLst>
                  <a:gd name="T0" fmla="*/ 3 w 3"/>
                  <a:gd name="T1" fmla="*/ 3 h 3"/>
                  <a:gd name="T2" fmla="*/ 3 w 3"/>
                  <a:gd name="T3" fmla="*/ 0 h 3"/>
                  <a:gd name="T4" fmla="*/ 0 w 3"/>
                  <a:gd name="T5" fmla="*/ 0 h 3"/>
                  <a:gd name="T6" fmla="*/ 0 w 3"/>
                  <a:gd name="T7" fmla="*/ 0 h 3"/>
                  <a:gd name="T8" fmla="*/ 0 w 3"/>
                  <a:gd name="T9" fmla="*/ 0 h 3"/>
                  <a:gd name="T10" fmla="*/ 0 w 3"/>
                  <a:gd name="T11" fmla="*/ 3 h 3"/>
                  <a:gd name="T12" fmla="*/ 3 w 3"/>
                  <a:gd name="T13" fmla="*/ 3 h 3"/>
                  <a:gd name="T14" fmla="*/ 3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4" name="Freeform 226"/>
              <p:cNvSpPr>
                <a:spLocks noChangeArrowheads="1"/>
              </p:cNvSpPr>
              <p:nvPr/>
            </p:nvSpPr>
            <p:spPr bwMode="auto">
              <a:xfrm>
                <a:off x="792" y="2035"/>
                <a:ext cx="6" cy="1"/>
              </a:xfrm>
              <a:custGeom>
                <a:avLst/>
                <a:gdLst>
                  <a:gd name="T0" fmla="*/ 3 w 6"/>
                  <a:gd name="T1" fmla="*/ 0 h 1"/>
                  <a:gd name="T2" fmla="*/ 6 w 6"/>
                  <a:gd name="T3" fmla="*/ 0 h 1"/>
                  <a:gd name="T4" fmla="*/ 3 w 6"/>
                  <a:gd name="T5" fmla="*/ 0 h 1"/>
                  <a:gd name="T6" fmla="*/ 3 w 6"/>
                  <a:gd name="T7" fmla="*/ 0 h 1"/>
                  <a:gd name="T8" fmla="*/ 0 w 6"/>
                  <a:gd name="T9" fmla="*/ 0 h 1"/>
                  <a:gd name="T10" fmla="*/ 0 w 6"/>
                  <a:gd name="T11" fmla="*/ 0 h 1"/>
                  <a:gd name="T12" fmla="*/ 3 w 6"/>
                  <a:gd name="T13" fmla="*/ 0 h 1"/>
                  <a:gd name="T14" fmla="*/ 3 w 6"/>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
                  <a:gd name="T26" fmla="*/ 6 w 6"/>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
                    <a:moveTo>
                      <a:pt x="3" y="0"/>
                    </a:moveTo>
                    <a:lnTo>
                      <a:pt x="6" y="0"/>
                    </a:ln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5" name="Freeform 227"/>
              <p:cNvSpPr>
                <a:spLocks noChangeArrowheads="1"/>
              </p:cNvSpPr>
              <p:nvPr/>
            </p:nvSpPr>
            <p:spPr bwMode="auto">
              <a:xfrm>
                <a:off x="798" y="2041"/>
                <a:ext cx="3" cy="3"/>
              </a:xfrm>
              <a:custGeom>
                <a:avLst/>
                <a:gdLst>
                  <a:gd name="T0" fmla="*/ 3 w 3"/>
                  <a:gd name="T1" fmla="*/ 0 h 3"/>
                  <a:gd name="T2" fmla="*/ 3 w 3"/>
                  <a:gd name="T3" fmla="*/ 0 h 3"/>
                  <a:gd name="T4" fmla="*/ 0 w 3"/>
                  <a:gd name="T5" fmla="*/ 0 h 3"/>
                  <a:gd name="T6" fmla="*/ 0 w 3"/>
                  <a:gd name="T7" fmla="*/ 0 h 3"/>
                  <a:gd name="T8" fmla="*/ 3 w 3"/>
                  <a:gd name="T9" fmla="*/ 3 h 3"/>
                  <a:gd name="T10" fmla="*/ 3 w 3"/>
                  <a:gd name="T11" fmla="*/ 3 h 3"/>
                  <a:gd name="T12" fmla="*/ 3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3" y="0"/>
                    </a:lnTo>
                    <a:lnTo>
                      <a:pt x="0" y="0"/>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6" name="Freeform 228"/>
              <p:cNvSpPr>
                <a:spLocks noChangeArrowheads="1"/>
              </p:cNvSpPr>
              <p:nvPr/>
            </p:nvSpPr>
            <p:spPr bwMode="auto">
              <a:xfrm>
                <a:off x="792" y="2038"/>
                <a:ext cx="6" cy="6"/>
              </a:xfrm>
              <a:custGeom>
                <a:avLst/>
                <a:gdLst>
                  <a:gd name="T0" fmla="*/ 0 w 6"/>
                  <a:gd name="T1" fmla="*/ 3 h 6"/>
                  <a:gd name="T2" fmla="*/ 3 w 6"/>
                  <a:gd name="T3" fmla="*/ 3 h 6"/>
                  <a:gd name="T4" fmla="*/ 3 w 6"/>
                  <a:gd name="T5" fmla="*/ 6 h 6"/>
                  <a:gd name="T6" fmla="*/ 6 w 6"/>
                  <a:gd name="T7" fmla="*/ 6 h 6"/>
                  <a:gd name="T8" fmla="*/ 3 w 6"/>
                  <a:gd name="T9" fmla="*/ 0 h 6"/>
                  <a:gd name="T10" fmla="*/ 0 w 6"/>
                  <a:gd name="T11" fmla="*/ 3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3"/>
                    </a:moveTo>
                    <a:lnTo>
                      <a:pt x="3" y="3"/>
                    </a:lnTo>
                    <a:lnTo>
                      <a:pt x="3" y="6"/>
                    </a:lnTo>
                    <a:lnTo>
                      <a:pt x="6" y="6"/>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7" name="Freeform 229"/>
              <p:cNvSpPr>
                <a:spLocks noChangeArrowheads="1"/>
              </p:cNvSpPr>
              <p:nvPr/>
            </p:nvSpPr>
            <p:spPr bwMode="auto">
              <a:xfrm>
                <a:off x="798" y="2044"/>
                <a:ext cx="3" cy="2"/>
              </a:xfrm>
              <a:custGeom>
                <a:avLst/>
                <a:gdLst>
                  <a:gd name="T0" fmla="*/ 0 w 3"/>
                  <a:gd name="T1" fmla="*/ 0 h 2"/>
                  <a:gd name="T2" fmla="*/ 3 w 3"/>
                  <a:gd name="T3" fmla="*/ 2 h 2"/>
                  <a:gd name="T4" fmla="*/ 3 w 3"/>
                  <a:gd name="T5" fmla="*/ 2 h 2"/>
                  <a:gd name="T6" fmla="*/ 3 w 3"/>
                  <a:gd name="T7" fmla="*/ 2 h 2"/>
                  <a:gd name="T8" fmla="*/ 3 w 3"/>
                  <a:gd name="T9" fmla="*/ 2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3" y="2"/>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8" name="Freeform 230"/>
              <p:cNvSpPr>
                <a:spLocks noChangeArrowheads="1"/>
              </p:cNvSpPr>
              <p:nvPr/>
            </p:nvSpPr>
            <p:spPr bwMode="auto">
              <a:xfrm>
                <a:off x="801" y="2044"/>
                <a:ext cx="6" cy="2"/>
              </a:xfrm>
              <a:custGeom>
                <a:avLst/>
                <a:gdLst>
                  <a:gd name="T0" fmla="*/ 3 w 6"/>
                  <a:gd name="T1" fmla="*/ 2 h 2"/>
                  <a:gd name="T2" fmla="*/ 6 w 6"/>
                  <a:gd name="T3" fmla="*/ 2 h 2"/>
                  <a:gd name="T4" fmla="*/ 6 w 6"/>
                  <a:gd name="T5" fmla="*/ 2 h 2"/>
                  <a:gd name="T6" fmla="*/ 3 w 6"/>
                  <a:gd name="T7" fmla="*/ 0 h 2"/>
                  <a:gd name="T8" fmla="*/ 0 w 6"/>
                  <a:gd name="T9" fmla="*/ 0 h 2"/>
                  <a:gd name="T10" fmla="*/ 0 w 6"/>
                  <a:gd name="T11" fmla="*/ 2 h 2"/>
                  <a:gd name="T12" fmla="*/ 3 w 6"/>
                  <a:gd name="T13" fmla="*/ 2 h 2"/>
                  <a:gd name="T14" fmla="*/ 3 w 6"/>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
                  <a:gd name="T26" fmla="*/ 6 w 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
                    <a:moveTo>
                      <a:pt x="3" y="2"/>
                    </a:moveTo>
                    <a:lnTo>
                      <a:pt x="6" y="2"/>
                    </a:lnTo>
                    <a:lnTo>
                      <a:pt x="3" y="0"/>
                    </a:lnTo>
                    <a:lnTo>
                      <a:pt x="0" y="0"/>
                    </a:lnTo>
                    <a:lnTo>
                      <a:pt x="0" y="2"/>
                    </a:lnTo>
                    <a:lnTo>
                      <a:pt x="3"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59" name="Freeform 231"/>
              <p:cNvSpPr>
                <a:spLocks noChangeArrowheads="1"/>
              </p:cNvSpPr>
              <p:nvPr/>
            </p:nvSpPr>
            <p:spPr bwMode="auto">
              <a:xfrm>
                <a:off x="795" y="2046"/>
                <a:ext cx="3" cy="3"/>
              </a:xfrm>
              <a:custGeom>
                <a:avLst/>
                <a:gdLst>
                  <a:gd name="T0" fmla="*/ 3 w 3"/>
                  <a:gd name="T1" fmla="*/ 0 h 3"/>
                  <a:gd name="T2" fmla="*/ 0 w 3"/>
                  <a:gd name="T3" fmla="*/ 0 h 3"/>
                  <a:gd name="T4" fmla="*/ 3 w 3"/>
                  <a:gd name="T5" fmla="*/ 3 h 3"/>
                  <a:gd name="T6" fmla="*/ 3 w 3"/>
                  <a:gd name="T7" fmla="*/ 3 h 3"/>
                  <a:gd name="T8" fmla="*/ 3 w 3"/>
                  <a:gd name="T9" fmla="*/ 3 h 3"/>
                  <a:gd name="T10" fmla="*/ 3 w 3"/>
                  <a:gd name="T11" fmla="*/ 3 h 3"/>
                  <a:gd name="T12" fmla="*/ 3 w 3"/>
                  <a:gd name="T13" fmla="*/ 0 h 3"/>
                  <a:gd name="T14" fmla="*/ 3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0" y="0"/>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0" name="Freeform 232"/>
              <p:cNvSpPr>
                <a:spLocks noChangeArrowheads="1"/>
              </p:cNvSpPr>
              <p:nvPr/>
            </p:nvSpPr>
            <p:spPr bwMode="auto">
              <a:xfrm>
                <a:off x="804" y="2049"/>
                <a:ext cx="11" cy="21"/>
              </a:xfrm>
              <a:custGeom>
                <a:avLst/>
                <a:gdLst>
                  <a:gd name="T0" fmla="*/ 8 w 11"/>
                  <a:gd name="T1" fmla="*/ 9 h 21"/>
                  <a:gd name="T2" fmla="*/ 5 w 11"/>
                  <a:gd name="T3" fmla="*/ 6 h 21"/>
                  <a:gd name="T4" fmla="*/ 5 w 11"/>
                  <a:gd name="T5" fmla="*/ 3 h 21"/>
                  <a:gd name="T6" fmla="*/ 3 w 11"/>
                  <a:gd name="T7" fmla="*/ 0 h 21"/>
                  <a:gd name="T8" fmla="*/ 3 w 11"/>
                  <a:gd name="T9" fmla="*/ 0 h 21"/>
                  <a:gd name="T10" fmla="*/ 0 w 11"/>
                  <a:gd name="T11" fmla="*/ 0 h 21"/>
                  <a:gd name="T12" fmla="*/ 0 w 11"/>
                  <a:gd name="T13" fmla="*/ 0 h 21"/>
                  <a:gd name="T14" fmla="*/ 0 w 11"/>
                  <a:gd name="T15" fmla="*/ 0 h 21"/>
                  <a:gd name="T16" fmla="*/ 0 w 11"/>
                  <a:gd name="T17" fmla="*/ 3 h 21"/>
                  <a:gd name="T18" fmla="*/ 0 w 11"/>
                  <a:gd name="T19" fmla="*/ 3 h 21"/>
                  <a:gd name="T20" fmla="*/ 0 w 11"/>
                  <a:gd name="T21" fmla="*/ 6 h 21"/>
                  <a:gd name="T22" fmla="*/ 0 w 11"/>
                  <a:gd name="T23" fmla="*/ 6 h 21"/>
                  <a:gd name="T24" fmla="*/ 0 w 11"/>
                  <a:gd name="T25" fmla="*/ 6 h 21"/>
                  <a:gd name="T26" fmla="*/ 0 w 11"/>
                  <a:gd name="T27" fmla="*/ 9 h 21"/>
                  <a:gd name="T28" fmla="*/ 3 w 11"/>
                  <a:gd name="T29" fmla="*/ 9 h 21"/>
                  <a:gd name="T30" fmla="*/ 3 w 11"/>
                  <a:gd name="T31" fmla="*/ 9 h 21"/>
                  <a:gd name="T32" fmla="*/ 3 w 11"/>
                  <a:gd name="T33" fmla="*/ 9 h 21"/>
                  <a:gd name="T34" fmla="*/ 0 w 11"/>
                  <a:gd name="T35" fmla="*/ 9 h 21"/>
                  <a:gd name="T36" fmla="*/ 3 w 11"/>
                  <a:gd name="T37" fmla="*/ 12 h 21"/>
                  <a:gd name="T38" fmla="*/ 5 w 11"/>
                  <a:gd name="T39" fmla="*/ 12 h 21"/>
                  <a:gd name="T40" fmla="*/ 5 w 11"/>
                  <a:gd name="T41" fmla="*/ 15 h 21"/>
                  <a:gd name="T42" fmla="*/ 5 w 11"/>
                  <a:gd name="T43" fmla="*/ 15 h 21"/>
                  <a:gd name="T44" fmla="*/ 8 w 11"/>
                  <a:gd name="T45" fmla="*/ 18 h 21"/>
                  <a:gd name="T46" fmla="*/ 11 w 11"/>
                  <a:gd name="T47" fmla="*/ 21 h 21"/>
                  <a:gd name="T48" fmla="*/ 11 w 11"/>
                  <a:gd name="T49" fmla="*/ 21 h 21"/>
                  <a:gd name="T50" fmla="*/ 11 w 11"/>
                  <a:gd name="T51" fmla="*/ 18 h 21"/>
                  <a:gd name="T52" fmla="*/ 11 w 11"/>
                  <a:gd name="T53" fmla="*/ 18 h 21"/>
                  <a:gd name="T54" fmla="*/ 8 w 11"/>
                  <a:gd name="T55" fmla="*/ 9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
                  <a:gd name="T85" fmla="*/ 0 h 21"/>
                  <a:gd name="T86" fmla="*/ 11 w 11"/>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 h="21">
                    <a:moveTo>
                      <a:pt x="8" y="9"/>
                    </a:moveTo>
                    <a:lnTo>
                      <a:pt x="5" y="6"/>
                    </a:lnTo>
                    <a:lnTo>
                      <a:pt x="5" y="3"/>
                    </a:lnTo>
                    <a:lnTo>
                      <a:pt x="3" y="0"/>
                    </a:lnTo>
                    <a:lnTo>
                      <a:pt x="0" y="0"/>
                    </a:lnTo>
                    <a:lnTo>
                      <a:pt x="0" y="3"/>
                    </a:lnTo>
                    <a:lnTo>
                      <a:pt x="0" y="6"/>
                    </a:lnTo>
                    <a:lnTo>
                      <a:pt x="0" y="9"/>
                    </a:lnTo>
                    <a:lnTo>
                      <a:pt x="3" y="9"/>
                    </a:lnTo>
                    <a:lnTo>
                      <a:pt x="0" y="9"/>
                    </a:lnTo>
                    <a:lnTo>
                      <a:pt x="3" y="12"/>
                    </a:lnTo>
                    <a:lnTo>
                      <a:pt x="5" y="12"/>
                    </a:lnTo>
                    <a:lnTo>
                      <a:pt x="5" y="15"/>
                    </a:lnTo>
                    <a:lnTo>
                      <a:pt x="8" y="18"/>
                    </a:lnTo>
                    <a:lnTo>
                      <a:pt x="11" y="21"/>
                    </a:lnTo>
                    <a:lnTo>
                      <a:pt x="11" y="18"/>
                    </a:lnTo>
                    <a:lnTo>
                      <a:pt x="8"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1" name="Freeform 233"/>
              <p:cNvSpPr>
                <a:spLocks noChangeArrowheads="1"/>
              </p:cNvSpPr>
              <p:nvPr/>
            </p:nvSpPr>
            <p:spPr bwMode="auto">
              <a:xfrm>
                <a:off x="804" y="2064"/>
                <a:ext cx="3" cy="3"/>
              </a:xfrm>
              <a:custGeom>
                <a:avLst/>
                <a:gdLst>
                  <a:gd name="T0" fmla="*/ 0 w 3"/>
                  <a:gd name="T1" fmla="*/ 0 h 3"/>
                  <a:gd name="T2" fmla="*/ 0 w 3"/>
                  <a:gd name="T3" fmla="*/ 0 h 3"/>
                  <a:gd name="T4" fmla="*/ 0 w 3"/>
                  <a:gd name="T5" fmla="*/ 0 h 3"/>
                  <a:gd name="T6" fmla="*/ 0 w 3"/>
                  <a:gd name="T7" fmla="*/ 0 h 3"/>
                  <a:gd name="T8" fmla="*/ 0 w 3"/>
                  <a:gd name="T9" fmla="*/ 3 h 3"/>
                  <a:gd name="T10" fmla="*/ 3 w 3"/>
                  <a:gd name="T11" fmla="*/ 3 h 3"/>
                  <a:gd name="T12" fmla="*/ 3 w 3"/>
                  <a:gd name="T13" fmla="*/ 3 h 3"/>
                  <a:gd name="T14" fmla="*/ 3 w 3"/>
                  <a:gd name="T15" fmla="*/ 3 h 3"/>
                  <a:gd name="T16" fmla="*/ 3 w 3"/>
                  <a:gd name="T17" fmla="*/ 3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0" y="0"/>
                    </a:moveTo>
                    <a:lnTo>
                      <a:pt x="0" y="0"/>
                    </a:lnTo>
                    <a:lnTo>
                      <a:pt x="0"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2" name="Freeform 234"/>
              <p:cNvSpPr>
                <a:spLocks noChangeArrowheads="1"/>
              </p:cNvSpPr>
              <p:nvPr/>
            </p:nvSpPr>
            <p:spPr bwMode="auto">
              <a:xfrm>
                <a:off x="809" y="2072"/>
                <a:ext cx="6" cy="3"/>
              </a:xfrm>
              <a:custGeom>
                <a:avLst/>
                <a:gdLst>
                  <a:gd name="T0" fmla="*/ 3 w 6"/>
                  <a:gd name="T1" fmla="*/ 0 h 3"/>
                  <a:gd name="T2" fmla="*/ 3 w 6"/>
                  <a:gd name="T3" fmla="*/ 0 h 3"/>
                  <a:gd name="T4" fmla="*/ 0 w 6"/>
                  <a:gd name="T5" fmla="*/ 0 h 3"/>
                  <a:gd name="T6" fmla="*/ 0 w 6"/>
                  <a:gd name="T7" fmla="*/ 0 h 3"/>
                  <a:gd name="T8" fmla="*/ 0 w 6"/>
                  <a:gd name="T9" fmla="*/ 3 h 3"/>
                  <a:gd name="T10" fmla="*/ 0 w 6"/>
                  <a:gd name="T11" fmla="*/ 3 h 3"/>
                  <a:gd name="T12" fmla="*/ 3 w 6"/>
                  <a:gd name="T13" fmla="*/ 3 h 3"/>
                  <a:gd name="T14" fmla="*/ 3 w 6"/>
                  <a:gd name="T15" fmla="*/ 3 h 3"/>
                  <a:gd name="T16" fmla="*/ 6 w 6"/>
                  <a:gd name="T17" fmla="*/ 3 h 3"/>
                  <a:gd name="T18" fmla="*/ 6 w 6"/>
                  <a:gd name="T19" fmla="*/ 3 h 3"/>
                  <a:gd name="T20" fmla="*/ 6 w 6"/>
                  <a:gd name="T21" fmla="*/ 0 h 3"/>
                  <a:gd name="T22" fmla="*/ 3 w 6"/>
                  <a:gd name="T23" fmla="*/ 0 h 3"/>
                  <a:gd name="T24" fmla="*/ 3 w 6"/>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3"/>
                  <a:gd name="T41" fmla="*/ 6 w 6"/>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3">
                    <a:moveTo>
                      <a:pt x="3" y="0"/>
                    </a:moveTo>
                    <a:lnTo>
                      <a:pt x="3" y="0"/>
                    </a:lnTo>
                    <a:lnTo>
                      <a:pt x="0" y="0"/>
                    </a:lnTo>
                    <a:lnTo>
                      <a:pt x="0" y="3"/>
                    </a:lnTo>
                    <a:lnTo>
                      <a:pt x="3" y="3"/>
                    </a:lnTo>
                    <a:lnTo>
                      <a:pt x="6" y="3"/>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3" name="Freeform 235"/>
              <p:cNvSpPr>
                <a:spLocks noChangeArrowheads="1"/>
              </p:cNvSpPr>
              <p:nvPr/>
            </p:nvSpPr>
            <p:spPr bwMode="auto">
              <a:xfrm>
                <a:off x="818" y="2075"/>
                <a:ext cx="9" cy="6"/>
              </a:xfrm>
              <a:custGeom>
                <a:avLst/>
                <a:gdLst>
                  <a:gd name="T0" fmla="*/ 3 w 9"/>
                  <a:gd name="T1" fmla="*/ 6 h 6"/>
                  <a:gd name="T2" fmla="*/ 9 w 9"/>
                  <a:gd name="T3" fmla="*/ 6 h 6"/>
                  <a:gd name="T4" fmla="*/ 6 w 9"/>
                  <a:gd name="T5" fmla="*/ 3 h 6"/>
                  <a:gd name="T6" fmla="*/ 3 w 9"/>
                  <a:gd name="T7" fmla="*/ 3 h 6"/>
                  <a:gd name="T8" fmla="*/ 3 w 9"/>
                  <a:gd name="T9" fmla="*/ 0 h 6"/>
                  <a:gd name="T10" fmla="*/ 0 w 9"/>
                  <a:gd name="T11" fmla="*/ 0 h 6"/>
                  <a:gd name="T12" fmla="*/ 3 w 9"/>
                  <a:gd name="T13" fmla="*/ 3 h 6"/>
                  <a:gd name="T14" fmla="*/ 3 w 9"/>
                  <a:gd name="T15" fmla="*/ 6 h 6"/>
                  <a:gd name="T16" fmla="*/ 3 w 9"/>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3" y="6"/>
                    </a:moveTo>
                    <a:lnTo>
                      <a:pt x="9" y="6"/>
                    </a:lnTo>
                    <a:lnTo>
                      <a:pt x="6" y="3"/>
                    </a:lnTo>
                    <a:lnTo>
                      <a:pt x="3" y="3"/>
                    </a:lnTo>
                    <a:lnTo>
                      <a:pt x="3" y="0"/>
                    </a:lnTo>
                    <a:lnTo>
                      <a:pt x="0" y="0"/>
                    </a:lnTo>
                    <a:lnTo>
                      <a:pt x="3"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4" name="Freeform 236"/>
              <p:cNvSpPr>
                <a:spLocks noChangeArrowheads="1"/>
              </p:cNvSpPr>
              <p:nvPr/>
            </p:nvSpPr>
            <p:spPr bwMode="auto">
              <a:xfrm>
                <a:off x="818" y="2081"/>
                <a:ext cx="6" cy="6"/>
              </a:xfrm>
              <a:custGeom>
                <a:avLst/>
                <a:gdLst>
                  <a:gd name="T0" fmla="*/ 6 w 6"/>
                  <a:gd name="T1" fmla="*/ 6 h 6"/>
                  <a:gd name="T2" fmla="*/ 6 w 6"/>
                  <a:gd name="T3" fmla="*/ 3 h 6"/>
                  <a:gd name="T4" fmla="*/ 3 w 6"/>
                  <a:gd name="T5" fmla="*/ 0 h 6"/>
                  <a:gd name="T6" fmla="*/ 0 w 6"/>
                  <a:gd name="T7" fmla="*/ 0 h 6"/>
                  <a:gd name="T8" fmla="*/ 0 w 6"/>
                  <a:gd name="T9" fmla="*/ 3 h 6"/>
                  <a:gd name="T10" fmla="*/ 6 w 6"/>
                  <a:gd name="T11" fmla="*/ 6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3"/>
                    </a:lnTo>
                    <a:lnTo>
                      <a:pt x="3" y="0"/>
                    </a:lnTo>
                    <a:lnTo>
                      <a:pt x="0" y="0"/>
                    </a:lnTo>
                    <a:lnTo>
                      <a:pt x="0" y="3"/>
                    </a:lnTo>
                    <a:lnTo>
                      <a:pt x="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5" name="Freeform 237"/>
              <p:cNvSpPr>
                <a:spLocks noChangeArrowheads="1"/>
              </p:cNvSpPr>
              <p:nvPr/>
            </p:nvSpPr>
            <p:spPr bwMode="auto">
              <a:xfrm>
                <a:off x="821" y="2087"/>
                <a:ext cx="3" cy="6"/>
              </a:xfrm>
              <a:custGeom>
                <a:avLst/>
                <a:gdLst>
                  <a:gd name="T0" fmla="*/ 3 w 3"/>
                  <a:gd name="T1" fmla="*/ 3 h 6"/>
                  <a:gd name="T2" fmla="*/ 3 w 3"/>
                  <a:gd name="T3" fmla="*/ 0 h 6"/>
                  <a:gd name="T4" fmla="*/ 3 w 3"/>
                  <a:gd name="T5" fmla="*/ 0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3" y="3"/>
                    </a:moveTo>
                    <a:lnTo>
                      <a:pt x="3" y="0"/>
                    </a:lnTo>
                    <a:lnTo>
                      <a:pt x="0" y="3"/>
                    </a:lnTo>
                    <a:lnTo>
                      <a:pt x="0" y="6"/>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6" name="Freeform 238"/>
              <p:cNvSpPr>
                <a:spLocks noChangeArrowheads="1"/>
              </p:cNvSpPr>
              <p:nvPr/>
            </p:nvSpPr>
            <p:spPr bwMode="auto">
              <a:xfrm>
                <a:off x="824" y="2095"/>
                <a:ext cx="3" cy="6"/>
              </a:xfrm>
              <a:custGeom>
                <a:avLst/>
                <a:gdLst>
                  <a:gd name="T0" fmla="*/ 0 w 3"/>
                  <a:gd name="T1" fmla="*/ 0 h 6"/>
                  <a:gd name="T2" fmla="*/ 0 w 3"/>
                  <a:gd name="T3" fmla="*/ 0 h 6"/>
                  <a:gd name="T4" fmla="*/ 0 w 3"/>
                  <a:gd name="T5" fmla="*/ 0 h 6"/>
                  <a:gd name="T6" fmla="*/ 0 w 3"/>
                  <a:gd name="T7" fmla="*/ 3 h 6"/>
                  <a:gd name="T8" fmla="*/ 0 w 3"/>
                  <a:gd name="T9" fmla="*/ 6 h 6"/>
                  <a:gd name="T10" fmla="*/ 3 w 3"/>
                  <a:gd name="T11" fmla="*/ 6 h 6"/>
                  <a:gd name="T12" fmla="*/ 3 w 3"/>
                  <a:gd name="T13" fmla="*/ 6 h 6"/>
                  <a:gd name="T14" fmla="*/ 3 w 3"/>
                  <a:gd name="T15" fmla="*/ 3 h 6"/>
                  <a:gd name="T16" fmla="*/ 0 w 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0" y="0"/>
                    </a:moveTo>
                    <a:lnTo>
                      <a:pt x="0" y="0"/>
                    </a:lnTo>
                    <a:lnTo>
                      <a:pt x="0" y="3"/>
                    </a:lnTo>
                    <a:lnTo>
                      <a:pt x="0" y="6"/>
                    </a:lnTo>
                    <a:lnTo>
                      <a:pt x="3" y="6"/>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7" name="Freeform 239"/>
              <p:cNvSpPr>
                <a:spLocks noChangeArrowheads="1"/>
              </p:cNvSpPr>
              <p:nvPr/>
            </p:nvSpPr>
            <p:spPr bwMode="auto">
              <a:xfrm>
                <a:off x="830" y="2093"/>
                <a:ext cx="5" cy="5"/>
              </a:xfrm>
              <a:custGeom>
                <a:avLst/>
                <a:gdLst>
                  <a:gd name="T0" fmla="*/ 5 w 5"/>
                  <a:gd name="T1" fmla="*/ 5 h 5"/>
                  <a:gd name="T2" fmla="*/ 2 w 5"/>
                  <a:gd name="T3" fmla="*/ 2 h 5"/>
                  <a:gd name="T4" fmla="*/ 2 w 5"/>
                  <a:gd name="T5" fmla="*/ 0 h 5"/>
                  <a:gd name="T6" fmla="*/ 0 w 5"/>
                  <a:gd name="T7" fmla="*/ 0 h 5"/>
                  <a:gd name="T8" fmla="*/ 2 w 5"/>
                  <a:gd name="T9" fmla="*/ 2 h 5"/>
                  <a:gd name="T10" fmla="*/ 2 w 5"/>
                  <a:gd name="T11" fmla="*/ 2 h 5"/>
                  <a:gd name="T12" fmla="*/ 5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2" y="2"/>
                    </a:lnTo>
                    <a:lnTo>
                      <a:pt x="2" y="0"/>
                    </a:lnTo>
                    <a:lnTo>
                      <a:pt x="0" y="0"/>
                    </a:lnTo>
                    <a:lnTo>
                      <a:pt x="2" y="2"/>
                    </a:lnTo>
                    <a:lnTo>
                      <a:pt x="5"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8" name="Freeform 240"/>
              <p:cNvSpPr>
                <a:spLocks noChangeArrowheads="1"/>
              </p:cNvSpPr>
              <p:nvPr/>
            </p:nvSpPr>
            <p:spPr bwMode="auto">
              <a:xfrm>
                <a:off x="832" y="2093"/>
                <a:ext cx="6" cy="2"/>
              </a:xfrm>
              <a:custGeom>
                <a:avLst/>
                <a:gdLst>
                  <a:gd name="T0" fmla="*/ 6 w 6"/>
                  <a:gd name="T1" fmla="*/ 2 h 2"/>
                  <a:gd name="T2" fmla="*/ 3 w 6"/>
                  <a:gd name="T3" fmla="*/ 0 h 2"/>
                  <a:gd name="T4" fmla="*/ 3 w 6"/>
                  <a:gd name="T5" fmla="*/ 0 h 2"/>
                  <a:gd name="T6" fmla="*/ 3 w 6"/>
                  <a:gd name="T7" fmla="*/ 0 h 2"/>
                  <a:gd name="T8" fmla="*/ 0 w 6"/>
                  <a:gd name="T9" fmla="*/ 0 h 2"/>
                  <a:gd name="T10" fmla="*/ 3 w 6"/>
                  <a:gd name="T11" fmla="*/ 0 h 2"/>
                  <a:gd name="T12" fmla="*/ 6 w 6"/>
                  <a:gd name="T13" fmla="*/ 2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6" y="2"/>
                    </a:moveTo>
                    <a:lnTo>
                      <a:pt x="3" y="0"/>
                    </a:lnTo>
                    <a:lnTo>
                      <a:pt x="0" y="0"/>
                    </a:lnTo>
                    <a:lnTo>
                      <a:pt x="3" y="0"/>
                    </a:lnTo>
                    <a:lnTo>
                      <a:pt x="6"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69" name="Rectangle 241"/>
              <p:cNvSpPr>
                <a:spLocks noChangeArrowheads="1"/>
              </p:cNvSpPr>
              <p:nvPr/>
            </p:nvSpPr>
            <p:spPr bwMode="auto">
              <a:xfrm>
                <a:off x="832" y="2090"/>
                <a:ext cx="1" cy="3"/>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570" name="Freeform 242"/>
              <p:cNvSpPr>
                <a:spLocks noChangeArrowheads="1"/>
              </p:cNvSpPr>
              <p:nvPr/>
            </p:nvSpPr>
            <p:spPr bwMode="auto">
              <a:xfrm>
                <a:off x="841" y="2098"/>
                <a:ext cx="26" cy="23"/>
              </a:xfrm>
              <a:custGeom>
                <a:avLst/>
                <a:gdLst>
                  <a:gd name="T0" fmla="*/ 6 w 26"/>
                  <a:gd name="T1" fmla="*/ 3 h 23"/>
                  <a:gd name="T2" fmla="*/ 3 w 26"/>
                  <a:gd name="T3" fmla="*/ 3 h 23"/>
                  <a:gd name="T4" fmla="*/ 0 w 26"/>
                  <a:gd name="T5" fmla="*/ 3 h 23"/>
                  <a:gd name="T6" fmla="*/ 3 w 26"/>
                  <a:gd name="T7" fmla="*/ 6 h 23"/>
                  <a:gd name="T8" fmla="*/ 3 w 26"/>
                  <a:gd name="T9" fmla="*/ 12 h 23"/>
                  <a:gd name="T10" fmla="*/ 3 w 26"/>
                  <a:gd name="T11" fmla="*/ 12 h 23"/>
                  <a:gd name="T12" fmla="*/ 6 w 26"/>
                  <a:gd name="T13" fmla="*/ 12 h 23"/>
                  <a:gd name="T14" fmla="*/ 6 w 26"/>
                  <a:gd name="T15" fmla="*/ 15 h 23"/>
                  <a:gd name="T16" fmla="*/ 9 w 26"/>
                  <a:gd name="T17" fmla="*/ 18 h 23"/>
                  <a:gd name="T18" fmla="*/ 12 w 26"/>
                  <a:gd name="T19" fmla="*/ 18 h 23"/>
                  <a:gd name="T20" fmla="*/ 12 w 26"/>
                  <a:gd name="T21" fmla="*/ 15 h 23"/>
                  <a:gd name="T22" fmla="*/ 17 w 26"/>
                  <a:gd name="T23" fmla="*/ 18 h 23"/>
                  <a:gd name="T24" fmla="*/ 17 w 26"/>
                  <a:gd name="T25" fmla="*/ 21 h 23"/>
                  <a:gd name="T26" fmla="*/ 12 w 26"/>
                  <a:gd name="T27" fmla="*/ 18 h 23"/>
                  <a:gd name="T28" fmla="*/ 20 w 26"/>
                  <a:gd name="T29" fmla="*/ 23 h 23"/>
                  <a:gd name="T30" fmla="*/ 20 w 26"/>
                  <a:gd name="T31" fmla="*/ 23 h 23"/>
                  <a:gd name="T32" fmla="*/ 20 w 26"/>
                  <a:gd name="T33" fmla="*/ 21 h 23"/>
                  <a:gd name="T34" fmla="*/ 20 w 26"/>
                  <a:gd name="T35" fmla="*/ 18 h 23"/>
                  <a:gd name="T36" fmla="*/ 20 w 26"/>
                  <a:gd name="T37" fmla="*/ 18 h 23"/>
                  <a:gd name="T38" fmla="*/ 20 w 26"/>
                  <a:gd name="T39" fmla="*/ 18 h 23"/>
                  <a:gd name="T40" fmla="*/ 23 w 26"/>
                  <a:gd name="T41" fmla="*/ 18 h 23"/>
                  <a:gd name="T42" fmla="*/ 26 w 26"/>
                  <a:gd name="T43" fmla="*/ 12 h 23"/>
                  <a:gd name="T44" fmla="*/ 23 w 26"/>
                  <a:gd name="T45" fmla="*/ 12 h 23"/>
                  <a:gd name="T46" fmla="*/ 20 w 26"/>
                  <a:gd name="T47" fmla="*/ 12 h 23"/>
                  <a:gd name="T48" fmla="*/ 15 w 26"/>
                  <a:gd name="T49" fmla="*/ 15 h 23"/>
                  <a:gd name="T50" fmla="*/ 12 w 26"/>
                  <a:gd name="T51" fmla="*/ 12 h 23"/>
                  <a:gd name="T52" fmla="*/ 12 w 26"/>
                  <a:gd name="T53" fmla="*/ 9 h 23"/>
                  <a:gd name="T54" fmla="*/ 12 w 26"/>
                  <a:gd name="T55" fmla="*/ 3 h 23"/>
                  <a:gd name="T56" fmla="*/ 9 w 26"/>
                  <a:gd name="T57" fmla="*/ 0 h 23"/>
                  <a:gd name="T58" fmla="*/ 9 w 26"/>
                  <a:gd name="T59" fmla="*/ 3 h 23"/>
                  <a:gd name="T60" fmla="*/ 9 w 26"/>
                  <a:gd name="T61" fmla="*/ 6 h 23"/>
                  <a:gd name="T62" fmla="*/ 9 w 26"/>
                  <a:gd name="T63" fmla="*/ 6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23"/>
                  <a:gd name="T98" fmla="*/ 26 w 26"/>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23">
                    <a:moveTo>
                      <a:pt x="6" y="3"/>
                    </a:moveTo>
                    <a:lnTo>
                      <a:pt x="6" y="3"/>
                    </a:lnTo>
                    <a:lnTo>
                      <a:pt x="3" y="3"/>
                    </a:lnTo>
                    <a:lnTo>
                      <a:pt x="0" y="3"/>
                    </a:lnTo>
                    <a:lnTo>
                      <a:pt x="3" y="6"/>
                    </a:lnTo>
                    <a:lnTo>
                      <a:pt x="3" y="9"/>
                    </a:lnTo>
                    <a:lnTo>
                      <a:pt x="3" y="12"/>
                    </a:lnTo>
                    <a:lnTo>
                      <a:pt x="6" y="12"/>
                    </a:lnTo>
                    <a:lnTo>
                      <a:pt x="6" y="15"/>
                    </a:lnTo>
                    <a:lnTo>
                      <a:pt x="9" y="15"/>
                    </a:lnTo>
                    <a:lnTo>
                      <a:pt x="9" y="18"/>
                    </a:lnTo>
                    <a:lnTo>
                      <a:pt x="12" y="18"/>
                    </a:lnTo>
                    <a:lnTo>
                      <a:pt x="12" y="15"/>
                    </a:lnTo>
                    <a:lnTo>
                      <a:pt x="15" y="18"/>
                    </a:lnTo>
                    <a:lnTo>
                      <a:pt x="17" y="18"/>
                    </a:lnTo>
                    <a:lnTo>
                      <a:pt x="17" y="21"/>
                    </a:lnTo>
                    <a:lnTo>
                      <a:pt x="15" y="18"/>
                    </a:lnTo>
                    <a:lnTo>
                      <a:pt x="12" y="18"/>
                    </a:lnTo>
                    <a:lnTo>
                      <a:pt x="12" y="21"/>
                    </a:lnTo>
                    <a:lnTo>
                      <a:pt x="20" y="23"/>
                    </a:lnTo>
                    <a:lnTo>
                      <a:pt x="20" y="21"/>
                    </a:lnTo>
                    <a:lnTo>
                      <a:pt x="20" y="18"/>
                    </a:lnTo>
                    <a:lnTo>
                      <a:pt x="20" y="21"/>
                    </a:lnTo>
                    <a:lnTo>
                      <a:pt x="20" y="18"/>
                    </a:lnTo>
                    <a:lnTo>
                      <a:pt x="23" y="18"/>
                    </a:lnTo>
                    <a:lnTo>
                      <a:pt x="26" y="15"/>
                    </a:lnTo>
                    <a:lnTo>
                      <a:pt x="26" y="12"/>
                    </a:lnTo>
                    <a:lnTo>
                      <a:pt x="23" y="12"/>
                    </a:lnTo>
                    <a:lnTo>
                      <a:pt x="20" y="12"/>
                    </a:lnTo>
                    <a:lnTo>
                      <a:pt x="17" y="15"/>
                    </a:lnTo>
                    <a:lnTo>
                      <a:pt x="15" y="15"/>
                    </a:lnTo>
                    <a:lnTo>
                      <a:pt x="15" y="12"/>
                    </a:lnTo>
                    <a:lnTo>
                      <a:pt x="12" y="12"/>
                    </a:lnTo>
                    <a:lnTo>
                      <a:pt x="12" y="9"/>
                    </a:lnTo>
                    <a:lnTo>
                      <a:pt x="12" y="6"/>
                    </a:lnTo>
                    <a:lnTo>
                      <a:pt x="12" y="3"/>
                    </a:lnTo>
                    <a:lnTo>
                      <a:pt x="9" y="3"/>
                    </a:lnTo>
                    <a:lnTo>
                      <a:pt x="9" y="0"/>
                    </a:lnTo>
                    <a:lnTo>
                      <a:pt x="6" y="0"/>
                    </a:lnTo>
                    <a:lnTo>
                      <a:pt x="9" y="3"/>
                    </a:lnTo>
                    <a:lnTo>
                      <a:pt x="9" y="6"/>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1" name="Freeform 243"/>
              <p:cNvSpPr>
                <a:spLocks noChangeArrowheads="1"/>
              </p:cNvSpPr>
              <p:nvPr/>
            </p:nvSpPr>
            <p:spPr bwMode="auto">
              <a:xfrm>
                <a:off x="838" y="2107"/>
                <a:ext cx="6" cy="3"/>
              </a:xfrm>
              <a:custGeom>
                <a:avLst/>
                <a:gdLst>
                  <a:gd name="T0" fmla="*/ 0 w 6"/>
                  <a:gd name="T1" fmla="*/ 0 h 3"/>
                  <a:gd name="T2" fmla="*/ 3 w 6"/>
                  <a:gd name="T3" fmla="*/ 3 h 3"/>
                  <a:gd name="T4" fmla="*/ 3 w 6"/>
                  <a:gd name="T5" fmla="*/ 3 h 3"/>
                  <a:gd name="T6" fmla="*/ 3 w 6"/>
                  <a:gd name="T7" fmla="*/ 3 h 3"/>
                  <a:gd name="T8" fmla="*/ 3 w 6"/>
                  <a:gd name="T9" fmla="*/ 3 h 3"/>
                  <a:gd name="T10" fmla="*/ 3 w 6"/>
                  <a:gd name="T11" fmla="*/ 3 h 3"/>
                  <a:gd name="T12" fmla="*/ 3 w 6"/>
                  <a:gd name="T13" fmla="*/ 3 h 3"/>
                  <a:gd name="T14" fmla="*/ 6 w 6"/>
                  <a:gd name="T15" fmla="*/ 3 h 3"/>
                  <a:gd name="T16" fmla="*/ 3 w 6"/>
                  <a:gd name="T17" fmla="*/ 0 h 3"/>
                  <a:gd name="T18" fmla="*/ 3 w 6"/>
                  <a:gd name="T19" fmla="*/ 0 h 3"/>
                  <a:gd name="T20" fmla="*/ 0 w 6"/>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0" y="0"/>
                    </a:moveTo>
                    <a:lnTo>
                      <a:pt x="3" y="3"/>
                    </a:lnTo>
                    <a:lnTo>
                      <a:pt x="6"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2" name="Freeform 244"/>
              <p:cNvSpPr>
                <a:spLocks noChangeArrowheads="1"/>
              </p:cNvSpPr>
              <p:nvPr/>
            </p:nvSpPr>
            <p:spPr bwMode="auto">
              <a:xfrm>
                <a:off x="832" y="2113"/>
                <a:ext cx="24" cy="8"/>
              </a:xfrm>
              <a:custGeom>
                <a:avLst/>
                <a:gdLst>
                  <a:gd name="T0" fmla="*/ 24 w 24"/>
                  <a:gd name="T1" fmla="*/ 8 h 8"/>
                  <a:gd name="T2" fmla="*/ 21 w 24"/>
                  <a:gd name="T3" fmla="*/ 6 h 8"/>
                  <a:gd name="T4" fmla="*/ 21 w 24"/>
                  <a:gd name="T5" fmla="*/ 6 h 8"/>
                  <a:gd name="T6" fmla="*/ 18 w 24"/>
                  <a:gd name="T7" fmla="*/ 6 h 8"/>
                  <a:gd name="T8" fmla="*/ 18 w 24"/>
                  <a:gd name="T9" fmla="*/ 6 h 8"/>
                  <a:gd name="T10" fmla="*/ 18 w 24"/>
                  <a:gd name="T11" fmla="*/ 3 h 8"/>
                  <a:gd name="T12" fmla="*/ 6 w 24"/>
                  <a:gd name="T13" fmla="*/ 0 h 8"/>
                  <a:gd name="T14" fmla="*/ 3 w 24"/>
                  <a:gd name="T15" fmla="*/ 0 h 8"/>
                  <a:gd name="T16" fmla="*/ 0 w 24"/>
                  <a:gd name="T17" fmla="*/ 0 h 8"/>
                  <a:gd name="T18" fmla="*/ 3 w 24"/>
                  <a:gd name="T19" fmla="*/ 3 h 8"/>
                  <a:gd name="T20" fmla="*/ 6 w 24"/>
                  <a:gd name="T21" fmla="*/ 3 h 8"/>
                  <a:gd name="T22" fmla="*/ 12 w 24"/>
                  <a:gd name="T23" fmla="*/ 6 h 8"/>
                  <a:gd name="T24" fmla="*/ 12 w 24"/>
                  <a:gd name="T25" fmla="*/ 6 h 8"/>
                  <a:gd name="T26" fmla="*/ 15 w 24"/>
                  <a:gd name="T27" fmla="*/ 6 h 8"/>
                  <a:gd name="T28" fmla="*/ 12 w 24"/>
                  <a:gd name="T29" fmla="*/ 3 h 8"/>
                  <a:gd name="T30" fmla="*/ 18 w 24"/>
                  <a:gd name="T31" fmla="*/ 6 h 8"/>
                  <a:gd name="T32" fmla="*/ 18 w 24"/>
                  <a:gd name="T33" fmla="*/ 8 h 8"/>
                  <a:gd name="T34" fmla="*/ 21 w 24"/>
                  <a:gd name="T35" fmla="*/ 8 h 8"/>
                  <a:gd name="T36" fmla="*/ 24 w 24"/>
                  <a:gd name="T37" fmla="*/ 8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8"/>
                  <a:gd name="T59" fmla="*/ 24 w 24"/>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8">
                    <a:moveTo>
                      <a:pt x="24" y="8"/>
                    </a:moveTo>
                    <a:lnTo>
                      <a:pt x="21" y="6"/>
                    </a:lnTo>
                    <a:lnTo>
                      <a:pt x="18" y="6"/>
                    </a:lnTo>
                    <a:lnTo>
                      <a:pt x="18" y="3"/>
                    </a:lnTo>
                    <a:lnTo>
                      <a:pt x="6" y="0"/>
                    </a:lnTo>
                    <a:lnTo>
                      <a:pt x="3" y="0"/>
                    </a:lnTo>
                    <a:lnTo>
                      <a:pt x="0" y="0"/>
                    </a:lnTo>
                    <a:lnTo>
                      <a:pt x="3" y="3"/>
                    </a:lnTo>
                    <a:lnTo>
                      <a:pt x="6" y="3"/>
                    </a:lnTo>
                    <a:lnTo>
                      <a:pt x="12" y="6"/>
                    </a:lnTo>
                    <a:lnTo>
                      <a:pt x="15" y="6"/>
                    </a:lnTo>
                    <a:lnTo>
                      <a:pt x="12" y="3"/>
                    </a:lnTo>
                    <a:lnTo>
                      <a:pt x="18" y="6"/>
                    </a:lnTo>
                    <a:lnTo>
                      <a:pt x="18" y="8"/>
                    </a:lnTo>
                    <a:lnTo>
                      <a:pt x="21" y="8"/>
                    </a:lnTo>
                    <a:lnTo>
                      <a:pt x="24"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3" name="Freeform 245"/>
              <p:cNvSpPr>
                <a:spLocks noChangeArrowheads="1"/>
              </p:cNvSpPr>
              <p:nvPr/>
            </p:nvSpPr>
            <p:spPr bwMode="auto">
              <a:xfrm>
                <a:off x="827" y="2095"/>
                <a:ext cx="3" cy="6"/>
              </a:xfrm>
              <a:custGeom>
                <a:avLst/>
                <a:gdLst>
                  <a:gd name="T0" fmla="*/ 0 w 3"/>
                  <a:gd name="T1" fmla="*/ 0 h 6"/>
                  <a:gd name="T2" fmla="*/ 0 w 3"/>
                  <a:gd name="T3" fmla="*/ 0 h 6"/>
                  <a:gd name="T4" fmla="*/ 0 w 3"/>
                  <a:gd name="T5" fmla="*/ 0 h 6"/>
                  <a:gd name="T6" fmla="*/ 0 w 3"/>
                  <a:gd name="T7" fmla="*/ 3 h 6"/>
                  <a:gd name="T8" fmla="*/ 0 w 3"/>
                  <a:gd name="T9" fmla="*/ 3 h 6"/>
                  <a:gd name="T10" fmla="*/ 0 w 3"/>
                  <a:gd name="T11" fmla="*/ 6 h 6"/>
                  <a:gd name="T12" fmla="*/ 3 w 3"/>
                  <a:gd name="T13" fmla="*/ 6 h 6"/>
                  <a:gd name="T14" fmla="*/ 3 w 3"/>
                  <a:gd name="T15" fmla="*/ 6 h 6"/>
                  <a:gd name="T16" fmla="*/ 3 w 3"/>
                  <a:gd name="T17" fmla="*/ 6 h 6"/>
                  <a:gd name="T18" fmla="*/ 3 w 3"/>
                  <a:gd name="T19" fmla="*/ 0 h 6"/>
                  <a:gd name="T20" fmla="*/ 0 w 3"/>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0" y="0"/>
                    </a:moveTo>
                    <a:lnTo>
                      <a:pt x="0" y="0"/>
                    </a:lnTo>
                    <a:lnTo>
                      <a:pt x="0" y="3"/>
                    </a:lnTo>
                    <a:lnTo>
                      <a:pt x="0" y="6"/>
                    </a:lnTo>
                    <a:lnTo>
                      <a:pt x="3" y="6"/>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4" name="Freeform 246"/>
              <p:cNvSpPr>
                <a:spLocks noChangeArrowheads="1"/>
              </p:cNvSpPr>
              <p:nvPr/>
            </p:nvSpPr>
            <p:spPr bwMode="auto">
              <a:xfrm>
                <a:off x="850" y="2121"/>
                <a:ext cx="17" cy="12"/>
              </a:xfrm>
              <a:custGeom>
                <a:avLst/>
                <a:gdLst>
                  <a:gd name="T0" fmla="*/ 17 w 17"/>
                  <a:gd name="T1" fmla="*/ 6 h 12"/>
                  <a:gd name="T2" fmla="*/ 17 w 17"/>
                  <a:gd name="T3" fmla="*/ 3 h 12"/>
                  <a:gd name="T4" fmla="*/ 14 w 17"/>
                  <a:gd name="T5" fmla="*/ 3 h 12"/>
                  <a:gd name="T6" fmla="*/ 14 w 17"/>
                  <a:gd name="T7" fmla="*/ 3 h 12"/>
                  <a:gd name="T8" fmla="*/ 11 w 17"/>
                  <a:gd name="T9" fmla="*/ 3 h 12"/>
                  <a:gd name="T10" fmla="*/ 11 w 17"/>
                  <a:gd name="T11" fmla="*/ 3 h 12"/>
                  <a:gd name="T12" fmla="*/ 11 w 17"/>
                  <a:gd name="T13" fmla="*/ 3 h 12"/>
                  <a:gd name="T14" fmla="*/ 8 w 17"/>
                  <a:gd name="T15" fmla="*/ 0 h 12"/>
                  <a:gd name="T16" fmla="*/ 8 w 17"/>
                  <a:gd name="T17" fmla="*/ 0 h 12"/>
                  <a:gd name="T18" fmla="*/ 6 w 17"/>
                  <a:gd name="T19" fmla="*/ 0 h 12"/>
                  <a:gd name="T20" fmla="*/ 6 w 17"/>
                  <a:gd name="T21" fmla="*/ 0 h 12"/>
                  <a:gd name="T22" fmla="*/ 6 w 17"/>
                  <a:gd name="T23" fmla="*/ 0 h 12"/>
                  <a:gd name="T24" fmla="*/ 6 w 17"/>
                  <a:gd name="T25" fmla="*/ 0 h 12"/>
                  <a:gd name="T26" fmla="*/ 6 w 17"/>
                  <a:gd name="T27" fmla="*/ 0 h 12"/>
                  <a:gd name="T28" fmla="*/ 3 w 17"/>
                  <a:gd name="T29" fmla="*/ 0 h 12"/>
                  <a:gd name="T30" fmla="*/ 3 w 17"/>
                  <a:gd name="T31" fmla="*/ 0 h 12"/>
                  <a:gd name="T32" fmla="*/ 3 w 17"/>
                  <a:gd name="T33" fmla="*/ 0 h 12"/>
                  <a:gd name="T34" fmla="*/ 0 w 17"/>
                  <a:gd name="T35" fmla="*/ 0 h 12"/>
                  <a:gd name="T36" fmla="*/ 0 w 17"/>
                  <a:gd name="T37" fmla="*/ 0 h 12"/>
                  <a:gd name="T38" fmla="*/ 0 w 17"/>
                  <a:gd name="T39" fmla="*/ 0 h 12"/>
                  <a:gd name="T40" fmla="*/ 0 w 17"/>
                  <a:gd name="T41" fmla="*/ 0 h 12"/>
                  <a:gd name="T42" fmla="*/ 3 w 17"/>
                  <a:gd name="T43" fmla="*/ 3 h 12"/>
                  <a:gd name="T44" fmla="*/ 3 w 17"/>
                  <a:gd name="T45" fmla="*/ 6 h 12"/>
                  <a:gd name="T46" fmla="*/ 6 w 17"/>
                  <a:gd name="T47" fmla="*/ 6 h 12"/>
                  <a:gd name="T48" fmla="*/ 6 w 17"/>
                  <a:gd name="T49" fmla="*/ 6 h 12"/>
                  <a:gd name="T50" fmla="*/ 8 w 17"/>
                  <a:gd name="T51" fmla="*/ 9 h 12"/>
                  <a:gd name="T52" fmla="*/ 8 w 17"/>
                  <a:gd name="T53" fmla="*/ 9 h 12"/>
                  <a:gd name="T54" fmla="*/ 8 w 17"/>
                  <a:gd name="T55" fmla="*/ 9 h 12"/>
                  <a:gd name="T56" fmla="*/ 11 w 17"/>
                  <a:gd name="T57" fmla="*/ 9 h 12"/>
                  <a:gd name="T58" fmla="*/ 11 w 17"/>
                  <a:gd name="T59" fmla="*/ 9 h 12"/>
                  <a:gd name="T60" fmla="*/ 11 w 17"/>
                  <a:gd name="T61" fmla="*/ 12 h 12"/>
                  <a:gd name="T62" fmla="*/ 14 w 17"/>
                  <a:gd name="T63" fmla="*/ 9 h 12"/>
                  <a:gd name="T64" fmla="*/ 14 w 17"/>
                  <a:gd name="T65" fmla="*/ 12 h 12"/>
                  <a:gd name="T66" fmla="*/ 14 w 17"/>
                  <a:gd name="T67" fmla="*/ 9 h 12"/>
                  <a:gd name="T68" fmla="*/ 14 w 17"/>
                  <a:gd name="T69" fmla="*/ 9 h 12"/>
                  <a:gd name="T70" fmla="*/ 14 w 17"/>
                  <a:gd name="T71" fmla="*/ 9 h 12"/>
                  <a:gd name="T72" fmla="*/ 17 w 17"/>
                  <a:gd name="T73" fmla="*/ 9 h 12"/>
                  <a:gd name="T74" fmla="*/ 17 w 17"/>
                  <a:gd name="T75" fmla="*/ 9 h 12"/>
                  <a:gd name="T76" fmla="*/ 17 w 17"/>
                  <a:gd name="T77" fmla="*/ 9 h 12"/>
                  <a:gd name="T78" fmla="*/ 17 w 17"/>
                  <a:gd name="T79" fmla="*/ 6 h 12"/>
                  <a:gd name="T80" fmla="*/ 17 w 17"/>
                  <a:gd name="T81" fmla="*/ 6 h 12"/>
                  <a:gd name="T82" fmla="*/ 17 w 17"/>
                  <a:gd name="T83" fmla="*/ 6 h 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12"/>
                  <a:gd name="T128" fmla="*/ 17 w 17"/>
                  <a:gd name="T129" fmla="*/ 12 h 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12">
                    <a:moveTo>
                      <a:pt x="17" y="6"/>
                    </a:moveTo>
                    <a:lnTo>
                      <a:pt x="17" y="3"/>
                    </a:lnTo>
                    <a:lnTo>
                      <a:pt x="14" y="3"/>
                    </a:lnTo>
                    <a:lnTo>
                      <a:pt x="11" y="3"/>
                    </a:lnTo>
                    <a:lnTo>
                      <a:pt x="8" y="0"/>
                    </a:lnTo>
                    <a:lnTo>
                      <a:pt x="6" y="0"/>
                    </a:lnTo>
                    <a:lnTo>
                      <a:pt x="3" y="0"/>
                    </a:lnTo>
                    <a:lnTo>
                      <a:pt x="0" y="0"/>
                    </a:lnTo>
                    <a:lnTo>
                      <a:pt x="3" y="3"/>
                    </a:lnTo>
                    <a:lnTo>
                      <a:pt x="3" y="6"/>
                    </a:lnTo>
                    <a:lnTo>
                      <a:pt x="6" y="6"/>
                    </a:lnTo>
                    <a:lnTo>
                      <a:pt x="8" y="9"/>
                    </a:lnTo>
                    <a:lnTo>
                      <a:pt x="11" y="9"/>
                    </a:lnTo>
                    <a:lnTo>
                      <a:pt x="11" y="12"/>
                    </a:lnTo>
                    <a:lnTo>
                      <a:pt x="14" y="9"/>
                    </a:lnTo>
                    <a:lnTo>
                      <a:pt x="14" y="12"/>
                    </a:lnTo>
                    <a:lnTo>
                      <a:pt x="14" y="9"/>
                    </a:lnTo>
                    <a:lnTo>
                      <a:pt x="17" y="9"/>
                    </a:lnTo>
                    <a:lnTo>
                      <a:pt x="17"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5" name="Freeform 247"/>
              <p:cNvSpPr>
                <a:spLocks noChangeArrowheads="1"/>
              </p:cNvSpPr>
              <p:nvPr/>
            </p:nvSpPr>
            <p:spPr bwMode="auto">
              <a:xfrm>
                <a:off x="867" y="2127"/>
                <a:ext cx="14" cy="6"/>
              </a:xfrm>
              <a:custGeom>
                <a:avLst/>
                <a:gdLst>
                  <a:gd name="T0" fmla="*/ 12 w 14"/>
                  <a:gd name="T1" fmla="*/ 6 h 6"/>
                  <a:gd name="T2" fmla="*/ 14 w 14"/>
                  <a:gd name="T3" fmla="*/ 6 h 6"/>
                  <a:gd name="T4" fmla="*/ 14 w 14"/>
                  <a:gd name="T5" fmla="*/ 6 h 6"/>
                  <a:gd name="T6" fmla="*/ 14 w 14"/>
                  <a:gd name="T7" fmla="*/ 6 h 6"/>
                  <a:gd name="T8" fmla="*/ 14 w 14"/>
                  <a:gd name="T9" fmla="*/ 6 h 6"/>
                  <a:gd name="T10" fmla="*/ 14 w 14"/>
                  <a:gd name="T11" fmla="*/ 3 h 6"/>
                  <a:gd name="T12" fmla="*/ 14 w 14"/>
                  <a:gd name="T13" fmla="*/ 3 h 6"/>
                  <a:gd name="T14" fmla="*/ 14 w 14"/>
                  <a:gd name="T15" fmla="*/ 6 h 6"/>
                  <a:gd name="T16" fmla="*/ 12 w 14"/>
                  <a:gd name="T17" fmla="*/ 3 h 6"/>
                  <a:gd name="T18" fmla="*/ 12 w 14"/>
                  <a:gd name="T19" fmla="*/ 3 h 6"/>
                  <a:gd name="T20" fmla="*/ 9 w 14"/>
                  <a:gd name="T21" fmla="*/ 3 h 6"/>
                  <a:gd name="T22" fmla="*/ 9 w 14"/>
                  <a:gd name="T23" fmla="*/ 3 h 6"/>
                  <a:gd name="T24" fmla="*/ 6 w 14"/>
                  <a:gd name="T25" fmla="*/ 3 h 6"/>
                  <a:gd name="T26" fmla="*/ 6 w 14"/>
                  <a:gd name="T27" fmla="*/ 3 h 6"/>
                  <a:gd name="T28" fmla="*/ 6 w 14"/>
                  <a:gd name="T29" fmla="*/ 0 h 6"/>
                  <a:gd name="T30" fmla="*/ 6 w 14"/>
                  <a:gd name="T31" fmla="*/ 0 h 6"/>
                  <a:gd name="T32" fmla="*/ 3 w 14"/>
                  <a:gd name="T33" fmla="*/ 0 h 6"/>
                  <a:gd name="T34" fmla="*/ 3 w 14"/>
                  <a:gd name="T35" fmla="*/ 0 h 6"/>
                  <a:gd name="T36" fmla="*/ 3 w 14"/>
                  <a:gd name="T37" fmla="*/ 0 h 6"/>
                  <a:gd name="T38" fmla="*/ 3 w 14"/>
                  <a:gd name="T39" fmla="*/ 3 h 6"/>
                  <a:gd name="T40" fmla="*/ 0 w 14"/>
                  <a:gd name="T41" fmla="*/ 3 h 6"/>
                  <a:gd name="T42" fmla="*/ 3 w 14"/>
                  <a:gd name="T43" fmla="*/ 3 h 6"/>
                  <a:gd name="T44" fmla="*/ 3 w 14"/>
                  <a:gd name="T45" fmla="*/ 6 h 6"/>
                  <a:gd name="T46" fmla="*/ 6 w 14"/>
                  <a:gd name="T47" fmla="*/ 6 h 6"/>
                  <a:gd name="T48" fmla="*/ 6 w 14"/>
                  <a:gd name="T49" fmla="*/ 6 h 6"/>
                  <a:gd name="T50" fmla="*/ 6 w 14"/>
                  <a:gd name="T51" fmla="*/ 6 h 6"/>
                  <a:gd name="T52" fmla="*/ 9 w 14"/>
                  <a:gd name="T53" fmla="*/ 6 h 6"/>
                  <a:gd name="T54" fmla="*/ 9 w 14"/>
                  <a:gd name="T55" fmla="*/ 6 h 6"/>
                  <a:gd name="T56" fmla="*/ 9 w 14"/>
                  <a:gd name="T57" fmla="*/ 6 h 6"/>
                  <a:gd name="T58" fmla="*/ 12 w 14"/>
                  <a:gd name="T59" fmla="*/ 6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
                  <a:gd name="T91" fmla="*/ 0 h 6"/>
                  <a:gd name="T92" fmla="*/ 14 w 14"/>
                  <a:gd name="T93" fmla="*/ 6 h 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 h="6">
                    <a:moveTo>
                      <a:pt x="12" y="6"/>
                    </a:moveTo>
                    <a:lnTo>
                      <a:pt x="14" y="6"/>
                    </a:lnTo>
                    <a:lnTo>
                      <a:pt x="14" y="3"/>
                    </a:lnTo>
                    <a:lnTo>
                      <a:pt x="14" y="6"/>
                    </a:lnTo>
                    <a:lnTo>
                      <a:pt x="12" y="3"/>
                    </a:lnTo>
                    <a:lnTo>
                      <a:pt x="9" y="3"/>
                    </a:lnTo>
                    <a:lnTo>
                      <a:pt x="6" y="3"/>
                    </a:lnTo>
                    <a:lnTo>
                      <a:pt x="6" y="0"/>
                    </a:lnTo>
                    <a:lnTo>
                      <a:pt x="3" y="0"/>
                    </a:lnTo>
                    <a:lnTo>
                      <a:pt x="3" y="3"/>
                    </a:lnTo>
                    <a:lnTo>
                      <a:pt x="0" y="3"/>
                    </a:lnTo>
                    <a:lnTo>
                      <a:pt x="3" y="3"/>
                    </a:lnTo>
                    <a:lnTo>
                      <a:pt x="3" y="6"/>
                    </a:lnTo>
                    <a:lnTo>
                      <a:pt x="6" y="6"/>
                    </a:lnTo>
                    <a:lnTo>
                      <a:pt x="9" y="6"/>
                    </a:lnTo>
                    <a:lnTo>
                      <a:pt x="12"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6" name="Freeform 248"/>
              <p:cNvSpPr>
                <a:spLocks noChangeArrowheads="1"/>
              </p:cNvSpPr>
              <p:nvPr/>
            </p:nvSpPr>
            <p:spPr bwMode="auto">
              <a:xfrm>
                <a:off x="887" y="2133"/>
                <a:ext cx="3" cy="1"/>
              </a:xfrm>
              <a:custGeom>
                <a:avLst/>
                <a:gdLst>
                  <a:gd name="T0" fmla="*/ 0 w 3"/>
                  <a:gd name="T1" fmla="*/ 0 h 1"/>
                  <a:gd name="T2" fmla="*/ 0 w 3"/>
                  <a:gd name="T3" fmla="*/ 0 h 1"/>
                  <a:gd name="T4" fmla="*/ 3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7" name="Freeform 249"/>
              <p:cNvSpPr>
                <a:spLocks noChangeArrowheads="1"/>
              </p:cNvSpPr>
              <p:nvPr/>
            </p:nvSpPr>
            <p:spPr bwMode="auto">
              <a:xfrm>
                <a:off x="881" y="2121"/>
                <a:ext cx="6" cy="12"/>
              </a:xfrm>
              <a:custGeom>
                <a:avLst/>
                <a:gdLst>
                  <a:gd name="T0" fmla="*/ 0 w 6"/>
                  <a:gd name="T1" fmla="*/ 6 h 12"/>
                  <a:gd name="T2" fmla="*/ 0 w 6"/>
                  <a:gd name="T3" fmla="*/ 6 h 12"/>
                  <a:gd name="T4" fmla="*/ 0 w 6"/>
                  <a:gd name="T5" fmla="*/ 9 h 12"/>
                  <a:gd name="T6" fmla="*/ 3 w 6"/>
                  <a:gd name="T7" fmla="*/ 9 h 12"/>
                  <a:gd name="T8" fmla="*/ 6 w 6"/>
                  <a:gd name="T9" fmla="*/ 12 h 12"/>
                  <a:gd name="T10" fmla="*/ 6 w 6"/>
                  <a:gd name="T11" fmla="*/ 12 h 12"/>
                  <a:gd name="T12" fmla="*/ 6 w 6"/>
                  <a:gd name="T13" fmla="*/ 9 h 12"/>
                  <a:gd name="T14" fmla="*/ 3 w 6"/>
                  <a:gd name="T15" fmla="*/ 9 h 12"/>
                  <a:gd name="T16" fmla="*/ 3 w 6"/>
                  <a:gd name="T17" fmla="*/ 6 h 12"/>
                  <a:gd name="T18" fmla="*/ 3 w 6"/>
                  <a:gd name="T19" fmla="*/ 9 h 12"/>
                  <a:gd name="T20" fmla="*/ 6 w 6"/>
                  <a:gd name="T21" fmla="*/ 9 h 12"/>
                  <a:gd name="T22" fmla="*/ 6 w 6"/>
                  <a:gd name="T23" fmla="*/ 9 h 12"/>
                  <a:gd name="T24" fmla="*/ 6 w 6"/>
                  <a:gd name="T25" fmla="*/ 9 h 12"/>
                  <a:gd name="T26" fmla="*/ 6 w 6"/>
                  <a:gd name="T27" fmla="*/ 6 h 12"/>
                  <a:gd name="T28" fmla="*/ 3 w 6"/>
                  <a:gd name="T29" fmla="*/ 3 h 12"/>
                  <a:gd name="T30" fmla="*/ 3 w 6"/>
                  <a:gd name="T31" fmla="*/ 0 h 12"/>
                  <a:gd name="T32" fmla="*/ 0 w 6"/>
                  <a:gd name="T33" fmla="*/ 0 h 12"/>
                  <a:gd name="T34" fmla="*/ 0 w 6"/>
                  <a:gd name="T35" fmla="*/ 3 h 12"/>
                  <a:gd name="T36" fmla="*/ 0 w 6"/>
                  <a:gd name="T37" fmla="*/ 3 h 12"/>
                  <a:gd name="T38" fmla="*/ 3 w 6"/>
                  <a:gd name="T39" fmla="*/ 6 h 12"/>
                  <a:gd name="T40" fmla="*/ 0 w 6"/>
                  <a:gd name="T41" fmla="*/ 6 h 12"/>
                  <a:gd name="T42" fmla="*/ 0 w 6"/>
                  <a:gd name="T43" fmla="*/ 6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2"/>
                  <a:gd name="T68" fmla="*/ 6 w 6"/>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2">
                    <a:moveTo>
                      <a:pt x="0" y="6"/>
                    </a:moveTo>
                    <a:lnTo>
                      <a:pt x="0" y="6"/>
                    </a:lnTo>
                    <a:lnTo>
                      <a:pt x="0" y="9"/>
                    </a:lnTo>
                    <a:lnTo>
                      <a:pt x="3" y="9"/>
                    </a:lnTo>
                    <a:lnTo>
                      <a:pt x="6" y="12"/>
                    </a:lnTo>
                    <a:lnTo>
                      <a:pt x="6" y="9"/>
                    </a:lnTo>
                    <a:lnTo>
                      <a:pt x="3" y="9"/>
                    </a:lnTo>
                    <a:lnTo>
                      <a:pt x="3" y="6"/>
                    </a:lnTo>
                    <a:lnTo>
                      <a:pt x="3" y="9"/>
                    </a:lnTo>
                    <a:lnTo>
                      <a:pt x="6" y="9"/>
                    </a:lnTo>
                    <a:lnTo>
                      <a:pt x="6" y="6"/>
                    </a:lnTo>
                    <a:lnTo>
                      <a:pt x="3" y="3"/>
                    </a:lnTo>
                    <a:lnTo>
                      <a:pt x="3" y="0"/>
                    </a:lnTo>
                    <a:lnTo>
                      <a:pt x="0" y="0"/>
                    </a:lnTo>
                    <a:lnTo>
                      <a:pt x="0" y="3"/>
                    </a:lnTo>
                    <a:lnTo>
                      <a:pt x="3" y="6"/>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8" name="Freeform 250"/>
              <p:cNvSpPr>
                <a:spLocks noChangeArrowheads="1"/>
              </p:cNvSpPr>
              <p:nvPr/>
            </p:nvSpPr>
            <p:spPr bwMode="auto">
              <a:xfrm>
                <a:off x="887" y="2144"/>
                <a:ext cx="3" cy="3"/>
              </a:xfrm>
              <a:custGeom>
                <a:avLst/>
                <a:gdLst>
                  <a:gd name="T0" fmla="*/ 0 w 3"/>
                  <a:gd name="T1" fmla="*/ 0 h 3"/>
                  <a:gd name="T2" fmla="*/ 0 w 3"/>
                  <a:gd name="T3" fmla="*/ 0 h 3"/>
                  <a:gd name="T4" fmla="*/ 0 w 3"/>
                  <a:gd name="T5" fmla="*/ 3 h 3"/>
                  <a:gd name="T6" fmla="*/ 3 w 3"/>
                  <a:gd name="T7" fmla="*/ 3 h 3"/>
                  <a:gd name="T8" fmla="*/ 3 w 3"/>
                  <a:gd name="T9" fmla="*/ 3 h 3"/>
                  <a:gd name="T10" fmla="*/ 3 w 3"/>
                  <a:gd name="T11" fmla="*/ 0 h 3"/>
                  <a:gd name="T12" fmla="*/ 3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0" y="3"/>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79" name="Freeform 251"/>
              <p:cNvSpPr>
                <a:spLocks noChangeArrowheads="1"/>
              </p:cNvSpPr>
              <p:nvPr/>
            </p:nvSpPr>
            <p:spPr bwMode="auto">
              <a:xfrm>
                <a:off x="893" y="2147"/>
                <a:ext cx="3" cy="1"/>
              </a:xfrm>
              <a:custGeom>
                <a:avLst/>
                <a:gdLst>
                  <a:gd name="T0" fmla="*/ 3 w 3"/>
                  <a:gd name="T1" fmla="*/ 0 h 1"/>
                  <a:gd name="T2" fmla="*/ 0 w 3"/>
                  <a:gd name="T3" fmla="*/ 0 h 1"/>
                  <a:gd name="T4" fmla="*/ 0 w 3"/>
                  <a:gd name="T5" fmla="*/ 0 h 1"/>
                  <a:gd name="T6" fmla="*/ 3 w 3"/>
                  <a:gd name="T7" fmla="*/ 0 h 1"/>
                  <a:gd name="T8" fmla="*/ 3 w 3"/>
                  <a:gd name="T9" fmla="*/ 0 h 1"/>
                  <a:gd name="T10" fmla="*/ 3 w 3"/>
                  <a:gd name="T11" fmla="*/ 0 h 1"/>
                  <a:gd name="T12" fmla="*/ 3 w 3"/>
                  <a:gd name="T13" fmla="*/ 0 h 1"/>
                  <a:gd name="T14" fmla="*/ 3 w 3"/>
                  <a:gd name="T15" fmla="*/ 0 h 1"/>
                  <a:gd name="T16" fmla="*/ 3 w 3"/>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
                  <a:gd name="T29" fmla="*/ 3 w 3"/>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
                    <a:moveTo>
                      <a:pt x="3" y="0"/>
                    </a:move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0" name="Freeform 252"/>
              <p:cNvSpPr>
                <a:spLocks noChangeArrowheads="1"/>
              </p:cNvSpPr>
              <p:nvPr/>
            </p:nvSpPr>
            <p:spPr bwMode="auto">
              <a:xfrm>
                <a:off x="899" y="2142"/>
                <a:ext cx="8" cy="2"/>
              </a:xfrm>
              <a:custGeom>
                <a:avLst/>
                <a:gdLst>
                  <a:gd name="T0" fmla="*/ 3 w 8"/>
                  <a:gd name="T1" fmla="*/ 0 h 2"/>
                  <a:gd name="T2" fmla="*/ 3 w 8"/>
                  <a:gd name="T3" fmla="*/ 0 h 2"/>
                  <a:gd name="T4" fmla="*/ 0 w 8"/>
                  <a:gd name="T5" fmla="*/ 0 h 2"/>
                  <a:gd name="T6" fmla="*/ 0 w 8"/>
                  <a:gd name="T7" fmla="*/ 0 h 2"/>
                  <a:gd name="T8" fmla="*/ 0 w 8"/>
                  <a:gd name="T9" fmla="*/ 2 h 2"/>
                  <a:gd name="T10" fmla="*/ 3 w 8"/>
                  <a:gd name="T11" fmla="*/ 2 h 2"/>
                  <a:gd name="T12" fmla="*/ 3 w 8"/>
                  <a:gd name="T13" fmla="*/ 2 h 2"/>
                  <a:gd name="T14" fmla="*/ 5 w 8"/>
                  <a:gd name="T15" fmla="*/ 2 h 2"/>
                  <a:gd name="T16" fmla="*/ 8 w 8"/>
                  <a:gd name="T17" fmla="*/ 2 h 2"/>
                  <a:gd name="T18" fmla="*/ 8 w 8"/>
                  <a:gd name="T19" fmla="*/ 0 h 2"/>
                  <a:gd name="T20" fmla="*/ 3 w 8"/>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2"/>
                  <a:gd name="T35" fmla="*/ 8 w 8"/>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2">
                    <a:moveTo>
                      <a:pt x="3" y="0"/>
                    </a:moveTo>
                    <a:lnTo>
                      <a:pt x="3" y="0"/>
                    </a:lnTo>
                    <a:lnTo>
                      <a:pt x="0" y="0"/>
                    </a:lnTo>
                    <a:lnTo>
                      <a:pt x="0" y="2"/>
                    </a:lnTo>
                    <a:lnTo>
                      <a:pt x="3" y="2"/>
                    </a:lnTo>
                    <a:lnTo>
                      <a:pt x="5" y="2"/>
                    </a:lnTo>
                    <a:lnTo>
                      <a:pt x="8" y="2"/>
                    </a:lnTo>
                    <a:lnTo>
                      <a:pt x="8"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1" name="Freeform 253"/>
              <p:cNvSpPr>
                <a:spLocks noChangeArrowheads="1"/>
              </p:cNvSpPr>
              <p:nvPr/>
            </p:nvSpPr>
            <p:spPr bwMode="auto">
              <a:xfrm>
                <a:off x="899" y="2142"/>
                <a:ext cx="26" cy="11"/>
              </a:xfrm>
              <a:custGeom>
                <a:avLst/>
                <a:gdLst>
                  <a:gd name="T0" fmla="*/ 23 w 26"/>
                  <a:gd name="T1" fmla="*/ 8 h 11"/>
                  <a:gd name="T2" fmla="*/ 23 w 26"/>
                  <a:gd name="T3" fmla="*/ 8 h 11"/>
                  <a:gd name="T4" fmla="*/ 23 w 26"/>
                  <a:gd name="T5" fmla="*/ 8 h 11"/>
                  <a:gd name="T6" fmla="*/ 20 w 26"/>
                  <a:gd name="T7" fmla="*/ 5 h 11"/>
                  <a:gd name="T8" fmla="*/ 17 w 26"/>
                  <a:gd name="T9" fmla="*/ 5 h 11"/>
                  <a:gd name="T10" fmla="*/ 20 w 26"/>
                  <a:gd name="T11" fmla="*/ 5 h 11"/>
                  <a:gd name="T12" fmla="*/ 20 w 26"/>
                  <a:gd name="T13" fmla="*/ 5 h 11"/>
                  <a:gd name="T14" fmla="*/ 20 w 26"/>
                  <a:gd name="T15" fmla="*/ 5 h 11"/>
                  <a:gd name="T16" fmla="*/ 14 w 26"/>
                  <a:gd name="T17" fmla="*/ 5 h 11"/>
                  <a:gd name="T18" fmla="*/ 11 w 26"/>
                  <a:gd name="T19" fmla="*/ 2 h 11"/>
                  <a:gd name="T20" fmla="*/ 14 w 26"/>
                  <a:gd name="T21" fmla="*/ 2 h 11"/>
                  <a:gd name="T22" fmla="*/ 17 w 26"/>
                  <a:gd name="T23" fmla="*/ 2 h 11"/>
                  <a:gd name="T24" fmla="*/ 17 w 26"/>
                  <a:gd name="T25" fmla="*/ 2 h 11"/>
                  <a:gd name="T26" fmla="*/ 17 w 26"/>
                  <a:gd name="T27" fmla="*/ 2 h 11"/>
                  <a:gd name="T28" fmla="*/ 14 w 26"/>
                  <a:gd name="T29" fmla="*/ 0 h 11"/>
                  <a:gd name="T30" fmla="*/ 14 w 26"/>
                  <a:gd name="T31" fmla="*/ 0 h 11"/>
                  <a:gd name="T32" fmla="*/ 11 w 26"/>
                  <a:gd name="T33" fmla="*/ 2 h 11"/>
                  <a:gd name="T34" fmla="*/ 8 w 26"/>
                  <a:gd name="T35" fmla="*/ 2 h 11"/>
                  <a:gd name="T36" fmla="*/ 3 w 26"/>
                  <a:gd name="T37" fmla="*/ 2 h 11"/>
                  <a:gd name="T38" fmla="*/ 0 w 26"/>
                  <a:gd name="T39" fmla="*/ 5 h 11"/>
                  <a:gd name="T40" fmla="*/ 0 w 26"/>
                  <a:gd name="T41" fmla="*/ 5 h 11"/>
                  <a:gd name="T42" fmla="*/ 3 w 26"/>
                  <a:gd name="T43" fmla="*/ 5 h 11"/>
                  <a:gd name="T44" fmla="*/ 3 w 26"/>
                  <a:gd name="T45" fmla="*/ 5 h 11"/>
                  <a:gd name="T46" fmla="*/ 5 w 26"/>
                  <a:gd name="T47" fmla="*/ 5 h 11"/>
                  <a:gd name="T48" fmla="*/ 5 w 26"/>
                  <a:gd name="T49" fmla="*/ 5 h 11"/>
                  <a:gd name="T50" fmla="*/ 8 w 26"/>
                  <a:gd name="T51" fmla="*/ 5 h 11"/>
                  <a:gd name="T52" fmla="*/ 5 w 26"/>
                  <a:gd name="T53" fmla="*/ 5 h 11"/>
                  <a:gd name="T54" fmla="*/ 5 w 26"/>
                  <a:gd name="T55" fmla="*/ 8 h 11"/>
                  <a:gd name="T56" fmla="*/ 8 w 26"/>
                  <a:gd name="T57" fmla="*/ 8 h 11"/>
                  <a:gd name="T58" fmla="*/ 8 w 26"/>
                  <a:gd name="T59" fmla="*/ 8 h 11"/>
                  <a:gd name="T60" fmla="*/ 8 w 26"/>
                  <a:gd name="T61" fmla="*/ 8 h 11"/>
                  <a:gd name="T62" fmla="*/ 14 w 26"/>
                  <a:gd name="T63" fmla="*/ 8 h 11"/>
                  <a:gd name="T64" fmla="*/ 8 w 26"/>
                  <a:gd name="T65" fmla="*/ 8 h 11"/>
                  <a:gd name="T66" fmla="*/ 8 w 26"/>
                  <a:gd name="T67" fmla="*/ 5 h 11"/>
                  <a:gd name="T68" fmla="*/ 8 w 26"/>
                  <a:gd name="T69" fmla="*/ 5 h 11"/>
                  <a:gd name="T70" fmla="*/ 11 w 26"/>
                  <a:gd name="T71" fmla="*/ 5 h 11"/>
                  <a:gd name="T72" fmla="*/ 11 w 26"/>
                  <a:gd name="T73" fmla="*/ 5 h 11"/>
                  <a:gd name="T74" fmla="*/ 14 w 26"/>
                  <a:gd name="T75" fmla="*/ 5 h 11"/>
                  <a:gd name="T76" fmla="*/ 14 w 26"/>
                  <a:gd name="T77" fmla="*/ 5 h 11"/>
                  <a:gd name="T78" fmla="*/ 14 w 26"/>
                  <a:gd name="T79" fmla="*/ 8 h 11"/>
                  <a:gd name="T80" fmla="*/ 17 w 26"/>
                  <a:gd name="T81" fmla="*/ 8 h 11"/>
                  <a:gd name="T82" fmla="*/ 20 w 26"/>
                  <a:gd name="T83" fmla="*/ 8 h 11"/>
                  <a:gd name="T84" fmla="*/ 20 w 26"/>
                  <a:gd name="T85" fmla="*/ 8 h 11"/>
                  <a:gd name="T86" fmla="*/ 23 w 26"/>
                  <a:gd name="T87" fmla="*/ 8 h 11"/>
                  <a:gd name="T88" fmla="*/ 23 w 26"/>
                  <a:gd name="T89" fmla="*/ 11 h 11"/>
                  <a:gd name="T90" fmla="*/ 23 w 26"/>
                  <a:gd name="T91" fmla="*/ 11 h 11"/>
                  <a:gd name="T92" fmla="*/ 26 w 26"/>
                  <a:gd name="T93" fmla="*/ 11 h 11"/>
                  <a:gd name="T94" fmla="*/ 26 w 26"/>
                  <a:gd name="T95" fmla="*/ 11 h 11"/>
                  <a:gd name="T96" fmla="*/ 26 w 26"/>
                  <a:gd name="T97" fmla="*/ 11 h 11"/>
                  <a:gd name="T98" fmla="*/ 23 w 26"/>
                  <a:gd name="T99" fmla="*/ 8 h 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
                  <a:gd name="T151" fmla="*/ 0 h 11"/>
                  <a:gd name="T152" fmla="*/ 26 w 26"/>
                  <a:gd name="T153" fmla="*/ 11 h 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 h="11">
                    <a:moveTo>
                      <a:pt x="23" y="8"/>
                    </a:moveTo>
                    <a:lnTo>
                      <a:pt x="23" y="8"/>
                    </a:lnTo>
                    <a:lnTo>
                      <a:pt x="20" y="5"/>
                    </a:lnTo>
                    <a:lnTo>
                      <a:pt x="17" y="5"/>
                    </a:lnTo>
                    <a:lnTo>
                      <a:pt x="20" y="5"/>
                    </a:lnTo>
                    <a:lnTo>
                      <a:pt x="14" y="5"/>
                    </a:lnTo>
                    <a:lnTo>
                      <a:pt x="11" y="2"/>
                    </a:lnTo>
                    <a:lnTo>
                      <a:pt x="14" y="2"/>
                    </a:lnTo>
                    <a:lnTo>
                      <a:pt x="17" y="2"/>
                    </a:lnTo>
                    <a:lnTo>
                      <a:pt x="14" y="0"/>
                    </a:lnTo>
                    <a:lnTo>
                      <a:pt x="11" y="2"/>
                    </a:lnTo>
                    <a:lnTo>
                      <a:pt x="8" y="2"/>
                    </a:lnTo>
                    <a:lnTo>
                      <a:pt x="3" y="2"/>
                    </a:lnTo>
                    <a:lnTo>
                      <a:pt x="0" y="5"/>
                    </a:lnTo>
                    <a:lnTo>
                      <a:pt x="3" y="5"/>
                    </a:lnTo>
                    <a:lnTo>
                      <a:pt x="5" y="5"/>
                    </a:lnTo>
                    <a:lnTo>
                      <a:pt x="8" y="5"/>
                    </a:lnTo>
                    <a:lnTo>
                      <a:pt x="5" y="5"/>
                    </a:lnTo>
                    <a:lnTo>
                      <a:pt x="5" y="8"/>
                    </a:lnTo>
                    <a:lnTo>
                      <a:pt x="8" y="8"/>
                    </a:lnTo>
                    <a:lnTo>
                      <a:pt x="14" y="8"/>
                    </a:lnTo>
                    <a:lnTo>
                      <a:pt x="8" y="8"/>
                    </a:lnTo>
                    <a:lnTo>
                      <a:pt x="8" y="5"/>
                    </a:lnTo>
                    <a:lnTo>
                      <a:pt x="11" y="5"/>
                    </a:lnTo>
                    <a:lnTo>
                      <a:pt x="14" y="5"/>
                    </a:lnTo>
                    <a:lnTo>
                      <a:pt x="14" y="8"/>
                    </a:lnTo>
                    <a:lnTo>
                      <a:pt x="17" y="8"/>
                    </a:lnTo>
                    <a:lnTo>
                      <a:pt x="20" y="8"/>
                    </a:lnTo>
                    <a:lnTo>
                      <a:pt x="23" y="8"/>
                    </a:lnTo>
                    <a:lnTo>
                      <a:pt x="23" y="11"/>
                    </a:lnTo>
                    <a:lnTo>
                      <a:pt x="26" y="11"/>
                    </a:lnTo>
                    <a:lnTo>
                      <a:pt x="23"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2" name="Freeform 254"/>
              <p:cNvSpPr>
                <a:spLocks noChangeArrowheads="1"/>
              </p:cNvSpPr>
              <p:nvPr/>
            </p:nvSpPr>
            <p:spPr bwMode="auto">
              <a:xfrm>
                <a:off x="916" y="2142"/>
                <a:ext cx="14" cy="5"/>
              </a:xfrm>
              <a:custGeom>
                <a:avLst/>
                <a:gdLst>
                  <a:gd name="T0" fmla="*/ 0 w 14"/>
                  <a:gd name="T1" fmla="*/ 0 h 5"/>
                  <a:gd name="T2" fmla="*/ 3 w 14"/>
                  <a:gd name="T3" fmla="*/ 0 h 5"/>
                  <a:gd name="T4" fmla="*/ 3 w 14"/>
                  <a:gd name="T5" fmla="*/ 2 h 5"/>
                  <a:gd name="T6" fmla="*/ 3 w 14"/>
                  <a:gd name="T7" fmla="*/ 5 h 5"/>
                  <a:gd name="T8" fmla="*/ 9 w 14"/>
                  <a:gd name="T9" fmla="*/ 5 h 5"/>
                  <a:gd name="T10" fmla="*/ 9 w 14"/>
                  <a:gd name="T11" fmla="*/ 5 h 5"/>
                  <a:gd name="T12" fmla="*/ 9 w 14"/>
                  <a:gd name="T13" fmla="*/ 5 h 5"/>
                  <a:gd name="T14" fmla="*/ 9 w 14"/>
                  <a:gd name="T15" fmla="*/ 5 h 5"/>
                  <a:gd name="T16" fmla="*/ 12 w 14"/>
                  <a:gd name="T17" fmla="*/ 5 h 5"/>
                  <a:gd name="T18" fmla="*/ 12 w 14"/>
                  <a:gd name="T19" fmla="*/ 5 h 5"/>
                  <a:gd name="T20" fmla="*/ 14 w 14"/>
                  <a:gd name="T21" fmla="*/ 5 h 5"/>
                  <a:gd name="T22" fmla="*/ 14 w 14"/>
                  <a:gd name="T23" fmla="*/ 5 h 5"/>
                  <a:gd name="T24" fmla="*/ 14 w 14"/>
                  <a:gd name="T25" fmla="*/ 2 h 5"/>
                  <a:gd name="T26" fmla="*/ 14 w 14"/>
                  <a:gd name="T27" fmla="*/ 2 h 5"/>
                  <a:gd name="T28" fmla="*/ 12 w 14"/>
                  <a:gd name="T29" fmla="*/ 0 h 5"/>
                  <a:gd name="T30" fmla="*/ 12 w 14"/>
                  <a:gd name="T31" fmla="*/ 0 h 5"/>
                  <a:gd name="T32" fmla="*/ 9 w 14"/>
                  <a:gd name="T33" fmla="*/ 0 h 5"/>
                  <a:gd name="T34" fmla="*/ 3 w 14"/>
                  <a:gd name="T35" fmla="*/ 0 h 5"/>
                  <a:gd name="T36" fmla="*/ 0 w 14"/>
                  <a:gd name="T37" fmla="*/ 0 h 5"/>
                  <a:gd name="T38" fmla="*/ 0 w 14"/>
                  <a:gd name="T39" fmla="*/ 0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5"/>
                  <a:gd name="T62" fmla="*/ 14 w 14"/>
                  <a:gd name="T63" fmla="*/ 5 h 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5">
                    <a:moveTo>
                      <a:pt x="0" y="0"/>
                    </a:moveTo>
                    <a:lnTo>
                      <a:pt x="3" y="0"/>
                    </a:lnTo>
                    <a:lnTo>
                      <a:pt x="3" y="2"/>
                    </a:lnTo>
                    <a:lnTo>
                      <a:pt x="3" y="5"/>
                    </a:lnTo>
                    <a:lnTo>
                      <a:pt x="9" y="5"/>
                    </a:lnTo>
                    <a:lnTo>
                      <a:pt x="12" y="5"/>
                    </a:lnTo>
                    <a:lnTo>
                      <a:pt x="14" y="5"/>
                    </a:lnTo>
                    <a:lnTo>
                      <a:pt x="14" y="2"/>
                    </a:lnTo>
                    <a:lnTo>
                      <a:pt x="12" y="0"/>
                    </a:lnTo>
                    <a:lnTo>
                      <a:pt x="9"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3" name="Freeform 255"/>
              <p:cNvSpPr>
                <a:spLocks noChangeArrowheads="1"/>
              </p:cNvSpPr>
              <p:nvPr/>
            </p:nvSpPr>
            <p:spPr bwMode="auto">
              <a:xfrm>
                <a:off x="933" y="2144"/>
                <a:ext cx="3" cy="3"/>
              </a:xfrm>
              <a:custGeom>
                <a:avLst/>
                <a:gdLst>
                  <a:gd name="T0" fmla="*/ 0 w 3"/>
                  <a:gd name="T1" fmla="*/ 3 h 3"/>
                  <a:gd name="T2" fmla="*/ 3 w 3"/>
                  <a:gd name="T3" fmla="*/ 3 h 3"/>
                  <a:gd name="T4" fmla="*/ 3 w 3"/>
                  <a:gd name="T5" fmla="*/ 3 h 3"/>
                  <a:gd name="T6" fmla="*/ 3 w 3"/>
                  <a:gd name="T7" fmla="*/ 0 h 3"/>
                  <a:gd name="T8" fmla="*/ 0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4" name="Freeform 256"/>
              <p:cNvSpPr>
                <a:spLocks noChangeArrowheads="1"/>
              </p:cNvSpPr>
              <p:nvPr/>
            </p:nvSpPr>
            <p:spPr bwMode="auto">
              <a:xfrm>
                <a:off x="928" y="2142"/>
                <a:ext cx="5" cy="2"/>
              </a:xfrm>
              <a:custGeom>
                <a:avLst/>
                <a:gdLst>
                  <a:gd name="T0" fmla="*/ 0 w 5"/>
                  <a:gd name="T1" fmla="*/ 0 h 2"/>
                  <a:gd name="T2" fmla="*/ 0 w 5"/>
                  <a:gd name="T3" fmla="*/ 0 h 2"/>
                  <a:gd name="T4" fmla="*/ 2 w 5"/>
                  <a:gd name="T5" fmla="*/ 0 h 2"/>
                  <a:gd name="T6" fmla="*/ 5 w 5"/>
                  <a:gd name="T7" fmla="*/ 2 h 2"/>
                  <a:gd name="T8" fmla="*/ 5 w 5"/>
                  <a:gd name="T9" fmla="*/ 2 h 2"/>
                  <a:gd name="T10" fmla="*/ 5 w 5"/>
                  <a:gd name="T11" fmla="*/ 0 h 2"/>
                  <a:gd name="T12" fmla="*/ 2 w 5"/>
                  <a:gd name="T13" fmla="*/ 0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0" y="0"/>
                    </a:lnTo>
                    <a:lnTo>
                      <a:pt x="2" y="0"/>
                    </a:lnTo>
                    <a:lnTo>
                      <a:pt x="5" y="2"/>
                    </a:lnTo>
                    <a:lnTo>
                      <a:pt x="5" y="0"/>
                    </a:lnTo>
                    <a:lnTo>
                      <a:pt x="2"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5" name="Freeform 257"/>
              <p:cNvSpPr>
                <a:spLocks noChangeArrowheads="1"/>
              </p:cNvSpPr>
              <p:nvPr/>
            </p:nvSpPr>
            <p:spPr bwMode="auto">
              <a:xfrm>
                <a:off x="930" y="2147"/>
                <a:ext cx="3" cy="1"/>
              </a:xfrm>
              <a:custGeom>
                <a:avLst/>
                <a:gdLst>
                  <a:gd name="T0" fmla="*/ 3 w 3"/>
                  <a:gd name="T1" fmla="*/ 0 h 1"/>
                  <a:gd name="T2" fmla="*/ 3 w 3"/>
                  <a:gd name="T3" fmla="*/ 0 h 1"/>
                  <a:gd name="T4" fmla="*/ 3 w 3"/>
                  <a:gd name="T5" fmla="*/ 0 h 1"/>
                  <a:gd name="T6" fmla="*/ 3 w 3"/>
                  <a:gd name="T7" fmla="*/ 0 h 1"/>
                  <a:gd name="T8" fmla="*/ 0 w 3"/>
                  <a:gd name="T9" fmla="*/ 0 h 1"/>
                  <a:gd name="T10" fmla="*/ 0 w 3"/>
                  <a:gd name="T11" fmla="*/ 0 h 1"/>
                  <a:gd name="T12" fmla="*/ 0 w 3"/>
                  <a:gd name="T13" fmla="*/ 0 h 1"/>
                  <a:gd name="T14" fmla="*/ 3 w 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
                  <a:gd name="T26" fmla="*/ 3 w 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
                    <a:moveTo>
                      <a:pt x="3" y="0"/>
                    </a:move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6" name="Freeform 258"/>
              <p:cNvSpPr>
                <a:spLocks noChangeArrowheads="1"/>
              </p:cNvSpPr>
              <p:nvPr/>
            </p:nvSpPr>
            <p:spPr bwMode="auto">
              <a:xfrm>
                <a:off x="976" y="2081"/>
                <a:ext cx="15" cy="14"/>
              </a:xfrm>
              <a:custGeom>
                <a:avLst/>
                <a:gdLst>
                  <a:gd name="T0" fmla="*/ 15 w 15"/>
                  <a:gd name="T1" fmla="*/ 3 h 14"/>
                  <a:gd name="T2" fmla="*/ 15 w 15"/>
                  <a:gd name="T3" fmla="*/ 3 h 14"/>
                  <a:gd name="T4" fmla="*/ 15 w 15"/>
                  <a:gd name="T5" fmla="*/ 3 h 14"/>
                  <a:gd name="T6" fmla="*/ 12 w 15"/>
                  <a:gd name="T7" fmla="*/ 3 h 14"/>
                  <a:gd name="T8" fmla="*/ 12 w 15"/>
                  <a:gd name="T9" fmla="*/ 0 h 14"/>
                  <a:gd name="T10" fmla="*/ 12 w 15"/>
                  <a:gd name="T11" fmla="*/ 3 h 14"/>
                  <a:gd name="T12" fmla="*/ 12 w 15"/>
                  <a:gd name="T13" fmla="*/ 3 h 14"/>
                  <a:gd name="T14" fmla="*/ 9 w 15"/>
                  <a:gd name="T15" fmla="*/ 3 h 14"/>
                  <a:gd name="T16" fmla="*/ 6 w 15"/>
                  <a:gd name="T17" fmla="*/ 3 h 14"/>
                  <a:gd name="T18" fmla="*/ 6 w 15"/>
                  <a:gd name="T19" fmla="*/ 3 h 14"/>
                  <a:gd name="T20" fmla="*/ 0 w 15"/>
                  <a:gd name="T21" fmla="*/ 3 h 14"/>
                  <a:gd name="T22" fmla="*/ 0 w 15"/>
                  <a:gd name="T23" fmla="*/ 3 h 14"/>
                  <a:gd name="T24" fmla="*/ 0 w 15"/>
                  <a:gd name="T25" fmla="*/ 3 h 14"/>
                  <a:gd name="T26" fmla="*/ 0 w 15"/>
                  <a:gd name="T27" fmla="*/ 3 h 14"/>
                  <a:gd name="T28" fmla="*/ 0 w 15"/>
                  <a:gd name="T29" fmla="*/ 3 h 14"/>
                  <a:gd name="T30" fmla="*/ 0 w 15"/>
                  <a:gd name="T31" fmla="*/ 3 h 14"/>
                  <a:gd name="T32" fmla="*/ 0 w 15"/>
                  <a:gd name="T33" fmla="*/ 6 h 14"/>
                  <a:gd name="T34" fmla="*/ 3 w 15"/>
                  <a:gd name="T35" fmla="*/ 6 h 14"/>
                  <a:gd name="T36" fmla="*/ 6 w 15"/>
                  <a:gd name="T37" fmla="*/ 6 h 14"/>
                  <a:gd name="T38" fmla="*/ 6 w 15"/>
                  <a:gd name="T39" fmla="*/ 6 h 14"/>
                  <a:gd name="T40" fmla="*/ 6 w 15"/>
                  <a:gd name="T41" fmla="*/ 9 h 14"/>
                  <a:gd name="T42" fmla="*/ 3 w 15"/>
                  <a:gd name="T43" fmla="*/ 9 h 14"/>
                  <a:gd name="T44" fmla="*/ 3 w 15"/>
                  <a:gd name="T45" fmla="*/ 12 h 14"/>
                  <a:gd name="T46" fmla="*/ 3 w 15"/>
                  <a:gd name="T47" fmla="*/ 12 h 14"/>
                  <a:gd name="T48" fmla="*/ 3 w 15"/>
                  <a:gd name="T49" fmla="*/ 12 h 14"/>
                  <a:gd name="T50" fmla="*/ 0 w 15"/>
                  <a:gd name="T51" fmla="*/ 12 h 14"/>
                  <a:gd name="T52" fmla="*/ 0 w 15"/>
                  <a:gd name="T53" fmla="*/ 12 h 14"/>
                  <a:gd name="T54" fmla="*/ 0 w 15"/>
                  <a:gd name="T55" fmla="*/ 12 h 14"/>
                  <a:gd name="T56" fmla="*/ 0 w 15"/>
                  <a:gd name="T57" fmla="*/ 12 h 14"/>
                  <a:gd name="T58" fmla="*/ 0 w 15"/>
                  <a:gd name="T59" fmla="*/ 14 h 14"/>
                  <a:gd name="T60" fmla="*/ 0 w 15"/>
                  <a:gd name="T61" fmla="*/ 14 h 14"/>
                  <a:gd name="T62" fmla="*/ 3 w 15"/>
                  <a:gd name="T63" fmla="*/ 14 h 14"/>
                  <a:gd name="T64" fmla="*/ 3 w 15"/>
                  <a:gd name="T65" fmla="*/ 14 h 14"/>
                  <a:gd name="T66" fmla="*/ 6 w 15"/>
                  <a:gd name="T67" fmla="*/ 14 h 14"/>
                  <a:gd name="T68" fmla="*/ 6 w 15"/>
                  <a:gd name="T69" fmla="*/ 14 h 14"/>
                  <a:gd name="T70" fmla="*/ 6 w 15"/>
                  <a:gd name="T71" fmla="*/ 14 h 14"/>
                  <a:gd name="T72" fmla="*/ 6 w 15"/>
                  <a:gd name="T73" fmla="*/ 12 h 14"/>
                  <a:gd name="T74" fmla="*/ 6 w 15"/>
                  <a:gd name="T75" fmla="*/ 12 h 14"/>
                  <a:gd name="T76" fmla="*/ 9 w 15"/>
                  <a:gd name="T77" fmla="*/ 12 h 14"/>
                  <a:gd name="T78" fmla="*/ 9 w 15"/>
                  <a:gd name="T79" fmla="*/ 12 h 14"/>
                  <a:gd name="T80" fmla="*/ 9 w 15"/>
                  <a:gd name="T81" fmla="*/ 12 h 14"/>
                  <a:gd name="T82" fmla="*/ 12 w 15"/>
                  <a:gd name="T83" fmla="*/ 9 h 14"/>
                  <a:gd name="T84" fmla="*/ 12 w 15"/>
                  <a:gd name="T85" fmla="*/ 9 h 14"/>
                  <a:gd name="T86" fmla="*/ 15 w 15"/>
                  <a:gd name="T87" fmla="*/ 6 h 14"/>
                  <a:gd name="T88" fmla="*/ 15 w 15"/>
                  <a:gd name="T89" fmla="*/ 3 h 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14"/>
                  <a:gd name="T137" fmla="*/ 15 w 15"/>
                  <a:gd name="T138" fmla="*/ 14 h 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14">
                    <a:moveTo>
                      <a:pt x="15" y="3"/>
                    </a:moveTo>
                    <a:lnTo>
                      <a:pt x="15" y="3"/>
                    </a:lnTo>
                    <a:lnTo>
                      <a:pt x="12" y="3"/>
                    </a:lnTo>
                    <a:lnTo>
                      <a:pt x="12" y="0"/>
                    </a:lnTo>
                    <a:lnTo>
                      <a:pt x="12" y="3"/>
                    </a:lnTo>
                    <a:lnTo>
                      <a:pt x="9" y="3"/>
                    </a:lnTo>
                    <a:lnTo>
                      <a:pt x="6" y="3"/>
                    </a:lnTo>
                    <a:lnTo>
                      <a:pt x="0" y="3"/>
                    </a:lnTo>
                    <a:lnTo>
                      <a:pt x="0" y="6"/>
                    </a:lnTo>
                    <a:lnTo>
                      <a:pt x="3" y="6"/>
                    </a:lnTo>
                    <a:lnTo>
                      <a:pt x="6" y="6"/>
                    </a:lnTo>
                    <a:lnTo>
                      <a:pt x="6" y="9"/>
                    </a:lnTo>
                    <a:lnTo>
                      <a:pt x="3" y="9"/>
                    </a:lnTo>
                    <a:lnTo>
                      <a:pt x="3" y="12"/>
                    </a:lnTo>
                    <a:lnTo>
                      <a:pt x="0" y="12"/>
                    </a:lnTo>
                    <a:lnTo>
                      <a:pt x="0" y="14"/>
                    </a:lnTo>
                    <a:lnTo>
                      <a:pt x="3" y="14"/>
                    </a:lnTo>
                    <a:lnTo>
                      <a:pt x="6" y="14"/>
                    </a:lnTo>
                    <a:lnTo>
                      <a:pt x="6" y="12"/>
                    </a:lnTo>
                    <a:lnTo>
                      <a:pt x="9" y="12"/>
                    </a:lnTo>
                    <a:lnTo>
                      <a:pt x="12" y="9"/>
                    </a:lnTo>
                    <a:lnTo>
                      <a:pt x="15" y="6"/>
                    </a:lnTo>
                    <a:lnTo>
                      <a:pt x="15"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7" name="Freeform 259"/>
              <p:cNvSpPr>
                <a:spLocks noChangeArrowheads="1"/>
              </p:cNvSpPr>
              <p:nvPr/>
            </p:nvSpPr>
            <p:spPr bwMode="auto">
              <a:xfrm>
                <a:off x="968" y="2087"/>
                <a:ext cx="8" cy="6"/>
              </a:xfrm>
              <a:custGeom>
                <a:avLst/>
                <a:gdLst>
                  <a:gd name="T0" fmla="*/ 8 w 8"/>
                  <a:gd name="T1" fmla="*/ 3 h 6"/>
                  <a:gd name="T2" fmla="*/ 6 w 8"/>
                  <a:gd name="T3" fmla="*/ 3 h 6"/>
                  <a:gd name="T4" fmla="*/ 6 w 8"/>
                  <a:gd name="T5" fmla="*/ 3 h 6"/>
                  <a:gd name="T6" fmla="*/ 6 w 8"/>
                  <a:gd name="T7" fmla="*/ 3 h 6"/>
                  <a:gd name="T8" fmla="*/ 6 w 8"/>
                  <a:gd name="T9" fmla="*/ 3 h 6"/>
                  <a:gd name="T10" fmla="*/ 3 w 8"/>
                  <a:gd name="T11" fmla="*/ 3 h 6"/>
                  <a:gd name="T12" fmla="*/ 3 w 8"/>
                  <a:gd name="T13" fmla="*/ 3 h 6"/>
                  <a:gd name="T14" fmla="*/ 3 w 8"/>
                  <a:gd name="T15" fmla="*/ 3 h 6"/>
                  <a:gd name="T16" fmla="*/ 3 w 8"/>
                  <a:gd name="T17" fmla="*/ 0 h 6"/>
                  <a:gd name="T18" fmla="*/ 0 w 8"/>
                  <a:gd name="T19" fmla="*/ 0 h 6"/>
                  <a:gd name="T20" fmla="*/ 3 w 8"/>
                  <a:gd name="T21" fmla="*/ 3 h 6"/>
                  <a:gd name="T22" fmla="*/ 6 w 8"/>
                  <a:gd name="T23" fmla="*/ 6 h 6"/>
                  <a:gd name="T24" fmla="*/ 6 w 8"/>
                  <a:gd name="T25" fmla="*/ 6 h 6"/>
                  <a:gd name="T26" fmla="*/ 8 w 8"/>
                  <a:gd name="T27" fmla="*/ 6 h 6"/>
                  <a:gd name="T28" fmla="*/ 8 w 8"/>
                  <a:gd name="T29" fmla="*/ 3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6"/>
                  <a:gd name="T47" fmla="*/ 8 w 8"/>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6">
                    <a:moveTo>
                      <a:pt x="8" y="3"/>
                    </a:moveTo>
                    <a:lnTo>
                      <a:pt x="6" y="3"/>
                    </a:lnTo>
                    <a:lnTo>
                      <a:pt x="3" y="3"/>
                    </a:lnTo>
                    <a:lnTo>
                      <a:pt x="3" y="0"/>
                    </a:lnTo>
                    <a:lnTo>
                      <a:pt x="0" y="0"/>
                    </a:lnTo>
                    <a:lnTo>
                      <a:pt x="3" y="3"/>
                    </a:lnTo>
                    <a:lnTo>
                      <a:pt x="6" y="6"/>
                    </a:lnTo>
                    <a:lnTo>
                      <a:pt x="8" y="6"/>
                    </a:lnTo>
                    <a:lnTo>
                      <a:pt x="8"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8" name="Freeform 260"/>
              <p:cNvSpPr>
                <a:spLocks noChangeArrowheads="1"/>
              </p:cNvSpPr>
              <p:nvPr/>
            </p:nvSpPr>
            <p:spPr bwMode="auto">
              <a:xfrm>
                <a:off x="988" y="2081"/>
                <a:ext cx="17" cy="17"/>
              </a:xfrm>
              <a:custGeom>
                <a:avLst/>
                <a:gdLst>
                  <a:gd name="T0" fmla="*/ 17 w 17"/>
                  <a:gd name="T1" fmla="*/ 3 h 17"/>
                  <a:gd name="T2" fmla="*/ 17 w 17"/>
                  <a:gd name="T3" fmla="*/ 3 h 17"/>
                  <a:gd name="T4" fmla="*/ 17 w 17"/>
                  <a:gd name="T5" fmla="*/ 3 h 17"/>
                  <a:gd name="T6" fmla="*/ 17 w 17"/>
                  <a:gd name="T7" fmla="*/ 3 h 17"/>
                  <a:gd name="T8" fmla="*/ 14 w 17"/>
                  <a:gd name="T9" fmla="*/ 0 h 17"/>
                  <a:gd name="T10" fmla="*/ 11 w 17"/>
                  <a:gd name="T11" fmla="*/ 3 h 17"/>
                  <a:gd name="T12" fmla="*/ 9 w 17"/>
                  <a:gd name="T13" fmla="*/ 0 h 17"/>
                  <a:gd name="T14" fmla="*/ 6 w 17"/>
                  <a:gd name="T15" fmla="*/ 0 h 17"/>
                  <a:gd name="T16" fmla="*/ 6 w 17"/>
                  <a:gd name="T17" fmla="*/ 0 h 17"/>
                  <a:gd name="T18" fmla="*/ 6 w 17"/>
                  <a:gd name="T19" fmla="*/ 0 h 17"/>
                  <a:gd name="T20" fmla="*/ 6 w 17"/>
                  <a:gd name="T21" fmla="*/ 3 h 17"/>
                  <a:gd name="T22" fmla="*/ 3 w 17"/>
                  <a:gd name="T23" fmla="*/ 3 h 17"/>
                  <a:gd name="T24" fmla="*/ 3 w 17"/>
                  <a:gd name="T25" fmla="*/ 3 h 17"/>
                  <a:gd name="T26" fmla="*/ 3 w 17"/>
                  <a:gd name="T27" fmla="*/ 6 h 17"/>
                  <a:gd name="T28" fmla="*/ 6 w 17"/>
                  <a:gd name="T29" fmla="*/ 6 h 17"/>
                  <a:gd name="T30" fmla="*/ 6 w 17"/>
                  <a:gd name="T31" fmla="*/ 9 h 17"/>
                  <a:gd name="T32" fmla="*/ 6 w 17"/>
                  <a:gd name="T33" fmla="*/ 9 h 17"/>
                  <a:gd name="T34" fmla="*/ 3 w 17"/>
                  <a:gd name="T35" fmla="*/ 6 h 17"/>
                  <a:gd name="T36" fmla="*/ 3 w 17"/>
                  <a:gd name="T37" fmla="*/ 6 h 17"/>
                  <a:gd name="T38" fmla="*/ 3 w 17"/>
                  <a:gd name="T39" fmla="*/ 6 h 17"/>
                  <a:gd name="T40" fmla="*/ 3 w 17"/>
                  <a:gd name="T41" fmla="*/ 9 h 17"/>
                  <a:gd name="T42" fmla="*/ 3 w 17"/>
                  <a:gd name="T43" fmla="*/ 9 h 17"/>
                  <a:gd name="T44" fmla="*/ 0 w 17"/>
                  <a:gd name="T45" fmla="*/ 9 h 17"/>
                  <a:gd name="T46" fmla="*/ 0 w 17"/>
                  <a:gd name="T47" fmla="*/ 12 h 17"/>
                  <a:gd name="T48" fmla="*/ 3 w 17"/>
                  <a:gd name="T49" fmla="*/ 14 h 17"/>
                  <a:gd name="T50" fmla="*/ 3 w 17"/>
                  <a:gd name="T51" fmla="*/ 14 h 17"/>
                  <a:gd name="T52" fmla="*/ 6 w 17"/>
                  <a:gd name="T53" fmla="*/ 17 h 17"/>
                  <a:gd name="T54" fmla="*/ 6 w 17"/>
                  <a:gd name="T55" fmla="*/ 14 h 17"/>
                  <a:gd name="T56" fmla="*/ 6 w 17"/>
                  <a:gd name="T57" fmla="*/ 14 h 17"/>
                  <a:gd name="T58" fmla="*/ 6 w 17"/>
                  <a:gd name="T59" fmla="*/ 14 h 17"/>
                  <a:gd name="T60" fmla="*/ 9 w 17"/>
                  <a:gd name="T61" fmla="*/ 14 h 17"/>
                  <a:gd name="T62" fmla="*/ 9 w 17"/>
                  <a:gd name="T63" fmla="*/ 14 h 17"/>
                  <a:gd name="T64" fmla="*/ 9 w 17"/>
                  <a:gd name="T65" fmla="*/ 14 h 17"/>
                  <a:gd name="T66" fmla="*/ 6 w 17"/>
                  <a:gd name="T67" fmla="*/ 12 h 17"/>
                  <a:gd name="T68" fmla="*/ 9 w 17"/>
                  <a:gd name="T69" fmla="*/ 12 h 17"/>
                  <a:gd name="T70" fmla="*/ 9 w 17"/>
                  <a:gd name="T71" fmla="*/ 12 h 17"/>
                  <a:gd name="T72" fmla="*/ 11 w 17"/>
                  <a:gd name="T73" fmla="*/ 12 h 17"/>
                  <a:gd name="T74" fmla="*/ 11 w 17"/>
                  <a:gd name="T75" fmla="*/ 12 h 17"/>
                  <a:gd name="T76" fmla="*/ 11 w 17"/>
                  <a:gd name="T77" fmla="*/ 12 h 17"/>
                  <a:gd name="T78" fmla="*/ 9 w 17"/>
                  <a:gd name="T79" fmla="*/ 9 h 17"/>
                  <a:gd name="T80" fmla="*/ 9 w 17"/>
                  <a:gd name="T81" fmla="*/ 9 h 17"/>
                  <a:gd name="T82" fmla="*/ 11 w 17"/>
                  <a:gd name="T83" fmla="*/ 9 h 17"/>
                  <a:gd name="T84" fmla="*/ 14 w 17"/>
                  <a:gd name="T85" fmla="*/ 9 h 17"/>
                  <a:gd name="T86" fmla="*/ 17 w 17"/>
                  <a:gd name="T87" fmla="*/ 9 h 17"/>
                  <a:gd name="T88" fmla="*/ 17 w 17"/>
                  <a:gd name="T89" fmla="*/ 6 h 17"/>
                  <a:gd name="T90" fmla="*/ 17 w 17"/>
                  <a:gd name="T91" fmla="*/ 6 h 17"/>
                  <a:gd name="T92" fmla="*/ 17 w 17"/>
                  <a:gd name="T93" fmla="*/ 6 h 17"/>
                  <a:gd name="T94" fmla="*/ 17 w 17"/>
                  <a:gd name="T95" fmla="*/ 3 h 17"/>
                  <a:gd name="T96" fmla="*/ 17 w 17"/>
                  <a:gd name="T97" fmla="*/ 3 h 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
                  <a:gd name="T148" fmla="*/ 0 h 17"/>
                  <a:gd name="T149" fmla="*/ 17 w 17"/>
                  <a:gd name="T150" fmla="*/ 17 h 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 h="17">
                    <a:moveTo>
                      <a:pt x="17" y="3"/>
                    </a:moveTo>
                    <a:lnTo>
                      <a:pt x="17" y="3"/>
                    </a:lnTo>
                    <a:lnTo>
                      <a:pt x="14" y="0"/>
                    </a:lnTo>
                    <a:lnTo>
                      <a:pt x="11" y="3"/>
                    </a:lnTo>
                    <a:lnTo>
                      <a:pt x="9" y="0"/>
                    </a:lnTo>
                    <a:lnTo>
                      <a:pt x="6" y="0"/>
                    </a:lnTo>
                    <a:lnTo>
                      <a:pt x="6" y="3"/>
                    </a:lnTo>
                    <a:lnTo>
                      <a:pt x="3" y="3"/>
                    </a:lnTo>
                    <a:lnTo>
                      <a:pt x="3" y="6"/>
                    </a:lnTo>
                    <a:lnTo>
                      <a:pt x="6" y="6"/>
                    </a:lnTo>
                    <a:lnTo>
                      <a:pt x="6" y="9"/>
                    </a:lnTo>
                    <a:lnTo>
                      <a:pt x="3" y="6"/>
                    </a:lnTo>
                    <a:lnTo>
                      <a:pt x="3" y="9"/>
                    </a:lnTo>
                    <a:lnTo>
                      <a:pt x="0" y="9"/>
                    </a:lnTo>
                    <a:lnTo>
                      <a:pt x="0" y="12"/>
                    </a:lnTo>
                    <a:lnTo>
                      <a:pt x="3" y="14"/>
                    </a:lnTo>
                    <a:lnTo>
                      <a:pt x="6" y="17"/>
                    </a:lnTo>
                    <a:lnTo>
                      <a:pt x="6" y="14"/>
                    </a:lnTo>
                    <a:lnTo>
                      <a:pt x="9" y="14"/>
                    </a:lnTo>
                    <a:lnTo>
                      <a:pt x="6" y="12"/>
                    </a:lnTo>
                    <a:lnTo>
                      <a:pt x="9" y="12"/>
                    </a:lnTo>
                    <a:lnTo>
                      <a:pt x="11" y="12"/>
                    </a:lnTo>
                    <a:lnTo>
                      <a:pt x="9" y="9"/>
                    </a:lnTo>
                    <a:lnTo>
                      <a:pt x="11" y="9"/>
                    </a:lnTo>
                    <a:lnTo>
                      <a:pt x="14" y="9"/>
                    </a:lnTo>
                    <a:lnTo>
                      <a:pt x="17" y="9"/>
                    </a:lnTo>
                    <a:lnTo>
                      <a:pt x="17" y="6"/>
                    </a:lnTo>
                    <a:lnTo>
                      <a:pt x="17"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89" name="Freeform 261"/>
              <p:cNvSpPr>
                <a:spLocks noChangeArrowheads="1"/>
              </p:cNvSpPr>
              <p:nvPr/>
            </p:nvSpPr>
            <p:spPr bwMode="auto">
              <a:xfrm>
                <a:off x="680" y="965"/>
                <a:ext cx="75" cy="38"/>
              </a:xfrm>
              <a:custGeom>
                <a:avLst/>
                <a:gdLst>
                  <a:gd name="T0" fmla="*/ 49 w 75"/>
                  <a:gd name="T1" fmla="*/ 29 h 38"/>
                  <a:gd name="T2" fmla="*/ 55 w 75"/>
                  <a:gd name="T3" fmla="*/ 29 h 38"/>
                  <a:gd name="T4" fmla="*/ 55 w 75"/>
                  <a:gd name="T5" fmla="*/ 26 h 38"/>
                  <a:gd name="T6" fmla="*/ 66 w 75"/>
                  <a:gd name="T7" fmla="*/ 26 h 38"/>
                  <a:gd name="T8" fmla="*/ 69 w 75"/>
                  <a:gd name="T9" fmla="*/ 29 h 38"/>
                  <a:gd name="T10" fmla="*/ 75 w 75"/>
                  <a:gd name="T11" fmla="*/ 26 h 38"/>
                  <a:gd name="T12" fmla="*/ 75 w 75"/>
                  <a:gd name="T13" fmla="*/ 21 h 38"/>
                  <a:gd name="T14" fmla="*/ 72 w 75"/>
                  <a:gd name="T15" fmla="*/ 18 h 38"/>
                  <a:gd name="T16" fmla="*/ 66 w 75"/>
                  <a:gd name="T17" fmla="*/ 18 h 38"/>
                  <a:gd name="T18" fmla="*/ 63 w 75"/>
                  <a:gd name="T19" fmla="*/ 12 h 38"/>
                  <a:gd name="T20" fmla="*/ 66 w 75"/>
                  <a:gd name="T21" fmla="*/ 12 h 38"/>
                  <a:gd name="T22" fmla="*/ 66 w 75"/>
                  <a:gd name="T23" fmla="*/ 12 h 38"/>
                  <a:gd name="T24" fmla="*/ 60 w 75"/>
                  <a:gd name="T25" fmla="*/ 12 h 38"/>
                  <a:gd name="T26" fmla="*/ 57 w 75"/>
                  <a:gd name="T27" fmla="*/ 6 h 38"/>
                  <a:gd name="T28" fmla="*/ 55 w 75"/>
                  <a:gd name="T29" fmla="*/ 6 h 38"/>
                  <a:gd name="T30" fmla="*/ 49 w 75"/>
                  <a:gd name="T31" fmla="*/ 0 h 38"/>
                  <a:gd name="T32" fmla="*/ 40 w 75"/>
                  <a:gd name="T33" fmla="*/ 0 h 38"/>
                  <a:gd name="T34" fmla="*/ 34 w 75"/>
                  <a:gd name="T35" fmla="*/ 3 h 38"/>
                  <a:gd name="T36" fmla="*/ 29 w 75"/>
                  <a:gd name="T37" fmla="*/ 3 h 38"/>
                  <a:gd name="T38" fmla="*/ 26 w 75"/>
                  <a:gd name="T39" fmla="*/ 3 h 38"/>
                  <a:gd name="T40" fmla="*/ 20 w 75"/>
                  <a:gd name="T41" fmla="*/ 0 h 38"/>
                  <a:gd name="T42" fmla="*/ 14 w 75"/>
                  <a:gd name="T43" fmla="*/ 3 h 38"/>
                  <a:gd name="T44" fmla="*/ 14 w 75"/>
                  <a:gd name="T45" fmla="*/ 6 h 38"/>
                  <a:gd name="T46" fmla="*/ 20 w 75"/>
                  <a:gd name="T47" fmla="*/ 6 h 38"/>
                  <a:gd name="T48" fmla="*/ 23 w 75"/>
                  <a:gd name="T49" fmla="*/ 9 h 38"/>
                  <a:gd name="T50" fmla="*/ 20 w 75"/>
                  <a:gd name="T51" fmla="*/ 18 h 38"/>
                  <a:gd name="T52" fmla="*/ 26 w 75"/>
                  <a:gd name="T53" fmla="*/ 21 h 38"/>
                  <a:gd name="T54" fmla="*/ 26 w 75"/>
                  <a:gd name="T55" fmla="*/ 24 h 38"/>
                  <a:gd name="T56" fmla="*/ 20 w 75"/>
                  <a:gd name="T57" fmla="*/ 24 h 38"/>
                  <a:gd name="T58" fmla="*/ 9 w 75"/>
                  <a:gd name="T59" fmla="*/ 24 h 38"/>
                  <a:gd name="T60" fmla="*/ 0 w 75"/>
                  <a:gd name="T61" fmla="*/ 21 h 38"/>
                  <a:gd name="T62" fmla="*/ 0 w 75"/>
                  <a:gd name="T63" fmla="*/ 24 h 38"/>
                  <a:gd name="T64" fmla="*/ 3 w 75"/>
                  <a:gd name="T65" fmla="*/ 29 h 38"/>
                  <a:gd name="T66" fmla="*/ 6 w 75"/>
                  <a:gd name="T67" fmla="*/ 29 h 38"/>
                  <a:gd name="T68" fmla="*/ 6 w 75"/>
                  <a:gd name="T69" fmla="*/ 26 h 38"/>
                  <a:gd name="T70" fmla="*/ 9 w 75"/>
                  <a:gd name="T71" fmla="*/ 26 h 38"/>
                  <a:gd name="T72" fmla="*/ 17 w 75"/>
                  <a:gd name="T73" fmla="*/ 29 h 38"/>
                  <a:gd name="T74" fmla="*/ 26 w 75"/>
                  <a:gd name="T75" fmla="*/ 29 h 38"/>
                  <a:gd name="T76" fmla="*/ 29 w 75"/>
                  <a:gd name="T77" fmla="*/ 29 h 38"/>
                  <a:gd name="T78" fmla="*/ 32 w 75"/>
                  <a:gd name="T79" fmla="*/ 29 h 38"/>
                  <a:gd name="T80" fmla="*/ 32 w 75"/>
                  <a:gd name="T81" fmla="*/ 32 h 38"/>
                  <a:gd name="T82" fmla="*/ 32 w 75"/>
                  <a:gd name="T83" fmla="*/ 35 h 38"/>
                  <a:gd name="T84" fmla="*/ 34 w 75"/>
                  <a:gd name="T85" fmla="*/ 38 h 38"/>
                  <a:gd name="T86" fmla="*/ 37 w 75"/>
                  <a:gd name="T87" fmla="*/ 35 h 38"/>
                  <a:gd name="T88" fmla="*/ 40 w 75"/>
                  <a:gd name="T89" fmla="*/ 29 h 38"/>
                  <a:gd name="T90" fmla="*/ 43 w 75"/>
                  <a:gd name="T91" fmla="*/ 26 h 38"/>
                  <a:gd name="T92" fmla="*/ 46 w 75"/>
                  <a:gd name="T93" fmla="*/ 26 h 38"/>
                  <a:gd name="T94" fmla="*/ 46 w 75"/>
                  <a:gd name="T95" fmla="*/ 29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
                  <a:gd name="T145" fmla="*/ 0 h 38"/>
                  <a:gd name="T146" fmla="*/ 75 w 75"/>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 h="38">
                    <a:moveTo>
                      <a:pt x="46" y="29"/>
                    </a:moveTo>
                    <a:lnTo>
                      <a:pt x="49" y="29"/>
                    </a:lnTo>
                    <a:lnTo>
                      <a:pt x="52" y="29"/>
                    </a:lnTo>
                    <a:lnTo>
                      <a:pt x="55" y="29"/>
                    </a:lnTo>
                    <a:lnTo>
                      <a:pt x="55" y="26"/>
                    </a:lnTo>
                    <a:lnTo>
                      <a:pt x="60" y="26"/>
                    </a:lnTo>
                    <a:lnTo>
                      <a:pt x="66" y="26"/>
                    </a:lnTo>
                    <a:lnTo>
                      <a:pt x="69" y="26"/>
                    </a:lnTo>
                    <a:lnTo>
                      <a:pt x="69" y="29"/>
                    </a:lnTo>
                    <a:lnTo>
                      <a:pt x="72" y="29"/>
                    </a:lnTo>
                    <a:lnTo>
                      <a:pt x="75" y="26"/>
                    </a:lnTo>
                    <a:lnTo>
                      <a:pt x="75" y="24"/>
                    </a:lnTo>
                    <a:lnTo>
                      <a:pt x="75" y="21"/>
                    </a:lnTo>
                    <a:lnTo>
                      <a:pt x="72" y="18"/>
                    </a:lnTo>
                    <a:lnTo>
                      <a:pt x="66" y="18"/>
                    </a:lnTo>
                    <a:lnTo>
                      <a:pt x="63" y="15"/>
                    </a:lnTo>
                    <a:lnTo>
                      <a:pt x="63" y="12"/>
                    </a:lnTo>
                    <a:lnTo>
                      <a:pt x="66" y="12"/>
                    </a:lnTo>
                    <a:lnTo>
                      <a:pt x="60" y="12"/>
                    </a:lnTo>
                    <a:lnTo>
                      <a:pt x="60" y="9"/>
                    </a:lnTo>
                    <a:lnTo>
                      <a:pt x="57" y="6"/>
                    </a:lnTo>
                    <a:lnTo>
                      <a:pt x="55" y="6"/>
                    </a:lnTo>
                    <a:lnTo>
                      <a:pt x="52" y="3"/>
                    </a:lnTo>
                    <a:lnTo>
                      <a:pt x="49" y="0"/>
                    </a:lnTo>
                    <a:lnTo>
                      <a:pt x="43" y="0"/>
                    </a:lnTo>
                    <a:lnTo>
                      <a:pt x="40" y="0"/>
                    </a:lnTo>
                    <a:lnTo>
                      <a:pt x="37" y="0"/>
                    </a:lnTo>
                    <a:lnTo>
                      <a:pt x="34" y="3"/>
                    </a:lnTo>
                    <a:lnTo>
                      <a:pt x="32" y="3"/>
                    </a:lnTo>
                    <a:lnTo>
                      <a:pt x="29" y="3"/>
                    </a:lnTo>
                    <a:lnTo>
                      <a:pt x="26" y="3"/>
                    </a:lnTo>
                    <a:lnTo>
                      <a:pt x="23" y="0"/>
                    </a:lnTo>
                    <a:lnTo>
                      <a:pt x="20" y="0"/>
                    </a:lnTo>
                    <a:lnTo>
                      <a:pt x="17" y="0"/>
                    </a:lnTo>
                    <a:lnTo>
                      <a:pt x="14" y="3"/>
                    </a:lnTo>
                    <a:lnTo>
                      <a:pt x="14" y="6"/>
                    </a:lnTo>
                    <a:lnTo>
                      <a:pt x="20" y="6"/>
                    </a:lnTo>
                    <a:lnTo>
                      <a:pt x="23" y="9"/>
                    </a:lnTo>
                    <a:lnTo>
                      <a:pt x="20" y="15"/>
                    </a:lnTo>
                    <a:lnTo>
                      <a:pt x="20" y="18"/>
                    </a:lnTo>
                    <a:lnTo>
                      <a:pt x="23" y="21"/>
                    </a:lnTo>
                    <a:lnTo>
                      <a:pt x="26" y="21"/>
                    </a:lnTo>
                    <a:lnTo>
                      <a:pt x="26" y="24"/>
                    </a:lnTo>
                    <a:lnTo>
                      <a:pt x="23" y="24"/>
                    </a:lnTo>
                    <a:lnTo>
                      <a:pt x="20" y="24"/>
                    </a:lnTo>
                    <a:lnTo>
                      <a:pt x="14" y="24"/>
                    </a:lnTo>
                    <a:lnTo>
                      <a:pt x="9" y="24"/>
                    </a:lnTo>
                    <a:lnTo>
                      <a:pt x="6" y="21"/>
                    </a:lnTo>
                    <a:lnTo>
                      <a:pt x="0" y="21"/>
                    </a:lnTo>
                    <a:lnTo>
                      <a:pt x="0" y="24"/>
                    </a:lnTo>
                    <a:lnTo>
                      <a:pt x="0" y="26"/>
                    </a:lnTo>
                    <a:lnTo>
                      <a:pt x="3" y="29"/>
                    </a:lnTo>
                    <a:lnTo>
                      <a:pt x="6" y="29"/>
                    </a:lnTo>
                    <a:lnTo>
                      <a:pt x="6" y="26"/>
                    </a:lnTo>
                    <a:lnTo>
                      <a:pt x="9" y="26"/>
                    </a:lnTo>
                    <a:lnTo>
                      <a:pt x="11" y="26"/>
                    </a:lnTo>
                    <a:lnTo>
                      <a:pt x="17" y="29"/>
                    </a:lnTo>
                    <a:lnTo>
                      <a:pt x="20" y="29"/>
                    </a:lnTo>
                    <a:lnTo>
                      <a:pt x="26" y="29"/>
                    </a:lnTo>
                    <a:lnTo>
                      <a:pt x="29" y="29"/>
                    </a:lnTo>
                    <a:lnTo>
                      <a:pt x="32" y="29"/>
                    </a:lnTo>
                    <a:lnTo>
                      <a:pt x="32" y="32"/>
                    </a:lnTo>
                    <a:lnTo>
                      <a:pt x="32" y="35"/>
                    </a:lnTo>
                    <a:lnTo>
                      <a:pt x="32" y="38"/>
                    </a:lnTo>
                    <a:lnTo>
                      <a:pt x="34" y="38"/>
                    </a:lnTo>
                    <a:lnTo>
                      <a:pt x="37" y="35"/>
                    </a:lnTo>
                    <a:lnTo>
                      <a:pt x="37" y="32"/>
                    </a:lnTo>
                    <a:lnTo>
                      <a:pt x="40" y="29"/>
                    </a:lnTo>
                    <a:lnTo>
                      <a:pt x="43" y="26"/>
                    </a:lnTo>
                    <a:lnTo>
                      <a:pt x="46" y="26"/>
                    </a:lnTo>
                    <a:lnTo>
                      <a:pt x="46" y="2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0" name="Freeform 262"/>
              <p:cNvSpPr>
                <a:spLocks noChangeArrowheads="1"/>
              </p:cNvSpPr>
              <p:nvPr/>
            </p:nvSpPr>
            <p:spPr bwMode="auto">
              <a:xfrm>
                <a:off x="628" y="986"/>
                <a:ext cx="26" cy="14"/>
              </a:xfrm>
              <a:custGeom>
                <a:avLst/>
                <a:gdLst>
                  <a:gd name="T0" fmla="*/ 17 w 26"/>
                  <a:gd name="T1" fmla="*/ 3 h 14"/>
                  <a:gd name="T2" fmla="*/ 17 w 26"/>
                  <a:gd name="T3" fmla="*/ 3 h 14"/>
                  <a:gd name="T4" fmla="*/ 17 w 26"/>
                  <a:gd name="T5" fmla="*/ 3 h 14"/>
                  <a:gd name="T6" fmla="*/ 12 w 26"/>
                  <a:gd name="T7" fmla="*/ 0 h 14"/>
                  <a:gd name="T8" fmla="*/ 9 w 26"/>
                  <a:gd name="T9" fmla="*/ 0 h 14"/>
                  <a:gd name="T10" fmla="*/ 6 w 26"/>
                  <a:gd name="T11" fmla="*/ 0 h 14"/>
                  <a:gd name="T12" fmla="*/ 0 w 26"/>
                  <a:gd name="T13" fmla="*/ 3 h 14"/>
                  <a:gd name="T14" fmla="*/ 0 w 26"/>
                  <a:gd name="T15" fmla="*/ 3 h 14"/>
                  <a:gd name="T16" fmla="*/ 3 w 26"/>
                  <a:gd name="T17" fmla="*/ 5 h 14"/>
                  <a:gd name="T18" fmla="*/ 3 w 26"/>
                  <a:gd name="T19" fmla="*/ 5 h 14"/>
                  <a:gd name="T20" fmla="*/ 9 w 26"/>
                  <a:gd name="T21" fmla="*/ 11 h 14"/>
                  <a:gd name="T22" fmla="*/ 12 w 26"/>
                  <a:gd name="T23" fmla="*/ 11 h 14"/>
                  <a:gd name="T24" fmla="*/ 12 w 26"/>
                  <a:gd name="T25" fmla="*/ 14 h 14"/>
                  <a:gd name="T26" fmla="*/ 14 w 26"/>
                  <a:gd name="T27" fmla="*/ 14 h 14"/>
                  <a:gd name="T28" fmla="*/ 14 w 26"/>
                  <a:gd name="T29" fmla="*/ 11 h 14"/>
                  <a:gd name="T30" fmla="*/ 17 w 26"/>
                  <a:gd name="T31" fmla="*/ 11 h 14"/>
                  <a:gd name="T32" fmla="*/ 20 w 26"/>
                  <a:gd name="T33" fmla="*/ 11 h 14"/>
                  <a:gd name="T34" fmla="*/ 23 w 26"/>
                  <a:gd name="T35" fmla="*/ 11 h 14"/>
                  <a:gd name="T36" fmla="*/ 26 w 26"/>
                  <a:gd name="T37" fmla="*/ 11 h 14"/>
                  <a:gd name="T38" fmla="*/ 26 w 26"/>
                  <a:gd name="T39" fmla="*/ 5 h 14"/>
                  <a:gd name="T40" fmla="*/ 20 w 26"/>
                  <a:gd name="T41" fmla="*/ 5 h 14"/>
                  <a:gd name="T42" fmla="*/ 17 w 26"/>
                  <a:gd name="T43" fmla="*/ 3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14"/>
                  <a:gd name="T68" fmla="*/ 26 w 26"/>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14">
                    <a:moveTo>
                      <a:pt x="17" y="3"/>
                    </a:moveTo>
                    <a:lnTo>
                      <a:pt x="17" y="3"/>
                    </a:lnTo>
                    <a:lnTo>
                      <a:pt x="12" y="0"/>
                    </a:lnTo>
                    <a:lnTo>
                      <a:pt x="9" y="0"/>
                    </a:lnTo>
                    <a:lnTo>
                      <a:pt x="6" y="0"/>
                    </a:lnTo>
                    <a:lnTo>
                      <a:pt x="0" y="3"/>
                    </a:lnTo>
                    <a:lnTo>
                      <a:pt x="3" y="5"/>
                    </a:lnTo>
                    <a:lnTo>
                      <a:pt x="9" y="11"/>
                    </a:lnTo>
                    <a:lnTo>
                      <a:pt x="12" y="11"/>
                    </a:lnTo>
                    <a:lnTo>
                      <a:pt x="12" y="14"/>
                    </a:lnTo>
                    <a:lnTo>
                      <a:pt x="14" y="14"/>
                    </a:lnTo>
                    <a:lnTo>
                      <a:pt x="14" y="11"/>
                    </a:lnTo>
                    <a:lnTo>
                      <a:pt x="17" y="11"/>
                    </a:lnTo>
                    <a:lnTo>
                      <a:pt x="20" y="11"/>
                    </a:lnTo>
                    <a:lnTo>
                      <a:pt x="23" y="11"/>
                    </a:lnTo>
                    <a:lnTo>
                      <a:pt x="26" y="11"/>
                    </a:lnTo>
                    <a:lnTo>
                      <a:pt x="26" y="5"/>
                    </a:lnTo>
                    <a:lnTo>
                      <a:pt x="20" y="5"/>
                    </a:lnTo>
                    <a:lnTo>
                      <a:pt x="17"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1" name="Freeform 263"/>
              <p:cNvSpPr>
                <a:spLocks noChangeArrowheads="1"/>
              </p:cNvSpPr>
              <p:nvPr/>
            </p:nvSpPr>
            <p:spPr bwMode="auto">
              <a:xfrm>
                <a:off x="694" y="980"/>
                <a:ext cx="6" cy="6"/>
              </a:xfrm>
              <a:custGeom>
                <a:avLst/>
                <a:gdLst>
                  <a:gd name="T0" fmla="*/ 6 w 6"/>
                  <a:gd name="T1" fmla="*/ 6 h 6"/>
                  <a:gd name="T2" fmla="*/ 6 w 6"/>
                  <a:gd name="T3" fmla="*/ 3 h 6"/>
                  <a:gd name="T4" fmla="*/ 3 w 6"/>
                  <a:gd name="T5" fmla="*/ 3 h 6"/>
                  <a:gd name="T6" fmla="*/ 0 w 6"/>
                  <a:gd name="T7" fmla="*/ 0 h 6"/>
                  <a:gd name="T8" fmla="*/ 0 w 6"/>
                  <a:gd name="T9" fmla="*/ 3 h 6"/>
                  <a:gd name="T10" fmla="*/ 0 w 6"/>
                  <a:gd name="T11" fmla="*/ 3 h 6"/>
                  <a:gd name="T12" fmla="*/ 3 w 6"/>
                  <a:gd name="T13" fmla="*/ 3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3"/>
                    </a:lnTo>
                    <a:lnTo>
                      <a:pt x="3" y="3"/>
                    </a:lnTo>
                    <a:lnTo>
                      <a:pt x="0" y="0"/>
                    </a:lnTo>
                    <a:lnTo>
                      <a:pt x="0" y="3"/>
                    </a:lnTo>
                    <a:lnTo>
                      <a:pt x="3" y="3"/>
                    </a:lnTo>
                    <a:lnTo>
                      <a:pt x="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2" name="Freeform 264"/>
              <p:cNvSpPr>
                <a:spLocks noChangeArrowheads="1"/>
              </p:cNvSpPr>
              <p:nvPr/>
            </p:nvSpPr>
            <p:spPr bwMode="auto">
              <a:xfrm>
                <a:off x="556" y="911"/>
                <a:ext cx="130" cy="54"/>
              </a:xfrm>
              <a:custGeom>
                <a:avLst/>
                <a:gdLst>
                  <a:gd name="T0" fmla="*/ 112 w 130"/>
                  <a:gd name="T1" fmla="*/ 54 h 54"/>
                  <a:gd name="T2" fmla="*/ 130 w 130"/>
                  <a:gd name="T3" fmla="*/ 52 h 54"/>
                  <a:gd name="T4" fmla="*/ 127 w 130"/>
                  <a:gd name="T5" fmla="*/ 49 h 54"/>
                  <a:gd name="T6" fmla="*/ 121 w 130"/>
                  <a:gd name="T7" fmla="*/ 43 h 54"/>
                  <a:gd name="T8" fmla="*/ 112 w 130"/>
                  <a:gd name="T9" fmla="*/ 40 h 54"/>
                  <a:gd name="T10" fmla="*/ 112 w 130"/>
                  <a:gd name="T11" fmla="*/ 37 h 54"/>
                  <a:gd name="T12" fmla="*/ 109 w 130"/>
                  <a:gd name="T13" fmla="*/ 34 h 54"/>
                  <a:gd name="T14" fmla="*/ 104 w 130"/>
                  <a:gd name="T15" fmla="*/ 34 h 54"/>
                  <a:gd name="T16" fmla="*/ 101 w 130"/>
                  <a:gd name="T17" fmla="*/ 31 h 54"/>
                  <a:gd name="T18" fmla="*/ 95 w 130"/>
                  <a:gd name="T19" fmla="*/ 26 h 54"/>
                  <a:gd name="T20" fmla="*/ 86 w 130"/>
                  <a:gd name="T21" fmla="*/ 23 h 54"/>
                  <a:gd name="T22" fmla="*/ 81 w 130"/>
                  <a:gd name="T23" fmla="*/ 17 h 54"/>
                  <a:gd name="T24" fmla="*/ 81 w 130"/>
                  <a:gd name="T25" fmla="*/ 14 h 54"/>
                  <a:gd name="T26" fmla="*/ 72 w 130"/>
                  <a:gd name="T27" fmla="*/ 14 h 54"/>
                  <a:gd name="T28" fmla="*/ 66 w 130"/>
                  <a:gd name="T29" fmla="*/ 8 h 54"/>
                  <a:gd name="T30" fmla="*/ 58 w 130"/>
                  <a:gd name="T31" fmla="*/ 5 h 54"/>
                  <a:gd name="T32" fmla="*/ 52 w 130"/>
                  <a:gd name="T33" fmla="*/ 3 h 54"/>
                  <a:gd name="T34" fmla="*/ 32 w 130"/>
                  <a:gd name="T35" fmla="*/ 0 h 54"/>
                  <a:gd name="T36" fmla="*/ 17 w 130"/>
                  <a:gd name="T37" fmla="*/ 5 h 54"/>
                  <a:gd name="T38" fmla="*/ 9 w 130"/>
                  <a:gd name="T39" fmla="*/ 8 h 54"/>
                  <a:gd name="T40" fmla="*/ 6 w 130"/>
                  <a:gd name="T41" fmla="*/ 17 h 54"/>
                  <a:gd name="T42" fmla="*/ 0 w 130"/>
                  <a:gd name="T43" fmla="*/ 20 h 54"/>
                  <a:gd name="T44" fmla="*/ 3 w 130"/>
                  <a:gd name="T45" fmla="*/ 23 h 54"/>
                  <a:gd name="T46" fmla="*/ 9 w 130"/>
                  <a:gd name="T47" fmla="*/ 20 h 54"/>
                  <a:gd name="T48" fmla="*/ 14 w 130"/>
                  <a:gd name="T49" fmla="*/ 14 h 54"/>
                  <a:gd name="T50" fmla="*/ 23 w 130"/>
                  <a:gd name="T51" fmla="*/ 11 h 54"/>
                  <a:gd name="T52" fmla="*/ 32 w 130"/>
                  <a:gd name="T53" fmla="*/ 8 h 54"/>
                  <a:gd name="T54" fmla="*/ 40 w 130"/>
                  <a:gd name="T55" fmla="*/ 11 h 54"/>
                  <a:gd name="T56" fmla="*/ 35 w 130"/>
                  <a:gd name="T57" fmla="*/ 14 h 54"/>
                  <a:gd name="T58" fmla="*/ 37 w 130"/>
                  <a:gd name="T59" fmla="*/ 17 h 54"/>
                  <a:gd name="T60" fmla="*/ 43 w 130"/>
                  <a:gd name="T61" fmla="*/ 17 h 54"/>
                  <a:gd name="T62" fmla="*/ 46 w 130"/>
                  <a:gd name="T63" fmla="*/ 17 h 54"/>
                  <a:gd name="T64" fmla="*/ 55 w 130"/>
                  <a:gd name="T65" fmla="*/ 20 h 54"/>
                  <a:gd name="T66" fmla="*/ 66 w 130"/>
                  <a:gd name="T67" fmla="*/ 26 h 54"/>
                  <a:gd name="T68" fmla="*/ 72 w 130"/>
                  <a:gd name="T69" fmla="*/ 26 h 54"/>
                  <a:gd name="T70" fmla="*/ 78 w 130"/>
                  <a:gd name="T71" fmla="*/ 31 h 54"/>
                  <a:gd name="T72" fmla="*/ 81 w 130"/>
                  <a:gd name="T73" fmla="*/ 40 h 54"/>
                  <a:gd name="T74" fmla="*/ 92 w 130"/>
                  <a:gd name="T75" fmla="*/ 43 h 54"/>
                  <a:gd name="T76" fmla="*/ 92 w 130"/>
                  <a:gd name="T77" fmla="*/ 46 h 54"/>
                  <a:gd name="T78" fmla="*/ 84 w 130"/>
                  <a:gd name="T79" fmla="*/ 52 h 54"/>
                  <a:gd name="T80" fmla="*/ 84 w 130"/>
                  <a:gd name="T81" fmla="*/ 54 h 54"/>
                  <a:gd name="T82" fmla="*/ 95 w 130"/>
                  <a:gd name="T83" fmla="*/ 54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
                  <a:gd name="T127" fmla="*/ 0 h 54"/>
                  <a:gd name="T128" fmla="*/ 130 w 130"/>
                  <a:gd name="T129" fmla="*/ 54 h 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 h="54">
                    <a:moveTo>
                      <a:pt x="107" y="54"/>
                    </a:moveTo>
                    <a:lnTo>
                      <a:pt x="109" y="54"/>
                    </a:lnTo>
                    <a:lnTo>
                      <a:pt x="112" y="54"/>
                    </a:lnTo>
                    <a:lnTo>
                      <a:pt x="118" y="54"/>
                    </a:lnTo>
                    <a:lnTo>
                      <a:pt x="130" y="52"/>
                    </a:lnTo>
                    <a:lnTo>
                      <a:pt x="130" y="49"/>
                    </a:lnTo>
                    <a:lnTo>
                      <a:pt x="127" y="49"/>
                    </a:lnTo>
                    <a:lnTo>
                      <a:pt x="124" y="46"/>
                    </a:lnTo>
                    <a:lnTo>
                      <a:pt x="124" y="43"/>
                    </a:lnTo>
                    <a:lnTo>
                      <a:pt x="121" y="43"/>
                    </a:lnTo>
                    <a:lnTo>
                      <a:pt x="121" y="40"/>
                    </a:lnTo>
                    <a:lnTo>
                      <a:pt x="112" y="40"/>
                    </a:lnTo>
                    <a:lnTo>
                      <a:pt x="112" y="37"/>
                    </a:lnTo>
                    <a:lnTo>
                      <a:pt x="112" y="34"/>
                    </a:lnTo>
                    <a:lnTo>
                      <a:pt x="109" y="34"/>
                    </a:lnTo>
                    <a:lnTo>
                      <a:pt x="107" y="34"/>
                    </a:lnTo>
                    <a:lnTo>
                      <a:pt x="104" y="34"/>
                    </a:lnTo>
                    <a:lnTo>
                      <a:pt x="104" y="31"/>
                    </a:lnTo>
                    <a:lnTo>
                      <a:pt x="101" y="31"/>
                    </a:lnTo>
                    <a:lnTo>
                      <a:pt x="98" y="28"/>
                    </a:lnTo>
                    <a:lnTo>
                      <a:pt x="95" y="26"/>
                    </a:lnTo>
                    <a:lnTo>
                      <a:pt x="92" y="26"/>
                    </a:lnTo>
                    <a:lnTo>
                      <a:pt x="89" y="23"/>
                    </a:lnTo>
                    <a:lnTo>
                      <a:pt x="86" y="23"/>
                    </a:lnTo>
                    <a:lnTo>
                      <a:pt x="84" y="17"/>
                    </a:lnTo>
                    <a:lnTo>
                      <a:pt x="81" y="17"/>
                    </a:lnTo>
                    <a:lnTo>
                      <a:pt x="78" y="17"/>
                    </a:lnTo>
                    <a:lnTo>
                      <a:pt x="81" y="14"/>
                    </a:lnTo>
                    <a:lnTo>
                      <a:pt x="78" y="14"/>
                    </a:lnTo>
                    <a:lnTo>
                      <a:pt x="75" y="14"/>
                    </a:lnTo>
                    <a:lnTo>
                      <a:pt x="72" y="14"/>
                    </a:lnTo>
                    <a:lnTo>
                      <a:pt x="69" y="14"/>
                    </a:lnTo>
                    <a:lnTo>
                      <a:pt x="66" y="8"/>
                    </a:lnTo>
                    <a:lnTo>
                      <a:pt x="63" y="5"/>
                    </a:lnTo>
                    <a:lnTo>
                      <a:pt x="61" y="3"/>
                    </a:lnTo>
                    <a:lnTo>
                      <a:pt x="58" y="5"/>
                    </a:lnTo>
                    <a:lnTo>
                      <a:pt x="55" y="3"/>
                    </a:lnTo>
                    <a:lnTo>
                      <a:pt x="52" y="3"/>
                    </a:lnTo>
                    <a:lnTo>
                      <a:pt x="46" y="0"/>
                    </a:lnTo>
                    <a:lnTo>
                      <a:pt x="43" y="0"/>
                    </a:lnTo>
                    <a:lnTo>
                      <a:pt x="32" y="0"/>
                    </a:lnTo>
                    <a:lnTo>
                      <a:pt x="29" y="0"/>
                    </a:lnTo>
                    <a:lnTo>
                      <a:pt x="20" y="3"/>
                    </a:lnTo>
                    <a:lnTo>
                      <a:pt x="17" y="5"/>
                    </a:lnTo>
                    <a:lnTo>
                      <a:pt x="14" y="5"/>
                    </a:lnTo>
                    <a:lnTo>
                      <a:pt x="12" y="8"/>
                    </a:lnTo>
                    <a:lnTo>
                      <a:pt x="9" y="8"/>
                    </a:lnTo>
                    <a:lnTo>
                      <a:pt x="6" y="11"/>
                    </a:lnTo>
                    <a:lnTo>
                      <a:pt x="6" y="17"/>
                    </a:lnTo>
                    <a:lnTo>
                      <a:pt x="3" y="17"/>
                    </a:lnTo>
                    <a:lnTo>
                      <a:pt x="0" y="20"/>
                    </a:lnTo>
                    <a:lnTo>
                      <a:pt x="3" y="20"/>
                    </a:lnTo>
                    <a:lnTo>
                      <a:pt x="3" y="23"/>
                    </a:lnTo>
                    <a:lnTo>
                      <a:pt x="9" y="20"/>
                    </a:lnTo>
                    <a:lnTo>
                      <a:pt x="9" y="17"/>
                    </a:lnTo>
                    <a:lnTo>
                      <a:pt x="12" y="17"/>
                    </a:lnTo>
                    <a:lnTo>
                      <a:pt x="14" y="14"/>
                    </a:lnTo>
                    <a:lnTo>
                      <a:pt x="17" y="14"/>
                    </a:lnTo>
                    <a:lnTo>
                      <a:pt x="20" y="14"/>
                    </a:lnTo>
                    <a:lnTo>
                      <a:pt x="23" y="11"/>
                    </a:lnTo>
                    <a:lnTo>
                      <a:pt x="26" y="8"/>
                    </a:lnTo>
                    <a:lnTo>
                      <a:pt x="29" y="8"/>
                    </a:lnTo>
                    <a:lnTo>
                      <a:pt x="32" y="8"/>
                    </a:lnTo>
                    <a:lnTo>
                      <a:pt x="37" y="8"/>
                    </a:lnTo>
                    <a:lnTo>
                      <a:pt x="40" y="11"/>
                    </a:lnTo>
                    <a:lnTo>
                      <a:pt x="35" y="14"/>
                    </a:lnTo>
                    <a:lnTo>
                      <a:pt x="37" y="17"/>
                    </a:lnTo>
                    <a:lnTo>
                      <a:pt x="40" y="17"/>
                    </a:lnTo>
                    <a:lnTo>
                      <a:pt x="43" y="17"/>
                    </a:lnTo>
                    <a:lnTo>
                      <a:pt x="46" y="17"/>
                    </a:lnTo>
                    <a:lnTo>
                      <a:pt x="49" y="20"/>
                    </a:lnTo>
                    <a:lnTo>
                      <a:pt x="52" y="20"/>
                    </a:lnTo>
                    <a:lnTo>
                      <a:pt x="55" y="20"/>
                    </a:lnTo>
                    <a:lnTo>
                      <a:pt x="58" y="23"/>
                    </a:lnTo>
                    <a:lnTo>
                      <a:pt x="61" y="26"/>
                    </a:lnTo>
                    <a:lnTo>
                      <a:pt x="66" y="26"/>
                    </a:lnTo>
                    <a:lnTo>
                      <a:pt x="69" y="28"/>
                    </a:lnTo>
                    <a:lnTo>
                      <a:pt x="72" y="26"/>
                    </a:lnTo>
                    <a:lnTo>
                      <a:pt x="75" y="28"/>
                    </a:lnTo>
                    <a:lnTo>
                      <a:pt x="78" y="28"/>
                    </a:lnTo>
                    <a:lnTo>
                      <a:pt x="78" y="31"/>
                    </a:lnTo>
                    <a:lnTo>
                      <a:pt x="78" y="37"/>
                    </a:lnTo>
                    <a:lnTo>
                      <a:pt x="81" y="40"/>
                    </a:lnTo>
                    <a:lnTo>
                      <a:pt x="89" y="43"/>
                    </a:lnTo>
                    <a:lnTo>
                      <a:pt x="92" y="43"/>
                    </a:lnTo>
                    <a:lnTo>
                      <a:pt x="92" y="46"/>
                    </a:lnTo>
                    <a:lnTo>
                      <a:pt x="95" y="46"/>
                    </a:lnTo>
                    <a:lnTo>
                      <a:pt x="92" y="46"/>
                    </a:lnTo>
                    <a:lnTo>
                      <a:pt x="89" y="49"/>
                    </a:lnTo>
                    <a:lnTo>
                      <a:pt x="86" y="52"/>
                    </a:lnTo>
                    <a:lnTo>
                      <a:pt x="84" y="52"/>
                    </a:lnTo>
                    <a:lnTo>
                      <a:pt x="84" y="54"/>
                    </a:lnTo>
                    <a:lnTo>
                      <a:pt x="86" y="54"/>
                    </a:lnTo>
                    <a:lnTo>
                      <a:pt x="89" y="54"/>
                    </a:lnTo>
                    <a:lnTo>
                      <a:pt x="95" y="54"/>
                    </a:lnTo>
                    <a:lnTo>
                      <a:pt x="107" y="5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3" name="Freeform 265"/>
              <p:cNvSpPr>
                <a:spLocks noChangeArrowheads="1"/>
              </p:cNvSpPr>
              <p:nvPr/>
            </p:nvSpPr>
            <p:spPr bwMode="auto">
              <a:xfrm>
                <a:off x="576" y="931"/>
                <a:ext cx="6" cy="8"/>
              </a:xfrm>
              <a:custGeom>
                <a:avLst/>
                <a:gdLst>
                  <a:gd name="T0" fmla="*/ 3 w 6"/>
                  <a:gd name="T1" fmla="*/ 0 h 8"/>
                  <a:gd name="T2" fmla="*/ 3 w 6"/>
                  <a:gd name="T3" fmla="*/ 3 h 8"/>
                  <a:gd name="T4" fmla="*/ 3 w 6"/>
                  <a:gd name="T5" fmla="*/ 3 h 8"/>
                  <a:gd name="T6" fmla="*/ 3 w 6"/>
                  <a:gd name="T7" fmla="*/ 6 h 8"/>
                  <a:gd name="T8" fmla="*/ 0 w 6"/>
                  <a:gd name="T9" fmla="*/ 6 h 8"/>
                  <a:gd name="T10" fmla="*/ 0 w 6"/>
                  <a:gd name="T11" fmla="*/ 6 h 8"/>
                  <a:gd name="T12" fmla="*/ 0 w 6"/>
                  <a:gd name="T13" fmla="*/ 6 h 8"/>
                  <a:gd name="T14" fmla="*/ 0 w 6"/>
                  <a:gd name="T15" fmla="*/ 8 h 8"/>
                  <a:gd name="T16" fmla="*/ 3 w 6"/>
                  <a:gd name="T17" fmla="*/ 8 h 8"/>
                  <a:gd name="T18" fmla="*/ 6 w 6"/>
                  <a:gd name="T19" fmla="*/ 6 h 8"/>
                  <a:gd name="T20" fmla="*/ 6 w 6"/>
                  <a:gd name="T21" fmla="*/ 3 h 8"/>
                  <a:gd name="T22" fmla="*/ 6 w 6"/>
                  <a:gd name="T23" fmla="*/ 3 h 8"/>
                  <a:gd name="T24" fmla="*/ 6 w 6"/>
                  <a:gd name="T25" fmla="*/ 3 h 8"/>
                  <a:gd name="T26" fmla="*/ 3 w 6"/>
                  <a:gd name="T27" fmla="*/ 0 h 8"/>
                  <a:gd name="T28" fmla="*/ 3 w 6"/>
                  <a:gd name="T29" fmla="*/ 0 h 8"/>
                  <a:gd name="T30" fmla="*/ 3 w 6"/>
                  <a:gd name="T31" fmla="*/ 0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8"/>
                  <a:gd name="T50" fmla="*/ 6 w 6"/>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8">
                    <a:moveTo>
                      <a:pt x="3" y="0"/>
                    </a:moveTo>
                    <a:lnTo>
                      <a:pt x="3" y="3"/>
                    </a:lnTo>
                    <a:lnTo>
                      <a:pt x="3" y="6"/>
                    </a:lnTo>
                    <a:lnTo>
                      <a:pt x="0" y="6"/>
                    </a:lnTo>
                    <a:lnTo>
                      <a:pt x="0" y="8"/>
                    </a:lnTo>
                    <a:lnTo>
                      <a:pt x="3" y="8"/>
                    </a:lnTo>
                    <a:lnTo>
                      <a:pt x="6" y="6"/>
                    </a:lnTo>
                    <a:lnTo>
                      <a:pt x="6"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4" name="Freeform 266"/>
              <p:cNvSpPr>
                <a:spLocks noChangeArrowheads="1"/>
              </p:cNvSpPr>
              <p:nvPr/>
            </p:nvSpPr>
            <p:spPr bwMode="auto">
              <a:xfrm>
                <a:off x="634" y="922"/>
                <a:ext cx="11" cy="12"/>
              </a:xfrm>
              <a:custGeom>
                <a:avLst/>
                <a:gdLst>
                  <a:gd name="T0" fmla="*/ 8 w 11"/>
                  <a:gd name="T1" fmla="*/ 6 h 12"/>
                  <a:gd name="T2" fmla="*/ 6 w 11"/>
                  <a:gd name="T3" fmla="*/ 0 h 12"/>
                  <a:gd name="T4" fmla="*/ 0 w 11"/>
                  <a:gd name="T5" fmla="*/ 0 h 12"/>
                  <a:gd name="T6" fmla="*/ 3 w 11"/>
                  <a:gd name="T7" fmla="*/ 3 h 12"/>
                  <a:gd name="T8" fmla="*/ 3 w 11"/>
                  <a:gd name="T9" fmla="*/ 3 h 12"/>
                  <a:gd name="T10" fmla="*/ 3 w 11"/>
                  <a:gd name="T11" fmla="*/ 3 h 12"/>
                  <a:gd name="T12" fmla="*/ 6 w 11"/>
                  <a:gd name="T13" fmla="*/ 3 h 12"/>
                  <a:gd name="T14" fmla="*/ 6 w 11"/>
                  <a:gd name="T15" fmla="*/ 6 h 12"/>
                  <a:gd name="T16" fmla="*/ 8 w 11"/>
                  <a:gd name="T17" fmla="*/ 9 h 12"/>
                  <a:gd name="T18" fmla="*/ 11 w 11"/>
                  <a:gd name="T19" fmla="*/ 12 h 12"/>
                  <a:gd name="T20" fmla="*/ 11 w 11"/>
                  <a:gd name="T21" fmla="*/ 12 h 12"/>
                  <a:gd name="T22" fmla="*/ 11 w 11"/>
                  <a:gd name="T23" fmla="*/ 9 h 12"/>
                  <a:gd name="T24" fmla="*/ 11 w 11"/>
                  <a:gd name="T25" fmla="*/ 6 h 12"/>
                  <a:gd name="T26" fmla="*/ 8 w 11"/>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2"/>
                  <a:gd name="T44" fmla="*/ 11 w 11"/>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2">
                    <a:moveTo>
                      <a:pt x="8" y="6"/>
                    </a:moveTo>
                    <a:lnTo>
                      <a:pt x="6" y="0"/>
                    </a:lnTo>
                    <a:lnTo>
                      <a:pt x="0" y="0"/>
                    </a:lnTo>
                    <a:lnTo>
                      <a:pt x="3" y="3"/>
                    </a:lnTo>
                    <a:lnTo>
                      <a:pt x="6" y="3"/>
                    </a:lnTo>
                    <a:lnTo>
                      <a:pt x="6" y="6"/>
                    </a:lnTo>
                    <a:lnTo>
                      <a:pt x="8" y="9"/>
                    </a:lnTo>
                    <a:lnTo>
                      <a:pt x="11" y="12"/>
                    </a:lnTo>
                    <a:lnTo>
                      <a:pt x="11" y="9"/>
                    </a:lnTo>
                    <a:lnTo>
                      <a:pt x="11" y="6"/>
                    </a:lnTo>
                    <a:lnTo>
                      <a:pt x="8"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5" name="Freeform 267"/>
              <p:cNvSpPr>
                <a:spLocks noChangeArrowheads="1"/>
              </p:cNvSpPr>
              <p:nvPr/>
            </p:nvSpPr>
            <p:spPr bwMode="auto">
              <a:xfrm>
                <a:off x="645" y="853"/>
                <a:ext cx="12" cy="6"/>
              </a:xfrm>
              <a:custGeom>
                <a:avLst/>
                <a:gdLst>
                  <a:gd name="T0" fmla="*/ 9 w 12"/>
                  <a:gd name="T1" fmla="*/ 0 h 6"/>
                  <a:gd name="T2" fmla="*/ 9 w 12"/>
                  <a:gd name="T3" fmla="*/ 0 h 6"/>
                  <a:gd name="T4" fmla="*/ 3 w 12"/>
                  <a:gd name="T5" fmla="*/ 3 h 6"/>
                  <a:gd name="T6" fmla="*/ 0 w 12"/>
                  <a:gd name="T7" fmla="*/ 3 h 6"/>
                  <a:gd name="T8" fmla="*/ 0 w 12"/>
                  <a:gd name="T9" fmla="*/ 6 h 6"/>
                  <a:gd name="T10" fmla="*/ 3 w 12"/>
                  <a:gd name="T11" fmla="*/ 6 h 6"/>
                  <a:gd name="T12" fmla="*/ 9 w 12"/>
                  <a:gd name="T13" fmla="*/ 3 h 6"/>
                  <a:gd name="T14" fmla="*/ 12 w 12"/>
                  <a:gd name="T15" fmla="*/ 3 h 6"/>
                  <a:gd name="T16" fmla="*/ 12 w 12"/>
                  <a:gd name="T17" fmla="*/ 6 h 6"/>
                  <a:gd name="T18" fmla="*/ 12 w 12"/>
                  <a:gd name="T19" fmla="*/ 3 h 6"/>
                  <a:gd name="T20" fmla="*/ 12 w 12"/>
                  <a:gd name="T21" fmla="*/ 3 h 6"/>
                  <a:gd name="T22" fmla="*/ 12 w 12"/>
                  <a:gd name="T23" fmla="*/ 3 h 6"/>
                  <a:gd name="T24" fmla="*/ 9 w 12"/>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6"/>
                  <a:gd name="T41" fmla="*/ 12 w 12"/>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6">
                    <a:moveTo>
                      <a:pt x="9" y="0"/>
                    </a:moveTo>
                    <a:lnTo>
                      <a:pt x="9" y="0"/>
                    </a:lnTo>
                    <a:lnTo>
                      <a:pt x="3" y="3"/>
                    </a:lnTo>
                    <a:lnTo>
                      <a:pt x="0" y="3"/>
                    </a:lnTo>
                    <a:lnTo>
                      <a:pt x="0" y="6"/>
                    </a:lnTo>
                    <a:lnTo>
                      <a:pt x="3" y="6"/>
                    </a:lnTo>
                    <a:lnTo>
                      <a:pt x="9" y="3"/>
                    </a:lnTo>
                    <a:lnTo>
                      <a:pt x="12" y="3"/>
                    </a:lnTo>
                    <a:lnTo>
                      <a:pt x="12" y="6"/>
                    </a:lnTo>
                    <a:lnTo>
                      <a:pt x="12"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6" name="Freeform 268"/>
              <p:cNvSpPr>
                <a:spLocks noChangeArrowheads="1"/>
              </p:cNvSpPr>
              <p:nvPr/>
            </p:nvSpPr>
            <p:spPr bwMode="auto">
              <a:xfrm>
                <a:off x="663" y="859"/>
                <a:ext cx="5" cy="11"/>
              </a:xfrm>
              <a:custGeom>
                <a:avLst/>
                <a:gdLst>
                  <a:gd name="T0" fmla="*/ 5 w 5"/>
                  <a:gd name="T1" fmla="*/ 0 h 11"/>
                  <a:gd name="T2" fmla="*/ 2 w 5"/>
                  <a:gd name="T3" fmla="*/ 0 h 11"/>
                  <a:gd name="T4" fmla="*/ 2 w 5"/>
                  <a:gd name="T5" fmla="*/ 6 h 11"/>
                  <a:gd name="T6" fmla="*/ 2 w 5"/>
                  <a:gd name="T7" fmla="*/ 6 h 11"/>
                  <a:gd name="T8" fmla="*/ 0 w 5"/>
                  <a:gd name="T9" fmla="*/ 8 h 11"/>
                  <a:gd name="T10" fmla="*/ 0 w 5"/>
                  <a:gd name="T11" fmla="*/ 8 h 11"/>
                  <a:gd name="T12" fmla="*/ 0 w 5"/>
                  <a:gd name="T13" fmla="*/ 11 h 11"/>
                  <a:gd name="T14" fmla="*/ 2 w 5"/>
                  <a:gd name="T15" fmla="*/ 8 h 11"/>
                  <a:gd name="T16" fmla="*/ 5 w 5"/>
                  <a:gd name="T17" fmla="*/ 3 h 11"/>
                  <a:gd name="T18" fmla="*/ 5 w 5"/>
                  <a:gd name="T19" fmla="*/ 0 h 11"/>
                  <a:gd name="T20" fmla="*/ 5 w 5"/>
                  <a:gd name="T21" fmla="*/ 3 h 11"/>
                  <a:gd name="T22" fmla="*/ 5 w 5"/>
                  <a:gd name="T23" fmla="*/ 3 h 11"/>
                  <a:gd name="T24" fmla="*/ 5 w 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1"/>
                  <a:gd name="T41" fmla="*/ 5 w 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1">
                    <a:moveTo>
                      <a:pt x="5" y="0"/>
                    </a:moveTo>
                    <a:lnTo>
                      <a:pt x="2" y="0"/>
                    </a:lnTo>
                    <a:lnTo>
                      <a:pt x="2" y="6"/>
                    </a:lnTo>
                    <a:lnTo>
                      <a:pt x="0" y="8"/>
                    </a:lnTo>
                    <a:lnTo>
                      <a:pt x="0" y="11"/>
                    </a:lnTo>
                    <a:lnTo>
                      <a:pt x="2" y="8"/>
                    </a:lnTo>
                    <a:lnTo>
                      <a:pt x="5" y="3"/>
                    </a:lnTo>
                    <a:lnTo>
                      <a:pt x="5" y="0"/>
                    </a:lnTo>
                    <a:lnTo>
                      <a:pt x="5" y="3"/>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7" name="Freeform 269"/>
              <p:cNvSpPr>
                <a:spLocks noChangeArrowheads="1"/>
              </p:cNvSpPr>
              <p:nvPr/>
            </p:nvSpPr>
            <p:spPr bwMode="auto">
              <a:xfrm>
                <a:off x="657" y="882"/>
                <a:ext cx="3" cy="1"/>
              </a:xfrm>
              <a:custGeom>
                <a:avLst/>
                <a:gdLst>
                  <a:gd name="T0" fmla="*/ 0 w 3"/>
                  <a:gd name="T1" fmla="*/ 0 h 1"/>
                  <a:gd name="T2" fmla="*/ 3 w 3"/>
                  <a:gd name="T3" fmla="*/ 0 h 1"/>
                  <a:gd name="T4" fmla="*/ 3 w 3"/>
                  <a:gd name="T5" fmla="*/ 0 h 1"/>
                  <a:gd name="T6" fmla="*/ 3 w 3"/>
                  <a:gd name="T7" fmla="*/ 0 h 1"/>
                  <a:gd name="T8" fmla="*/ 3 w 3"/>
                  <a:gd name="T9" fmla="*/ 0 h 1"/>
                  <a:gd name="T10" fmla="*/ 0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8" name="Freeform 270"/>
              <p:cNvSpPr>
                <a:spLocks noChangeArrowheads="1"/>
              </p:cNvSpPr>
              <p:nvPr/>
            </p:nvSpPr>
            <p:spPr bwMode="auto">
              <a:xfrm>
                <a:off x="645" y="882"/>
                <a:ext cx="9" cy="11"/>
              </a:xfrm>
              <a:custGeom>
                <a:avLst/>
                <a:gdLst>
                  <a:gd name="T0" fmla="*/ 6 w 9"/>
                  <a:gd name="T1" fmla="*/ 0 h 11"/>
                  <a:gd name="T2" fmla="*/ 6 w 9"/>
                  <a:gd name="T3" fmla="*/ 0 h 11"/>
                  <a:gd name="T4" fmla="*/ 3 w 9"/>
                  <a:gd name="T5" fmla="*/ 0 h 11"/>
                  <a:gd name="T6" fmla="*/ 3 w 9"/>
                  <a:gd name="T7" fmla="*/ 0 h 11"/>
                  <a:gd name="T8" fmla="*/ 3 w 9"/>
                  <a:gd name="T9" fmla="*/ 3 h 11"/>
                  <a:gd name="T10" fmla="*/ 0 w 9"/>
                  <a:gd name="T11" fmla="*/ 6 h 11"/>
                  <a:gd name="T12" fmla="*/ 0 w 9"/>
                  <a:gd name="T13" fmla="*/ 8 h 11"/>
                  <a:gd name="T14" fmla="*/ 3 w 9"/>
                  <a:gd name="T15" fmla="*/ 8 h 11"/>
                  <a:gd name="T16" fmla="*/ 3 w 9"/>
                  <a:gd name="T17" fmla="*/ 11 h 11"/>
                  <a:gd name="T18" fmla="*/ 6 w 9"/>
                  <a:gd name="T19" fmla="*/ 11 h 11"/>
                  <a:gd name="T20" fmla="*/ 6 w 9"/>
                  <a:gd name="T21" fmla="*/ 11 h 11"/>
                  <a:gd name="T22" fmla="*/ 6 w 9"/>
                  <a:gd name="T23" fmla="*/ 8 h 11"/>
                  <a:gd name="T24" fmla="*/ 9 w 9"/>
                  <a:gd name="T25" fmla="*/ 6 h 11"/>
                  <a:gd name="T26" fmla="*/ 6 w 9"/>
                  <a:gd name="T27" fmla="*/ 3 h 11"/>
                  <a:gd name="T28" fmla="*/ 6 w 9"/>
                  <a:gd name="T29" fmla="*/ 0 h 11"/>
                  <a:gd name="T30" fmla="*/ 6 w 9"/>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1"/>
                  <a:gd name="T50" fmla="*/ 9 w 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1">
                    <a:moveTo>
                      <a:pt x="6" y="0"/>
                    </a:moveTo>
                    <a:lnTo>
                      <a:pt x="6" y="0"/>
                    </a:lnTo>
                    <a:lnTo>
                      <a:pt x="3" y="0"/>
                    </a:lnTo>
                    <a:lnTo>
                      <a:pt x="3" y="3"/>
                    </a:lnTo>
                    <a:lnTo>
                      <a:pt x="0" y="6"/>
                    </a:lnTo>
                    <a:lnTo>
                      <a:pt x="0" y="8"/>
                    </a:lnTo>
                    <a:lnTo>
                      <a:pt x="3" y="8"/>
                    </a:lnTo>
                    <a:lnTo>
                      <a:pt x="3" y="11"/>
                    </a:lnTo>
                    <a:lnTo>
                      <a:pt x="6" y="11"/>
                    </a:lnTo>
                    <a:lnTo>
                      <a:pt x="6" y="8"/>
                    </a:lnTo>
                    <a:lnTo>
                      <a:pt x="9" y="6"/>
                    </a:lnTo>
                    <a:lnTo>
                      <a:pt x="6" y="3"/>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99" name="Freeform 271"/>
              <p:cNvSpPr>
                <a:spLocks noChangeArrowheads="1"/>
              </p:cNvSpPr>
              <p:nvPr/>
            </p:nvSpPr>
            <p:spPr bwMode="auto">
              <a:xfrm>
                <a:off x="651" y="896"/>
                <a:ext cx="3" cy="9"/>
              </a:xfrm>
              <a:custGeom>
                <a:avLst/>
                <a:gdLst>
                  <a:gd name="T0" fmla="*/ 0 w 3"/>
                  <a:gd name="T1" fmla="*/ 6 h 9"/>
                  <a:gd name="T2" fmla="*/ 3 w 3"/>
                  <a:gd name="T3" fmla="*/ 9 h 9"/>
                  <a:gd name="T4" fmla="*/ 3 w 3"/>
                  <a:gd name="T5" fmla="*/ 6 h 9"/>
                  <a:gd name="T6" fmla="*/ 3 w 3"/>
                  <a:gd name="T7" fmla="*/ 0 h 9"/>
                  <a:gd name="T8" fmla="*/ 0 w 3"/>
                  <a:gd name="T9" fmla="*/ 3 h 9"/>
                  <a:gd name="T10" fmla="*/ 0 w 3"/>
                  <a:gd name="T11" fmla="*/ 6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6"/>
                    </a:moveTo>
                    <a:lnTo>
                      <a:pt x="3" y="9"/>
                    </a:lnTo>
                    <a:lnTo>
                      <a:pt x="3" y="6"/>
                    </a:lnTo>
                    <a:lnTo>
                      <a:pt x="3" y="0"/>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0" name="Freeform 272"/>
              <p:cNvSpPr>
                <a:spLocks noChangeArrowheads="1"/>
              </p:cNvSpPr>
              <p:nvPr/>
            </p:nvSpPr>
            <p:spPr bwMode="auto">
              <a:xfrm>
                <a:off x="671" y="882"/>
                <a:ext cx="3" cy="8"/>
              </a:xfrm>
              <a:custGeom>
                <a:avLst/>
                <a:gdLst>
                  <a:gd name="T0" fmla="*/ 3 w 3"/>
                  <a:gd name="T1" fmla="*/ 0 h 8"/>
                  <a:gd name="T2" fmla="*/ 3 w 3"/>
                  <a:gd name="T3" fmla="*/ 3 h 8"/>
                  <a:gd name="T4" fmla="*/ 0 w 3"/>
                  <a:gd name="T5" fmla="*/ 3 h 8"/>
                  <a:gd name="T6" fmla="*/ 0 w 3"/>
                  <a:gd name="T7" fmla="*/ 6 h 8"/>
                  <a:gd name="T8" fmla="*/ 3 w 3"/>
                  <a:gd name="T9" fmla="*/ 8 h 8"/>
                  <a:gd name="T10" fmla="*/ 3 w 3"/>
                  <a:gd name="T11" fmla="*/ 0 h 8"/>
                  <a:gd name="T12" fmla="*/ 3 w 3"/>
                  <a:gd name="T13" fmla="*/ 0 h 8"/>
                  <a:gd name="T14" fmla="*/ 0 60000 65536"/>
                  <a:gd name="T15" fmla="*/ 0 60000 65536"/>
                  <a:gd name="T16" fmla="*/ 0 60000 65536"/>
                  <a:gd name="T17" fmla="*/ 0 60000 65536"/>
                  <a:gd name="T18" fmla="*/ 0 60000 65536"/>
                  <a:gd name="T19" fmla="*/ 0 60000 65536"/>
                  <a:gd name="T20" fmla="*/ 0 60000 65536"/>
                  <a:gd name="T21" fmla="*/ 0 w 3"/>
                  <a:gd name="T22" fmla="*/ 0 h 8"/>
                  <a:gd name="T23" fmla="*/ 3 w 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8">
                    <a:moveTo>
                      <a:pt x="3" y="0"/>
                    </a:moveTo>
                    <a:lnTo>
                      <a:pt x="3" y="3"/>
                    </a:lnTo>
                    <a:lnTo>
                      <a:pt x="0" y="3"/>
                    </a:lnTo>
                    <a:lnTo>
                      <a:pt x="0" y="6"/>
                    </a:lnTo>
                    <a:lnTo>
                      <a:pt x="3" y="8"/>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1" name="Freeform 273"/>
              <p:cNvSpPr>
                <a:spLocks noChangeArrowheads="1"/>
              </p:cNvSpPr>
              <p:nvPr/>
            </p:nvSpPr>
            <p:spPr bwMode="auto">
              <a:xfrm>
                <a:off x="677" y="888"/>
                <a:ext cx="6" cy="11"/>
              </a:xfrm>
              <a:custGeom>
                <a:avLst/>
                <a:gdLst>
                  <a:gd name="T0" fmla="*/ 3 w 6"/>
                  <a:gd name="T1" fmla="*/ 2 h 11"/>
                  <a:gd name="T2" fmla="*/ 3 w 6"/>
                  <a:gd name="T3" fmla="*/ 0 h 11"/>
                  <a:gd name="T4" fmla="*/ 0 w 6"/>
                  <a:gd name="T5" fmla="*/ 0 h 11"/>
                  <a:gd name="T6" fmla="*/ 3 w 6"/>
                  <a:gd name="T7" fmla="*/ 2 h 11"/>
                  <a:gd name="T8" fmla="*/ 6 w 6"/>
                  <a:gd name="T9" fmla="*/ 8 h 11"/>
                  <a:gd name="T10" fmla="*/ 3 w 6"/>
                  <a:gd name="T11" fmla="*/ 8 h 11"/>
                  <a:gd name="T12" fmla="*/ 6 w 6"/>
                  <a:gd name="T13" fmla="*/ 11 h 11"/>
                  <a:gd name="T14" fmla="*/ 6 w 6"/>
                  <a:gd name="T15" fmla="*/ 11 h 11"/>
                  <a:gd name="T16" fmla="*/ 6 w 6"/>
                  <a:gd name="T17" fmla="*/ 8 h 11"/>
                  <a:gd name="T18" fmla="*/ 6 w 6"/>
                  <a:gd name="T19" fmla="*/ 8 h 11"/>
                  <a:gd name="T20" fmla="*/ 3 w 6"/>
                  <a:gd name="T21" fmla="*/ 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1"/>
                  <a:gd name="T35" fmla="*/ 6 w 6"/>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1">
                    <a:moveTo>
                      <a:pt x="3" y="2"/>
                    </a:moveTo>
                    <a:lnTo>
                      <a:pt x="3" y="0"/>
                    </a:lnTo>
                    <a:lnTo>
                      <a:pt x="0" y="0"/>
                    </a:lnTo>
                    <a:lnTo>
                      <a:pt x="3" y="2"/>
                    </a:lnTo>
                    <a:lnTo>
                      <a:pt x="6" y="8"/>
                    </a:lnTo>
                    <a:lnTo>
                      <a:pt x="3" y="8"/>
                    </a:lnTo>
                    <a:lnTo>
                      <a:pt x="6" y="11"/>
                    </a:lnTo>
                    <a:lnTo>
                      <a:pt x="6" y="8"/>
                    </a:lnTo>
                    <a:lnTo>
                      <a:pt x="3"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2" name="Freeform 274"/>
              <p:cNvSpPr>
                <a:spLocks noChangeArrowheads="1"/>
              </p:cNvSpPr>
              <p:nvPr/>
            </p:nvSpPr>
            <p:spPr bwMode="auto">
              <a:xfrm>
                <a:off x="691" y="899"/>
                <a:ext cx="3" cy="3"/>
              </a:xfrm>
              <a:custGeom>
                <a:avLst/>
                <a:gdLst>
                  <a:gd name="T0" fmla="*/ 3 w 3"/>
                  <a:gd name="T1" fmla="*/ 0 h 3"/>
                  <a:gd name="T2" fmla="*/ 0 w 3"/>
                  <a:gd name="T3" fmla="*/ 0 h 3"/>
                  <a:gd name="T4" fmla="*/ 0 w 3"/>
                  <a:gd name="T5" fmla="*/ 0 h 3"/>
                  <a:gd name="T6" fmla="*/ 0 w 3"/>
                  <a:gd name="T7" fmla="*/ 3 h 3"/>
                  <a:gd name="T8" fmla="*/ 0 w 3"/>
                  <a:gd name="T9" fmla="*/ 3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0"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3" name="Freeform 275"/>
              <p:cNvSpPr>
                <a:spLocks noChangeArrowheads="1"/>
              </p:cNvSpPr>
              <p:nvPr/>
            </p:nvSpPr>
            <p:spPr bwMode="auto">
              <a:xfrm>
                <a:off x="683" y="911"/>
                <a:ext cx="1" cy="8"/>
              </a:xfrm>
              <a:custGeom>
                <a:avLst/>
                <a:gdLst>
                  <a:gd name="T0" fmla="*/ 0 w 1"/>
                  <a:gd name="T1" fmla="*/ 3 h 8"/>
                  <a:gd name="T2" fmla="*/ 0 w 1"/>
                  <a:gd name="T3" fmla="*/ 5 h 8"/>
                  <a:gd name="T4" fmla="*/ 0 w 1"/>
                  <a:gd name="T5" fmla="*/ 8 h 8"/>
                  <a:gd name="T6" fmla="*/ 0 w 1"/>
                  <a:gd name="T7" fmla="*/ 5 h 8"/>
                  <a:gd name="T8" fmla="*/ 0 w 1"/>
                  <a:gd name="T9" fmla="*/ 3 h 8"/>
                  <a:gd name="T10" fmla="*/ 0 w 1"/>
                  <a:gd name="T11" fmla="*/ 3 h 8"/>
                  <a:gd name="T12" fmla="*/ 0 w 1"/>
                  <a:gd name="T13" fmla="*/ 0 h 8"/>
                  <a:gd name="T14" fmla="*/ 0 w 1"/>
                  <a:gd name="T15" fmla="*/ 3 h 8"/>
                  <a:gd name="T16" fmla="*/ 0 w 1"/>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8"/>
                  <a:gd name="T29" fmla="*/ 1 w 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8">
                    <a:moveTo>
                      <a:pt x="0" y="3"/>
                    </a:moveTo>
                    <a:lnTo>
                      <a:pt x="0" y="5"/>
                    </a:lnTo>
                    <a:lnTo>
                      <a:pt x="0" y="8"/>
                    </a:lnTo>
                    <a:lnTo>
                      <a:pt x="0" y="5"/>
                    </a:ln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4" name="Freeform 276"/>
              <p:cNvSpPr>
                <a:spLocks noChangeArrowheads="1"/>
              </p:cNvSpPr>
              <p:nvPr/>
            </p:nvSpPr>
            <p:spPr bwMode="auto">
              <a:xfrm>
                <a:off x="689" y="919"/>
                <a:ext cx="5" cy="9"/>
              </a:xfrm>
              <a:custGeom>
                <a:avLst/>
                <a:gdLst>
                  <a:gd name="T0" fmla="*/ 0 w 5"/>
                  <a:gd name="T1" fmla="*/ 9 h 9"/>
                  <a:gd name="T2" fmla="*/ 2 w 5"/>
                  <a:gd name="T3" fmla="*/ 9 h 9"/>
                  <a:gd name="T4" fmla="*/ 5 w 5"/>
                  <a:gd name="T5" fmla="*/ 6 h 9"/>
                  <a:gd name="T6" fmla="*/ 5 w 5"/>
                  <a:gd name="T7" fmla="*/ 3 h 9"/>
                  <a:gd name="T8" fmla="*/ 5 w 5"/>
                  <a:gd name="T9" fmla="*/ 0 h 9"/>
                  <a:gd name="T10" fmla="*/ 2 w 5"/>
                  <a:gd name="T11" fmla="*/ 0 h 9"/>
                  <a:gd name="T12" fmla="*/ 2 w 5"/>
                  <a:gd name="T13" fmla="*/ 0 h 9"/>
                  <a:gd name="T14" fmla="*/ 2 w 5"/>
                  <a:gd name="T15" fmla="*/ 0 h 9"/>
                  <a:gd name="T16" fmla="*/ 0 w 5"/>
                  <a:gd name="T17" fmla="*/ 0 h 9"/>
                  <a:gd name="T18" fmla="*/ 0 w 5"/>
                  <a:gd name="T19" fmla="*/ 0 h 9"/>
                  <a:gd name="T20" fmla="*/ 2 w 5"/>
                  <a:gd name="T21" fmla="*/ 3 h 9"/>
                  <a:gd name="T22" fmla="*/ 5 w 5"/>
                  <a:gd name="T23" fmla="*/ 3 h 9"/>
                  <a:gd name="T24" fmla="*/ 5 w 5"/>
                  <a:gd name="T25" fmla="*/ 3 h 9"/>
                  <a:gd name="T26" fmla="*/ 5 w 5"/>
                  <a:gd name="T27" fmla="*/ 3 h 9"/>
                  <a:gd name="T28" fmla="*/ 5 w 5"/>
                  <a:gd name="T29" fmla="*/ 6 h 9"/>
                  <a:gd name="T30" fmla="*/ 0 w 5"/>
                  <a:gd name="T31" fmla="*/ 9 h 9"/>
                  <a:gd name="T32" fmla="*/ 0 w 5"/>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9"/>
                  <a:gd name="T53" fmla="*/ 5 w 5"/>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9">
                    <a:moveTo>
                      <a:pt x="0" y="9"/>
                    </a:moveTo>
                    <a:lnTo>
                      <a:pt x="2" y="9"/>
                    </a:lnTo>
                    <a:lnTo>
                      <a:pt x="5" y="6"/>
                    </a:lnTo>
                    <a:lnTo>
                      <a:pt x="5" y="3"/>
                    </a:lnTo>
                    <a:lnTo>
                      <a:pt x="5" y="0"/>
                    </a:lnTo>
                    <a:lnTo>
                      <a:pt x="2" y="0"/>
                    </a:lnTo>
                    <a:lnTo>
                      <a:pt x="0" y="0"/>
                    </a:lnTo>
                    <a:lnTo>
                      <a:pt x="2" y="3"/>
                    </a:lnTo>
                    <a:lnTo>
                      <a:pt x="5" y="3"/>
                    </a:lnTo>
                    <a:lnTo>
                      <a:pt x="5" y="6"/>
                    </a:lnTo>
                    <a:lnTo>
                      <a:pt x="0"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5" name="Freeform 277"/>
              <p:cNvSpPr>
                <a:spLocks noChangeArrowheads="1"/>
              </p:cNvSpPr>
              <p:nvPr/>
            </p:nvSpPr>
            <p:spPr bwMode="auto">
              <a:xfrm>
                <a:off x="706" y="925"/>
                <a:ext cx="3" cy="3"/>
              </a:xfrm>
              <a:custGeom>
                <a:avLst/>
                <a:gdLst>
                  <a:gd name="T0" fmla="*/ 3 w 3"/>
                  <a:gd name="T1" fmla="*/ 3 h 3"/>
                  <a:gd name="T2" fmla="*/ 3 w 3"/>
                  <a:gd name="T3" fmla="*/ 3 h 3"/>
                  <a:gd name="T4" fmla="*/ 3 w 3"/>
                  <a:gd name="T5" fmla="*/ 0 h 3"/>
                  <a:gd name="T6" fmla="*/ 0 w 3"/>
                  <a:gd name="T7" fmla="*/ 0 h 3"/>
                  <a:gd name="T8" fmla="*/ 0 w 3"/>
                  <a:gd name="T9" fmla="*/ 3 h 3"/>
                  <a:gd name="T10" fmla="*/ 0 w 3"/>
                  <a:gd name="T11" fmla="*/ 3 h 3"/>
                  <a:gd name="T12" fmla="*/ 3 w 3"/>
                  <a:gd name="T13" fmla="*/ 3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lnTo>
                      <a:pt x="3" y="3"/>
                    </a:ln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6" name="Freeform 278"/>
              <p:cNvSpPr>
                <a:spLocks noChangeArrowheads="1"/>
              </p:cNvSpPr>
              <p:nvPr/>
            </p:nvSpPr>
            <p:spPr bwMode="auto">
              <a:xfrm>
                <a:off x="712" y="934"/>
                <a:ext cx="11" cy="3"/>
              </a:xfrm>
              <a:custGeom>
                <a:avLst/>
                <a:gdLst>
                  <a:gd name="T0" fmla="*/ 8 w 11"/>
                  <a:gd name="T1" fmla="*/ 3 h 3"/>
                  <a:gd name="T2" fmla="*/ 8 w 11"/>
                  <a:gd name="T3" fmla="*/ 3 h 3"/>
                  <a:gd name="T4" fmla="*/ 11 w 11"/>
                  <a:gd name="T5" fmla="*/ 3 h 3"/>
                  <a:gd name="T6" fmla="*/ 8 w 11"/>
                  <a:gd name="T7" fmla="*/ 3 h 3"/>
                  <a:gd name="T8" fmla="*/ 5 w 11"/>
                  <a:gd name="T9" fmla="*/ 0 h 3"/>
                  <a:gd name="T10" fmla="*/ 5 w 11"/>
                  <a:gd name="T11" fmla="*/ 0 h 3"/>
                  <a:gd name="T12" fmla="*/ 2 w 11"/>
                  <a:gd name="T13" fmla="*/ 0 h 3"/>
                  <a:gd name="T14" fmla="*/ 2 w 11"/>
                  <a:gd name="T15" fmla="*/ 0 h 3"/>
                  <a:gd name="T16" fmla="*/ 0 w 11"/>
                  <a:gd name="T17" fmla="*/ 3 h 3"/>
                  <a:gd name="T18" fmla="*/ 2 w 11"/>
                  <a:gd name="T19" fmla="*/ 3 h 3"/>
                  <a:gd name="T20" fmla="*/ 5 w 11"/>
                  <a:gd name="T21" fmla="*/ 0 h 3"/>
                  <a:gd name="T22" fmla="*/ 8 w 11"/>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3"/>
                  <a:gd name="T38" fmla="*/ 11 w 11"/>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3">
                    <a:moveTo>
                      <a:pt x="8" y="3"/>
                    </a:moveTo>
                    <a:lnTo>
                      <a:pt x="8" y="3"/>
                    </a:lnTo>
                    <a:lnTo>
                      <a:pt x="11" y="3"/>
                    </a:lnTo>
                    <a:lnTo>
                      <a:pt x="8" y="3"/>
                    </a:lnTo>
                    <a:lnTo>
                      <a:pt x="5" y="0"/>
                    </a:lnTo>
                    <a:lnTo>
                      <a:pt x="2" y="0"/>
                    </a:lnTo>
                    <a:lnTo>
                      <a:pt x="0" y="3"/>
                    </a:lnTo>
                    <a:lnTo>
                      <a:pt x="2" y="3"/>
                    </a:lnTo>
                    <a:lnTo>
                      <a:pt x="5" y="0"/>
                    </a:lnTo>
                    <a:lnTo>
                      <a:pt x="8"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7" name="Freeform 279"/>
              <p:cNvSpPr>
                <a:spLocks noChangeArrowheads="1"/>
              </p:cNvSpPr>
              <p:nvPr/>
            </p:nvSpPr>
            <p:spPr bwMode="auto">
              <a:xfrm>
                <a:off x="694" y="942"/>
                <a:ext cx="9" cy="6"/>
              </a:xfrm>
              <a:custGeom>
                <a:avLst/>
                <a:gdLst>
                  <a:gd name="T0" fmla="*/ 0 w 9"/>
                  <a:gd name="T1" fmla="*/ 6 h 6"/>
                  <a:gd name="T2" fmla="*/ 6 w 9"/>
                  <a:gd name="T3" fmla="*/ 6 h 6"/>
                  <a:gd name="T4" fmla="*/ 9 w 9"/>
                  <a:gd name="T5" fmla="*/ 6 h 6"/>
                  <a:gd name="T6" fmla="*/ 9 w 9"/>
                  <a:gd name="T7" fmla="*/ 3 h 6"/>
                  <a:gd name="T8" fmla="*/ 9 w 9"/>
                  <a:gd name="T9" fmla="*/ 0 h 6"/>
                  <a:gd name="T10" fmla="*/ 6 w 9"/>
                  <a:gd name="T11" fmla="*/ 3 h 6"/>
                  <a:gd name="T12" fmla="*/ 3 w 9"/>
                  <a:gd name="T13" fmla="*/ 3 h 6"/>
                  <a:gd name="T14" fmla="*/ 0 w 9"/>
                  <a:gd name="T15" fmla="*/ 3 h 6"/>
                  <a:gd name="T16" fmla="*/ 0 w 9"/>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0" y="6"/>
                    </a:moveTo>
                    <a:lnTo>
                      <a:pt x="6" y="6"/>
                    </a:lnTo>
                    <a:lnTo>
                      <a:pt x="9" y="6"/>
                    </a:lnTo>
                    <a:lnTo>
                      <a:pt x="9" y="3"/>
                    </a:lnTo>
                    <a:lnTo>
                      <a:pt x="9" y="0"/>
                    </a:lnTo>
                    <a:lnTo>
                      <a:pt x="6" y="3"/>
                    </a:lnTo>
                    <a:lnTo>
                      <a:pt x="3" y="3"/>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8" name="Freeform 280"/>
              <p:cNvSpPr>
                <a:spLocks noChangeArrowheads="1"/>
              </p:cNvSpPr>
              <p:nvPr/>
            </p:nvSpPr>
            <p:spPr bwMode="auto">
              <a:xfrm>
                <a:off x="651" y="896"/>
                <a:ext cx="3" cy="3"/>
              </a:xfrm>
              <a:custGeom>
                <a:avLst/>
                <a:gdLst>
                  <a:gd name="T0" fmla="*/ 3 w 3"/>
                  <a:gd name="T1" fmla="*/ 0 h 3"/>
                  <a:gd name="T2" fmla="*/ 0 w 3"/>
                  <a:gd name="T3" fmla="*/ 0 h 3"/>
                  <a:gd name="T4" fmla="*/ 0 w 3"/>
                  <a:gd name="T5" fmla="*/ 3 h 3"/>
                  <a:gd name="T6" fmla="*/ 0 w 3"/>
                  <a:gd name="T7" fmla="*/ 0 h 3"/>
                  <a:gd name="T8" fmla="*/ 3 w 3"/>
                  <a:gd name="T9" fmla="*/ 0 h 3"/>
                  <a:gd name="T10" fmla="*/ 3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0"/>
                    </a:lnTo>
                    <a:lnTo>
                      <a:pt x="0" y="3"/>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09" name="Freeform 281"/>
              <p:cNvSpPr>
                <a:spLocks noChangeArrowheads="1"/>
              </p:cNvSpPr>
              <p:nvPr/>
            </p:nvSpPr>
            <p:spPr bwMode="auto">
              <a:xfrm>
                <a:off x="827" y="1112"/>
                <a:ext cx="11" cy="12"/>
              </a:xfrm>
              <a:custGeom>
                <a:avLst/>
                <a:gdLst>
                  <a:gd name="T0" fmla="*/ 11 w 11"/>
                  <a:gd name="T1" fmla="*/ 3 h 12"/>
                  <a:gd name="T2" fmla="*/ 11 w 11"/>
                  <a:gd name="T3" fmla="*/ 0 h 12"/>
                  <a:gd name="T4" fmla="*/ 11 w 11"/>
                  <a:gd name="T5" fmla="*/ 0 h 12"/>
                  <a:gd name="T6" fmla="*/ 11 w 11"/>
                  <a:gd name="T7" fmla="*/ 0 h 12"/>
                  <a:gd name="T8" fmla="*/ 8 w 11"/>
                  <a:gd name="T9" fmla="*/ 0 h 12"/>
                  <a:gd name="T10" fmla="*/ 5 w 11"/>
                  <a:gd name="T11" fmla="*/ 0 h 12"/>
                  <a:gd name="T12" fmla="*/ 3 w 11"/>
                  <a:gd name="T13" fmla="*/ 0 h 12"/>
                  <a:gd name="T14" fmla="*/ 3 w 11"/>
                  <a:gd name="T15" fmla="*/ 0 h 12"/>
                  <a:gd name="T16" fmla="*/ 3 w 11"/>
                  <a:gd name="T17" fmla="*/ 3 h 12"/>
                  <a:gd name="T18" fmla="*/ 5 w 11"/>
                  <a:gd name="T19" fmla="*/ 3 h 12"/>
                  <a:gd name="T20" fmla="*/ 5 w 11"/>
                  <a:gd name="T21" fmla="*/ 3 h 12"/>
                  <a:gd name="T22" fmla="*/ 5 w 11"/>
                  <a:gd name="T23" fmla="*/ 6 h 12"/>
                  <a:gd name="T24" fmla="*/ 3 w 11"/>
                  <a:gd name="T25" fmla="*/ 9 h 12"/>
                  <a:gd name="T26" fmla="*/ 0 w 11"/>
                  <a:gd name="T27" fmla="*/ 12 h 12"/>
                  <a:gd name="T28" fmla="*/ 0 w 11"/>
                  <a:gd name="T29" fmla="*/ 12 h 12"/>
                  <a:gd name="T30" fmla="*/ 5 w 11"/>
                  <a:gd name="T31" fmla="*/ 12 h 12"/>
                  <a:gd name="T32" fmla="*/ 11 w 11"/>
                  <a:gd name="T33" fmla="*/ 12 h 12"/>
                  <a:gd name="T34" fmla="*/ 11 w 11"/>
                  <a:gd name="T35" fmla="*/ 9 h 12"/>
                  <a:gd name="T36" fmla="*/ 11 w 11"/>
                  <a:gd name="T37" fmla="*/ 6 h 12"/>
                  <a:gd name="T38" fmla="*/ 11 w 11"/>
                  <a:gd name="T39" fmla="*/ 6 h 12"/>
                  <a:gd name="T40" fmla="*/ 11 w 11"/>
                  <a:gd name="T41" fmla="*/ 6 h 12"/>
                  <a:gd name="T42" fmla="*/ 11 w 11"/>
                  <a:gd name="T43" fmla="*/ 3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
                  <a:gd name="T67" fmla="*/ 0 h 12"/>
                  <a:gd name="T68" fmla="*/ 11 w 11"/>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 h="12">
                    <a:moveTo>
                      <a:pt x="11" y="3"/>
                    </a:moveTo>
                    <a:lnTo>
                      <a:pt x="11" y="0"/>
                    </a:lnTo>
                    <a:lnTo>
                      <a:pt x="8" y="0"/>
                    </a:lnTo>
                    <a:lnTo>
                      <a:pt x="5" y="0"/>
                    </a:lnTo>
                    <a:lnTo>
                      <a:pt x="3" y="0"/>
                    </a:lnTo>
                    <a:lnTo>
                      <a:pt x="3" y="3"/>
                    </a:lnTo>
                    <a:lnTo>
                      <a:pt x="5" y="3"/>
                    </a:lnTo>
                    <a:lnTo>
                      <a:pt x="5" y="6"/>
                    </a:lnTo>
                    <a:lnTo>
                      <a:pt x="3" y="9"/>
                    </a:lnTo>
                    <a:lnTo>
                      <a:pt x="0" y="12"/>
                    </a:lnTo>
                    <a:lnTo>
                      <a:pt x="5" y="12"/>
                    </a:lnTo>
                    <a:lnTo>
                      <a:pt x="11" y="12"/>
                    </a:lnTo>
                    <a:lnTo>
                      <a:pt x="11" y="9"/>
                    </a:lnTo>
                    <a:lnTo>
                      <a:pt x="11" y="6"/>
                    </a:lnTo>
                    <a:lnTo>
                      <a:pt x="11"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0" name="Freeform 282"/>
              <p:cNvSpPr>
                <a:spLocks noChangeArrowheads="1"/>
              </p:cNvSpPr>
              <p:nvPr/>
            </p:nvSpPr>
            <p:spPr bwMode="auto">
              <a:xfrm>
                <a:off x="1400" y="262"/>
                <a:ext cx="103" cy="46"/>
              </a:xfrm>
              <a:custGeom>
                <a:avLst/>
                <a:gdLst>
                  <a:gd name="T0" fmla="*/ 14 w 103"/>
                  <a:gd name="T1" fmla="*/ 23 h 46"/>
                  <a:gd name="T2" fmla="*/ 3 w 103"/>
                  <a:gd name="T3" fmla="*/ 26 h 46"/>
                  <a:gd name="T4" fmla="*/ 11 w 103"/>
                  <a:gd name="T5" fmla="*/ 23 h 46"/>
                  <a:gd name="T6" fmla="*/ 17 w 103"/>
                  <a:gd name="T7" fmla="*/ 26 h 46"/>
                  <a:gd name="T8" fmla="*/ 23 w 103"/>
                  <a:gd name="T9" fmla="*/ 29 h 46"/>
                  <a:gd name="T10" fmla="*/ 20 w 103"/>
                  <a:gd name="T11" fmla="*/ 32 h 46"/>
                  <a:gd name="T12" fmla="*/ 17 w 103"/>
                  <a:gd name="T13" fmla="*/ 38 h 46"/>
                  <a:gd name="T14" fmla="*/ 17 w 103"/>
                  <a:gd name="T15" fmla="*/ 40 h 46"/>
                  <a:gd name="T16" fmla="*/ 29 w 103"/>
                  <a:gd name="T17" fmla="*/ 40 h 46"/>
                  <a:gd name="T18" fmla="*/ 37 w 103"/>
                  <a:gd name="T19" fmla="*/ 46 h 46"/>
                  <a:gd name="T20" fmla="*/ 46 w 103"/>
                  <a:gd name="T21" fmla="*/ 46 h 46"/>
                  <a:gd name="T22" fmla="*/ 63 w 103"/>
                  <a:gd name="T23" fmla="*/ 40 h 46"/>
                  <a:gd name="T24" fmla="*/ 69 w 103"/>
                  <a:gd name="T25" fmla="*/ 40 h 46"/>
                  <a:gd name="T26" fmla="*/ 83 w 103"/>
                  <a:gd name="T27" fmla="*/ 35 h 46"/>
                  <a:gd name="T28" fmla="*/ 86 w 103"/>
                  <a:gd name="T29" fmla="*/ 32 h 46"/>
                  <a:gd name="T30" fmla="*/ 95 w 103"/>
                  <a:gd name="T31" fmla="*/ 29 h 46"/>
                  <a:gd name="T32" fmla="*/ 95 w 103"/>
                  <a:gd name="T33" fmla="*/ 26 h 46"/>
                  <a:gd name="T34" fmla="*/ 101 w 103"/>
                  <a:gd name="T35" fmla="*/ 23 h 46"/>
                  <a:gd name="T36" fmla="*/ 101 w 103"/>
                  <a:gd name="T37" fmla="*/ 20 h 46"/>
                  <a:gd name="T38" fmla="*/ 98 w 103"/>
                  <a:gd name="T39" fmla="*/ 14 h 46"/>
                  <a:gd name="T40" fmla="*/ 92 w 103"/>
                  <a:gd name="T41" fmla="*/ 12 h 46"/>
                  <a:gd name="T42" fmla="*/ 89 w 103"/>
                  <a:gd name="T43" fmla="*/ 6 h 46"/>
                  <a:gd name="T44" fmla="*/ 92 w 103"/>
                  <a:gd name="T45" fmla="*/ 3 h 46"/>
                  <a:gd name="T46" fmla="*/ 86 w 103"/>
                  <a:gd name="T47" fmla="*/ 3 h 46"/>
                  <a:gd name="T48" fmla="*/ 83 w 103"/>
                  <a:gd name="T49" fmla="*/ 0 h 46"/>
                  <a:gd name="T50" fmla="*/ 77 w 103"/>
                  <a:gd name="T51" fmla="*/ 3 h 46"/>
                  <a:gd name="T52" fmla="*/ 72 w 103"/>
                  <a:gd name="T53" fmla="*/ 3 h 46"/>
                  <a:gd name="T54" fmla="*/ 66 w 103"/>
                  <a:gd name="T55" fmla="*/ 6 h 46"/>
                  <a:gd name="T56" fmla="*/ 60 w 103"/>
                  <a:gd name="T57" fmla="*/ 6 h 46"/>
                  <a:gd name="T58" fmla="*/ 60 w 103"/>
                  <a:gd name="T59" fmla="*/ 9 h 46"/>
                  <a:gd name="T60" fmla="*/ 57 w 103"/>
                  <a:gd name="T61" fmla="*/ 6 h 46"/>
                  <a:gd name="T62" fmla="*/ 49 w 103"/>
                  <a:gd name="T63" fmla="*/ 6 h 46"/>
                  <a:gd name="T64" fmla="*/ 46 w 103"/>
                  <a:gd name="T65" fmla="*/ 12 h 46"/>
                  <a:gd name="T66" fmla="*/ 40 w 103"/>
                  <a:gd name="T67" fmla="*/ 6 h 46"/>
                  <a:gd name="T68" fmla="*/ 40 w 103"/>
                  <a:gd name="T69" fmla="*/ 14 h 46"/>
                  <a:gd name="T70" fmla="*/ 34 w 103"/>
                  <a:gd name="T71" fmla="*/ 17 h 46"/>
                  <a:gd name="T72" fmla="*/ 31 w 103"/>
                  <a:gd name="T73" fmla="*/ 14 h 46"/>
                  <a:gd name="T74" fmla="*/ 29 w 103"/>
                  <a:gd name="T75" fmla="*/ 12 h 46"/>
                  <a:gd name="T76" fmla="*/ 31 w 103"/>
                  <a:gd name="T77" fmla="*/ 9 h 46"/>
                  <a:gd name="T78" fmla="*/ 31 w 103"/>
                  <a:gd name="T79" fmla="*/ 6 h 46"/>
                  <a:gd name="T80" fmla="*/ 23 w 103"/>
                  <a:gd name="T81" fmla="*/ 0 h 46"/>
                  <a:gd name="T82" fmla="*/ 17 w 103"/>
                  <a:gd name="T83" fmla="*/ 0 h 46"/>
                  <a:gd name="T84" fmla="*/ 20 w 103"/>
                  <a:gd name="T85" fmla="*/ 0 h 46"/>
                  <a:gd name="T86" fmla="*/ 20 w 103"/>
                  <a:gd name="T87" fmla="*/ 3 h 46"/>
                  <a:gd name="T88" fmla="*/ 20 w 103"/>
                  <a:gd name="T89" fmla="*/ 6 h 46"/>
                  <a:gd name="T90" fmla="*/ 20 w 103"/>
                  <a:gd name="T91" fmla="*/ 9 h 46"/>
                  <a:gd name="T92" fmla="*/ 17 w 103"/>
                  <a:gd name="T93" fmla="*/ 3 h 46"/>
                  <a:gd name="T94" fmla="*/ 11 w 103"/>
                  <a:gd name="T95" fmla="*/ 6 h 46"/>
                  <a:gd name="T96" fmla="*/ 8 w 103"/>
                  <a:gd name="T97" fmla="*/ 9 h 46"/>
                  <a:gd name="T98" fmla="*/ 11 w 103"/>
                  <a:gd name="T99" fmla="*/ 12 h 46"/>
                  <a:gd name="T100" fmla="*/ 6 w 103"/>
                  <a:gd name="T101" fmla="*/ 12 h 46"/>
                  <a:gd name="T102" fmla="*/ 3 w 103"/>
                  <a:gd name="T103" fmla="*/ 12 h 46"/>
                  <a:gd name="T104" fmla="*/ 8 w 103"/>
                  <a:gd name="T105" fmla="*/ 14 h 46"/>
                  <a:gd name="T106" fmla="*/ 17 w 103"/>
                  <a:gd name="T107" fmla="*/ 12 h 46"/>
                  <a:gd name="T108" fmla="*/ 23 w 103"/>
                  <a:gd name="T109" fmla="*/ 14 h 46"/>
                  <a:gd name="T110" fmla="*/ 17 w 103"/>
                  <a:gd name="T111" fmla="*/ 17 h 46"/>
                  <a:gd name="T112" fmla="*/ 26 w 103"/>
                  <a:gd name="T113" fmla="*/ 1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46"/>
                  <a:gd name="T173" fmla="*/ 103 w 103"/>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46">
                    <a:moveTo>
                      <a:pt x="20" y="20"/>
                    </a:moveTo>
                    <a:lnTo>
                      <a:pt x="17" y="20"/>
                    </a:lnTo>
                    <a:lnTo>
                      <a:pt x="14" y="23"/>
                    </a:lnTo>
                    <a:lnTo>
                      <a:pt x="11" y="23"/>
                    </a:lnTo>
                    <a:lnTo>
                      <a:pt x="8" y="23"/>
                    </a:lnTo>
                    <a:lnTo>
                      <a:pt x="6" y="23"/>
                    </a:lnTo>
                    <a:lnTo>
                      <a:pt x="3" y="23"/>
                    </a:lnTo>
                    <a:lnTo>
                      <a:pt x="3" y="26"/>
                    </a:lnTo>
                    <a:lnTo>
                      <a:pt x="6" y="26"/>
                    </a:lnTo>
                    <a:lnTo>
                      <a:pt x="8" y="26"/>
                    </a:lnTo>
                    <a:lnTo>
                      <a:pt x="11" y="23"/>
                    </a:lnTo>
                    <a:lnTo>
                      <a:pt x="14" y="26"/>
                    </a:lnTo>
                    <a:lnTo>
                      <a:pt x="17" y="26"/>
                    </a:lnTo>
                    <a:lnTo>
                      <a:pt x="17" y="29"/>
                    </a:lnTo>
                    <a:lnTo>
                      <a:pt x="20" y="29"/>
                    </a:lnTo>
                    <a:lnTo>
                      <a:pt x="23" y="29"/>
                    </a:lnTo>
                    <a:lnTo>
                      <a:pt x="23" y="32"/>
                    </a:lnTo>
                    <a:lnTo>
                      <a:pt x="20" y="32"/>
                    </a:lnTo>
                    <a:lnTo>
                      <a:pt x="23" y="32"/>
                    </a:lnTo>
                    <a:lnTo>
                      <a:pt x="23" y="35"/>
                    </a:lnTo>
                    <a:lnTo>
                      <a:pt x="20" y="35"/>
                    </a:lnTo>
                    <a:lnTo>
                      <a:pt x="17" y="38"/>
                    </a:lnTo>
                    <a:lnTo>
                      <a:pt x="14" y="35"/>
                    </a:lnTo>
                    <a:lnTo>
                      <a:pt x="14" y="38"/>
                    </a:lnTo>
                    <a:lnTo>
                      <a:pt x="14" y="40"/>
                    </a:lnTo>
                    <a:lnTo>
                      <a:pt x="17" y="40"/>
                    </a:lnTo>
                    <a:lnTo>
                      <a:pt x="20" y="40"/>
                    </a:lnTo>
                    <a:lnTo>
                      <a:pt x="23" y="40"/>
                    </a:lnTo>
                    <a:lnTo>
                      <a:pt x="26" y="40"/>
                    </a:lnTo>
                    <a:lnTo>
                      <a:pt x="29" y="40"/>
                    </a:lnTo>
                    <a:lnTo>
                      <a:pt x="31" y="40"/>
                    </a:lnTo>
                    <a:lnTo>
                      <a:pt x="34" y="40"/>
                    </a:lnTo>
                    <a:lnTo>
                      <a:pt x="34" y="43"/>
                    </a:lnTo>
                    <a:lnTo>
                      <a:pt x="37" y="43"/>
                    </a:lnTo>
                    <a:lnTo>
                      <a:pt x="37" y="46"/>
                    </a:lnTo>
                    <a:lnTo>
                      <a:pt x="37" y="43"/>
                    </a:lnTo>
                    <a:lnTo>
                      <a:pt x="40" y="43"/>
                    </a:lnTo>
                    <a:lnTo>
                      <a:pt x="43" y="46"/>
                    </a:lnTo>
                    <a:lnTo>
                      <a:pt x="46" y="46"/>
                    </a:lnTo>
                    <a:lnTo>
                      <a:pt x="49" y="46"/>
                    </a:lnTo>
                    <a:lnTo>
                      <a:pt x="52" y="46"/>
                    </a:lnTo>
                    <a:lnTo>
                      <a:pt x="57" y="46"/>
                    </a:lnTo>
                    <a:lnTo>
                      <a:pt x="63" y="40"/>
                    </a:lnTo>
                    <a:lnTo>
                      <a:pt x="66" y="40"/>
                    </a:lnTo>
                    <a:lnTo>
                      <a:pt x="69" y="40"/>
                    </a:lnTo>
                    <a:lnTo>
                      <a:pt x="72" y="40"/>
                    </a:lnTo>
                    <a:lnTo>
                      <a:pt x="75" y="38"/>
                    </a:lnTo>
                    <a:lnTo>
                      <a:pt x="77" y="38"/>
                    </a:lnTo>
                    <a:lnTo>
                      <a:pt x="80" y="35"/>
                    </a:lnTo>
                    <a:lnTo>
                      <a:pt x="83" y="35"/>
                    </a:lnTo>
                    <a:lnTo>
                      <a:pt x="83" y="32"/>
                    </a:lnTo>
                    <a:lnTo>
                      <a:pt x="86" y="32"/>
                    </a:lnTo>
                    <a:lnTo>
                      <a:pt x="89" y="35"/>
                    </a:lnTo>
                    <a:lnTo>
                      <a:pt x="89" y="32"/>
                    </a:lnTo>
                    <a:lnTo>
                      <a:pt x="92" y="32"/>
                    </a:lnTo>
                    <a:lnTo>
                      <a:pt x="95" y="32"/>
                    </a:lnTo>
                    <a:lnTo>
                      <a:pt x="95" y="29"/>
                    </a:lnTo>
                    <a:lnTo>
                      <a:pt x="92" y="29"/>
                    </a:lnTo>
                    <a:lnTo>
                      <a:pt x="95" y="29"/>
                    </a:lnTo>
                    <a:lnTo>
                      <a:pt x="92" y="26"/>
                    </a:lnTo>
                    <a:lnTo>
                      <a:pt x="95" y="26"/>
                    </a:lnTo>
                    <a:lnTo>
                      <a:pt x="98" y="26"/>
                    </a:lnTo>
                    <a:lnTo>
                      <a:pt x="101" y="26"/>
                    </a:lnTo>
                    <a:lnTo>
                      <a:pt x="101" y="23"/>
                    </a:lnTo>
                    <a:lnTo>
                      <a:pt x="103" y="23"/>
                    </a:lnTo>
                    <a:lnTo>
                      <a:pt x="103" y="20"/>
                    </a:lnTo>
                    <a:lnTo>
                      <a:pt x="101" y="20"/>
                    </a:lnTo>
                    <a:lnTo>
                      <a:pt x="101" y="17"/>
                    </a:lnTo>
                    <a:lnTo>
                      <a:pt x="103" y="17"/>
                    </a:lnTo>
                    <a:lnTo>
                      <a:pt x="101" y="12"/>
                    </a:lnTo>
                    <a:lnTo>
                      <a:pt x="98" y="14"/>
                    </a:lnTo>
                    <a:lnTo>
                      <a:pt x="98" y="12"/>
                    </a:lnTo>
                    <a:lnTo>
                      <a:pt x="92" y="12"/>
                    </a:lnTo>
                    <a:lnTo>
                      <a:pt x="95" y="9"/>
                    </a:lnTo>
                    <a:lnTo>
                      <a:pt x="95" y="6"/>
                    </a:lnTo>
                    <a:lnTo>
                      <a:pt x="89" y="9"/>
                    </a:lnTo>
                    <a:lnTo>
                      <a:pt x="89" y="6"/>
                    </a:lnTo>
                    <a:lnTo>
                      <a:pt x="92" y="3"/>
                    </a:lnTo>
                    <a:lnTo>
                      <a:pt x="95" y="3"/>
                    </a:lnTo>
                    <a:lnTo>
                      <a:pt x="92" y="3"/>
                    </a:lnTo>
                    <a:lnTo>
                      <a:pt x="89" y="3"/>
                    </a:lnTo>
                    <a:lnTo>
                      <a:pt x="86" y="3"/>
                    </a:lnTo>
                    <a:lnTo>
                      <a:pt x="83" y="3"/>
                    </a:lnTo>
                    <a:lnTo>
                      <a:pt x="83" y="0"/>
                    </a:lnTo>
                    <a:lnTo>
                      <a:pt x="80" y="0"/>
                    </a:lnTo>
                    <a:lnTo>
                      <a:pt x="77" y="0"/>
                    </a:lnTo>
                    <a:lnTo>
                      <a:pt x="77" y="3"/>
                    </a:lnTo>
                    <a:lnTo>
                      <a:pt x="75" y="6"/>
                    </a:lnTo>
                    <a:lnTo>
                      <a:pt x="72" y="6"/>
                    </a:lnTo>
                    <a:lnTo>
                      <a:pt x="72" y="3"/>
                    </a:lnTo>
                    <a:lnTo>
                      <a:pt x="69" y="3"/>
                    </a:lnTo>
                    <a:lnTo>
                      <a:pt x="69" y="6"/>
                    </a:lnTo>
                    <a:lnTo>
                      <a:pt x="66" y="6"/>
                    </a:lnTo>
                    <a:lnTo>
                      <a:pt x="63" y="3"/>
                    </a:lnTo>
                    <a:lnTo>
                      <a:pt x="60" y="3"/>
                    </a:lnTo>
                    <a:lnTo>
                      <a:pt x="60" y="6"/>
                    </a:lnTo>
                    <a:lnTo>
                      <a:pt x="60" y="9"/>
                    </a:lnTo>
                    <a:lnTo>
                      <a:pt x="60" y="12"/>
                    </a:lnTo>
                    <a:lnTo>
                      <a:pt x="60" y="9"/>
                    </a:lnTo>
                    <a:lnTo>
                      <a:pt x="57" y="9"/>
                    </a:lnTo>
                    <a:lnTo>
                      <a:pt x="57" y="6"/>
                    </a:lnTo>
                    <a:lnTo>
                      <a:pt x="57" y="3"/>
                    </a:lnTo>
                    <a:lnTo>
                      <a:pt x="54" y="6"/>
                    </a:lnTo>
                    <a:lnTo>
                      <a:pt x="52" y="6"/>
                    </a:lnTo>
                    <a:lnTo>
                      <a:pt x="49" y="6"/>
                    </a:lnTo>
                    <a:lnTo>
                      <a:pt x="49" y="9"/>
                    </a:lnTo>
                    <a:lnTo>
                      <a:pt x="49" y="12"/>
                    </a:lnTo>
                    <a:lnTo>
                      <a:pt x="46" y="12"/>
                    </a:lnTo>
                    <a:lnTo>
                      <a:pt x="46" y="9"/>
                    </a:lnTo>
                    <a:lnTo>
                      <a:pt x="43" y="6"/>
                    </a:lnTo>
                    <a:lnTo>
                      <a:pt x="40" y="6"/>
                    </a:lnTo>
                    <a:lnTo>
                      <a:pt x="40" y="9"/>
                    </a:lnTo>
                    <a:lnTo>
                      <a:pt x="40" y="12"/>
                    </a:lnTo>
                    <a:lnTo>
                      <a:pt x="40" y="14"/>
                    </a:lnTo>
                    <a:lnTo>
                      <a:pt x="37" y="12"/>
                    </a:lnTo>
                    <a:lnTo>
                      <a:pt x="34" y="12"/>
                    </a:lnTo>
                    <a:lnTo>
                      <a:pt x="34" y="17"/>
                    </a:lnTo>
                    <a:lnTo>
                      <a:pt x="31" y="17"/>
                    </a:lnTo>
                    <a:lnTo>
                      <a:pt x="31" y="14"/>
                    </a:lnTo>
                    <a:lnTo>
                      <a:pt x="29" y="14"/>
                    </a:lnTo>
                    <a:lnTo>
                      <a:pt x="31" y="14"/>
                    </a:lnTo>
                    <a:lnTo>
                      <a:pt x="31" y="12"/>
                    </a:lnTo>
                    <a:lnTo>
                      <a:pt x="29" y="14"/>
                    </a:lnTo>
                    <a:lnTo>
                      <a:pt x="29" y="12"/>
                    </a:lnTo>
                    <a:lnTo>
                      <a:pt x="29" y="9"/>
                    </a:lnTo>
                    <a:lnTo>
                      <a:pt x="29" y="12"/>
                    </a:lnTo>
                    <a:lnTo>
                      <a:pt x="31" y="12"/>
                    </a:lnTo>
                    <a:lnTo>
                      <a:pt x="31" y="9"/>
                    </a:lnTo>
                    <a:lnTo>
                      <a:pt x="29" y="9"/>
                    </a:lnTo>
                    <a:lnTo>
                      <a:pt x="31" y="6"/>
                    </a:lnTo>
                    <a:lnTo>
                      <a:pt x="29" y="6"/>
                    </a:lnTo>
                    <a:lnTo>
                      <a:pt x="26" y="3"/>
                    </a:lnTo>
                    <a:lnTo>
                      <a:pt x="23" y="3"/>
                    </a:lnTo>
                    <a:lnTo>
                      <a:pt x="23" y="0"/>
                    </a:lnTo>
                    <a:lnTo>
                      <a:pt x="20" y="0"/>
                    </a:lnTo>
                    <a:lnTo>
                      <a:pt x="17" y="0"/>
                    </a:lnTo>
                    <a:lnTo>
                      <a:pt x="17" y="3"/>
                    </a:lnTo>
                    <a:lnTo>
                      <a:pt x="20" y="0"/>
                    </a:lnTo>
                    <a:lnTo>
                      <a:pt x="20" y="3"/>
                    </a:lnTo>
                    <a:lnTo>
                      <a:pt x="23" y="3"/>
                    </a:lnTo>
                    <a:lnTo>
                      <a:pt x="20" y="3"/>
                    </a:lnTo>
                    <a:lnTo>
                      <a:pt x="17" y="3"/>
                    </a:lnTo>
                    <a:lnTo>
                      <a:pt x="20" y="3"/>
                    </a:lnTo>
                    <a:lnTo>
                      <a:pt x="23" y="6"/>
                    </a:lnTo>
                    <a:lnTo>
                      <a:pt x="20" y="6"/>
                    </a:lnTo>
                    <a:lnTo>
                      <a:pt x="23" y="9"/>
                    </a:lnTo>
                    <a:lnTo>
                      <a:pt x="20" y="9"/>
                    </a:lnTo>
                    <a:lnTo>
                      <a:pt x="17" y="6"/>
                    </a:lnTo>
                    <a:lnTo>
                      <a:pt x="14" y="6"/>
                    </a:lnTo>
                    <a:lnTo>
                      <a:pt x="17" y="3"/>
                    </a:lnTo>
                    <a:lnTo>
                      <a:pt x="11" y="3"/>
                    </a:lnTo>
                    <a:lnTo>
                      <a:pt x="11" y="6"/>
                    </a:lnTo>
                    <a:lnTo>
                      <a:pt x="11" y="3"/>
                    </a:lnTo>
                    <a:lnTo>
                      <a:pt x="11" y="6"/>
                    </a:lnTo>
                    <a:lnTo>
                      <a:pt x="8" y="6"/>
                    </a:lnTo>
                    <a:lnTo>
                      <a:pt x="11" y="9"/>
                    </a:lnTo>
                    <a:lnTo>
                      <a:pt x="8" y="9"/>
                    </a:lnTo>
                    <a:lnTo>
                      <a:pt x="14" y="9"/>
                    </a:lnTo>
                    <a:lnTo>
                      <a:pt x="11" y="9"/>
                    </a:lnTo>
                    <a:lnTo>
                      <a:pt x="11" y="12"/>
                    </a:lnTo>
                    <a:lnTo>
                      <a:pt x="14" y="12"/>
                    </a:lnTo>
                    <a:lnTo>
                      <a:pt x="8" y="12"/>
                    </a:lnTo>
                    <a:lnTo>
                      <a:pt x="8" y="9"/>
                    </a:lnTo>
                    <a:lnTo>
                      <a:pt x="6" y="9"/>
                    </a:lnTo>
                    <a:lnTo>
                      <a:pt x="6" y="12"/>
                    </a:lnTo>
                    <a:lnTo>
                      <a:pt x="8" y="12"/>
                    </a:lnTo>
                    <a:lnTo>
                      <a:pt x="6" y="12"/>
                    </a:lnTo>
                    <a:lnTo>
                      <a:pt x="8" y="12"/>
                    </a:lnTo>
                    <a:lnTo>
                      <a:pt x="6" y="14"/>
                    </a:lnTo>
                    <a:lnTo>
                      <a:pt x="3" y="12"/>
                    </a:lnTo>
                    <a:lnTo>
                      <a:pt x="0" y="14"/>
                    </a:lnTo>
                    <a:lnTo>
                      <a:pt x="6" y="14"/>
                    </a:lnTo>
                    <a:lnTo>
                      <a:pt x="8" y="14"/>
                    </a:lnTo>
                    <a:lnTo>
                      <a:pt x="11" y="14"/>
                    </a:lnTo>
                    <a:lnTo>
                      <a:pt x="14" y="12"/>
                    </a:lnTo>
                    <a:lnTo>
                      <a:pt x="17" y="12"/>
                    </a:lnTo>
                    <a:lnTo>
                      <a:pt x="20" y="12"/>
                    </a:lnTo>
                    <a:lnTo>
                      <a:pt x="20" y="14"/>
                    </a:lnTo>
                    <a:lnTo>
                      <a:pt x="23" y="14"/>
                    </a:lnTo>
                    <a:lnTo>
                      <a:pt x="26" y="14"/>
                    </a:lnTo>
                    <a:lnTo>
                      <a:pt x="23" y="17"/>
                    </a:lnTo>
                    <a:lnTo>
                      <a:pt x="20" y="17"/>
                    </a:lnTo>
                    <a:lnTo>
                      <a:pt x="17" y="17"/>
                    </a:lnTo>
                    <a:lnTo>
                      <a:pt x="17" y="20"/>
                    </a:lnTo>
                    <a:lnTo>
                      <a:pt x="23" y="20"/>
                    </a:lnTo>
                    <a:lnTo>
                      <a:pt x="26" y="17"/>
                    </a:lnTo>
                    <a:lnTo>
                      <a:pt x="23" y="20"/>
                    </a:lnTo>
                    <a:lnTo>
                      <a:pt x="20" y="2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1" name="Freeform 283"/>
              <p:cNvSpPr>
                <a:spLocks noChangeArrowheads="1"/>
              </p:cNvSpPr>
              <p:nvPr/>
            </p:nvSpPr>
            <p:spPr bwMode="auto">
              <a:xfrm>
                <a:off x="1558" y="328"/>
                <a:ext cx="3" cy="3"/>
              </a:xfrm>
              <a:custGeom>
                <a:avLst/>
                <a:gdLst>
                  <a:gd name="T0" fmla="*/ 0 w 3"/>
                  <a:gd name="T1" fmla="*/ 3 h 3"/>
                  <a:gd name="T2" fmla="*/ 3 w 3"/>
                  <a:gd name="T3" fmla="*/ 3 h 3"/>
                  <a:gd name="T4" fmla="*/ 3 w 3"/>
                  <a:gd name="T5" fmla="*/ 3 h 3"/>
                  <a:gd name="T6" fmla="*/ 3 w 3"/>
                  <a:gd name="T7" fmla="*/ 3 h 3"/>
                  <a:gd name="T8" fmla="*/ 0 w 3"/>
                  <a:gd name="T9" fmla="*/ 0 h 3"/>
                  <a:gd name="T10" fmla="*/ 0 w 3"/>
                  <a:gd name="T11" fmla="*/ 3 h 3"/>
                  <a:gd name="T12" fmla="*/ 0 w 3"/>
                  <a:gd name="T13" fmla="*/ 3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3"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2" name="Freeform 284"/>
              <p:cNvSpPr>
                <a:spLocks noChangeArrowheads="1"/>
              </p:cNvSpPr>
              <p:nvPr/>
            </p:nvSpPr>
            <p:spPr bwMode="auto">
              <a:xfrm>
                <a:off x="1558" y="325"/>
                <a:ext cx="9" cy="6"/>
              </a:xfrm>
              <a:custGeom>
                <a:avLst/>
                <a:gdLst>
                  <a:gd name="T0" fmla="*/ 3 w 9"/>
                  <a:gd name="T1" fmla="*/ 6 h 6"/>
                  <a:gd name="T2" fmla="*/ 6 w 9"/>
                  <a:gd name="T3" fmla="*/ 6 h 6"/>
                  <a:gd name="T4" fmla="*/ 6 w 9"/>
                  <a:gd name="T5" fmla="*/ 6 h 6"/>
                  <a:gd name="T6" fmla="*/ 6 w 9"/>
                  <a:gd name="T7" fmla="*/ 6 h 6"/>
                  <a:gd name="T8" fmla="*/ 6 w 9"/>
                  <a:gd name="T9" fmla="*/ 6 h 6"/>
                  <a:gd name="T10" fmla="*/ 6 w 9"/>
                  <a:gd name="T11" fmla="*/ 6 h 6"/>
                  <a:gd name="T12" fmla="*/ 6 w 9"/>
                  <a:gd name="T13" fmla="*/ 3 h 6"/>
                  <a:gd name="T14" fmla="*/ 6 w 9"/>
                  <a:gd name="T15" fmla="*/ 6 h 6"/>
                  <a:gd name="T16" fmla="*/ 9 w 9"/>
                  <a:gd name="T17" fmla="*/ 6 h 6"/>
                  <a:gd name="T18" fmla="*/ 9 w 9"/>
                  <a:gd name="T19" fmla="*/ 6 h 6"/>
                  <a:gd name="T20" fmla="*/ 6 w 9"/>
                  <a:gd name="T21" fmla="*/ 3 h 6"/>
                  <a:gd name="T22" fmla="*/ 6 w 9"/>
                  <a:gd name="T23" fmla="*/ 3 h 6"/>
                  <a:gd name="T24" fmla="*/ 6 w 9"/>
                  <a:gd name="T25" fmla="*/ 0 h 6"/>
                  <a:gd name="T26" fmla="*/ 6 w 9"/>
                  <a:gd name="T27" fmla="*/ 3 h 6"/>
                  <a:gd name="T28" fmla="*/ 6 w 9"/>
                  <a:gd name="T29" fmla="*/ 3 h 6"/>
                  <a:gd name="T30" fmla="*/ 3 w 9"/>
                  <a:gd name="T31" fmla="*/ 3 h 6"/>
                  <a:gd name="T32" fmla="*/ 0 w 9"/>
                  <a:gd name="T33" fmla="*/ 3 h 6"/>
                  <a:gd name="T34" fmla="*/ 3 w 9"/>
                  <a:gd name="T35" fmla="*/ 3 h 6"/>
                  <a:gd name="T36" fmla="*/ 3 w 9"/>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6"/>
                  <a:gd name="T59" fmla="*/ 9 w 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6">
                    <a:moveTo>
                      <a:pt x="3" y="6"/>
                    </a:moveTo>
                    <a:lnTo>
                      <a:pt x="6" y="6"/>
                    </a:lnTo>
                    <a:lnTo>
                      <a:pt x="6" y="3"/>
                    </a:lnTo>
                    <a:lnTo>
                      <a:pt x="6" y="6"/>
                    </a:lnTo>
                    <a:lnTo>
                      <a:pt x="9" y="6"/>
                    </a:lnTo>
                    <a:lnTo>
                      <a:pt x="6" y="3"/>
                    </a:lnTo>
                    <a:lnTo>
                      <a:pt x="6" y="0"/>
                    </a:lnTo>
                    <a:lnTo>
                      <a:pt x="6" y="3"/>
                    </a:lnTo>
                    <a:lnTo>
                      <a:pt x="3" y="3"/>
                    </a:lnTo>
                    <a:lnTo>
                      <a:pt x="0" y="3"/>
                    </a:lnTo>
                    <a:lnTo>
                      <a:pt x="3"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3" name="Freeform 285"/>
              <p:cNvSpPr>
                <a:spLocks noChangeArrowheads="1"/>
              </p:cNvSpPr>
              <p:nvPr/>
            </p:nvSpPr>
            <p:spPr bwMode="auto">
              <a:xfrm>
                <a:off x="1567" y="32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4" name="Freeform 286"/>
              <p:cNvSpPr>
                <a:spLocks noChangeArrowheads="1"/>
              </p:cNvSpPr>
              <p:nvPr/>
            </p:nvSpPr>
            <p:spPr bwMode="auto">
              <a:xfrm>
                <a:off x="1564" y="334"/>
                <a:ext cx="3" cy="1"/>
              </a:xfrm>
              <a:custGeom>
                <a:avLst/>
                <a:gdLst>
                  <a:gd name="T0" fmla="*/ 3 w 3"/>
                  <a:gd name="T1" fmla="*/ 0 h 1"/>
                  <a:gd name="T2" fmla="*/ 3 w 3"/>
                  <a:gd name="T3" fmla="*/ 0 h 1"/>
                  <a:gd name="T4" fmla="*/ 3 w 3"/>
                  <a:gd name="T5" fmla="*/ 0 h 1"/>
                  <a:gd name="T6" fmla="*/ 0 w 3"/>
                  <a:gd name="T7" fmla="*/ 0 h 1"/>
                  <a:gd name="T8" fmla="*/ 0 w 3"/>
                  <a:gd name="T9" fmla="*/ 0 h 1"/>
                  <a:gd name="T10" fmla="*/ 0 w 3"/>
                  <a:gd name="T11" fmla="*/ 0 h 1"/>
                  <a:gd name="T12" fmla="*/ 3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5" name="Freeform 287"/>
              <p:cNvSpPr>
                <a:spLocks noChangeArrowheads="1"/>
              </p:cNvSpPr>
              <p:nvPr/>
            </p:nvSpPr>
            <p:spPr bwMode="auto">
              <a:xfrm>
                <a:off x="1564" y="337"/>
                <a:ext cx="1" cy="3"/>
              </a:xfrm>
              <a:custGeom>
                <a:avLst/>
                <a:gdLst>
                  <a:gd name="T0" fmla="*/ 0 w 1"/>
                  <a:gd name="T1" fmla="*/ 3 h 3"/>
                  <a:gd name="T2" fmla="*/ 0 w 1"/>
                  <a:gd name="T3" fmla="*/ 3 h 3"/>
                  <a:gd name="T4" fmla="*/ 0 w 1"/>
                  <a:gd name="T5" fmla="*/ 0 h 3"/>
                  <a:gd name="T6" fmla="*/ 0 w 1"/>
                  <a:gd name="T7" fmla="*/ 0 h 3"/>
                  <a:gd name="T8" fmla="*/ 0 w 1"/>
                  <a:gd name="T9" fmla="*/ 3 h 3"/>
                  <a:gd name="T10" fmla="*/ 0 w 1"/>
                  <a:gd name="T11" fmla="*/ 3 h 3"/>
                  <a:gd name="T12" fmla="*/ 0 w 1"/>
                  <a:gd name="T13" fmla="*/ 3 h 3"/>
                  <a:gd name="T14" fmla="*/ 0 w 1"/>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
                  <a:gd name="T26" fmla="*/ 1 w 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
                    <a:moveTo>
                      <a:pt x="0" y="3"/>
                    </a:move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6" name="Freeform 288"/>
              <p:cNvSpPr>
                <a:spLocks noChangeArrowheads="1"/>
              </p:cNvSpPr>
              <p:nvPr/>
            </p:nvSpPr>
            <p:spPr bwMode="auto">
              <a:xfrm>
                <a:off x="1308" y="5"/>
                <a:ext cx="11" cy="3"/>
              </a:xfrm>
              <a:custGeom>
                <a:avLst/>
                <a:gdLst>
                  <a:gd name="T0" fmla="*/ 2 w 11"/>
                  <a:gd name="T1" fmla="*/ 3 h 3"/>
                  <a:gd name="T2" fmla="*/ 0 w 11"/>
                  <a:gd name="T3" fmla="*/ 3 h 3"/>
                  <a:gd name="T4" fmla="*/ 2 w 11"/>
                  <a:gd name="T5" fmla="*/ 3 h 3"/>
                  <a:gd name="T6" fmla="*/ 11 w 11"/>
                  <a:gd name="T7" fmla="*/ 3 h 3"/>
                  <a:gd name="T8" fmla="*/ 11 w 11"/>
                  <a:gd name="T9" fmla="*/ 3 h 3"/>
                  <a:gd name="T10" fmla="*/ 8 w 11"/>
                  <a:gd name="T11" fmla="*/ 0 h 3"/>
                  <a:gd name="T12" fmla="*/ 8 w 11"/>
                  <a:gd name="T13" fmla="*/ 0 h 3"/>
                  <a:gd name="T14" fmla="*/ 5 w 11"/>
                  <a:gd name="T15" fmla="*/ 0 h 3"/>
                  <a:gd name="T16" fmla="*/ 5 w 11"/>
                  <a:gd name="T17" fmla="*/ 0 h 3"/>
                  <a:gd name="T18" fmla="*/ 2 w 11"/>
                  <a:gd name="T19" fmla="*/ 0 h 3"/>
                  <a:gd name="T20" fmla="*/ 2 w 11"/>
                  <a:gd name="T21" fmla="*/ 0 h 3"/>
                  <a:gd name="T22" fmla="*/ 5 w 11"/>
                  <a:gd name="T23" fmla="*/ 0 h 3"/>
                  <a:gd name="T24" fmla="*/ 5 w 11"/>
                  <a:gd name="T25" fmla="*/ 3 h 3"/>
                  <a:gd name="T26" fmla="*/ 5 w 11"/>
                  <a:gd name="T27" fmla="*/ 3 h 3"/>
                  <a:gd name="T28" fmla="*/ 2 w 11"/>
                  <a:gd name="T29" fmla="*/ 3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
                  <a:gd name="T47" fmla="*/ 11 w 11"/>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
                    <a:moveTo>
                      <a:pt x="2" y="3"/>
                    </a:moveTo>
                    <a:lnTo>
                      <a:pt x="0" y="3"/>
                    </a:lnTo>
                    <a:lnTo>
                      <a:pt x="2" y="3"/>
                    </a:lnTo>
                    <a:lnTo>
                      <a:pt x="11" y="3"/>
                    </a:lnTo>
                    <a:lnTo>
                      <a:pt x="8" y="0"/>
                    </a:lnTo>
                    <a:lnTo>
                      <a:pt x="5" y="0"/>
                    </a:lnTo>
                    <a:lnTo>
                      <a:pt x="2" y="0"/>
                    </a:lnTo>
                    <a:lnTo>
                      <a:pt x="5" y="0"/>
                    </a:lnTo>
                    <a:lnTo>
                      <a:pt x="5" y="3"/>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7" name="Freeform 289"/>
              <p:cNvSpPr>
                <a:spLocks noChangeArrowheads="1"/>
              </p:cNvSpPr>
              <p:nvPr/>
            </p:nvSpPr>
            <p:spPr bwMode="auto">
              <a:xfrm>
                <a:off x="1351" y="3"/>
                <a:ext cx="11" cy="2"/>
              </a:xfrm>
              <a:custGeom>
                <a:avLst/>
                <a:gdLst>
                  <a:gd name="T0" fmla="*/ 11 w 11"/>
                  <a:gd name="T1" fmla="*/ 2 h 2"/>
                  <a:gd name="T2" fmla="*/ 8 w 11"/>
                  <a:gd name="T3" fmla="*/ 2 h 2"/>
                  <a:gd name="T4" fmla="*/ 6 w 11"/>
                  <a:gd name="T5" fmla="*/ 0 h 2"/>
                  <a:gd name="T6" fmla="*/ 3 w 11"/>
                  <a:gd name="T7" fmla="*/ 0 h 2"/>
                  <a:gd name="T8" fmla="*/ 0 w 11"/>
                  <a:gd name="T9" fmla="*/ 0 h 2"/>
                  <a:gd name="T10" fmla="*/ 0 w 11"/>
                  <a:gd name="T11" fmla="*/ 0 h 2"/>
                  <a:gd name="T12" fmla="*/ 0 w 11"/>
                  <a:gd name="T13" fmla="*/ 0 h 2"/>
                  <a:gd name="T14" fmla="*/ 6 w 11"/>
                  <a:gd name="T15" fmla="*/ 0 h 2"/>
                  <a:gd name="T16" fmla="*/ 6 w 11"/>
                  <a:gd name="T17" fmla="*/ 2 h 2"/>
                  <a:gd name="T18" fmla="*/ 11 w 11"/>
                  <a:gd name="T19" fmla="*/ 2 h 2"/>
                  <a:gd name="T20" fmla="*/ 11 w 11"/>
                  <a:gd name="T21" fmla="*/ 2 h 2"/>
                  <a:gd name="T22" fmla="*/ 11 w 11"/>
                  <a:gd name="T23" fmla="*/ 2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2"/>
                  <a:gd name="T38" fmla="*/ 11 w 11"/>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2">
                    <a:moveTo>
                      <a:pt x="11" y="2"/>
                    </a:moveTo>
                    <a:lnTo>
                      <a:pt x="8" y="2"/>
                    </a:lnTo>
                    <a:lnTo>
                      <a:pt x="6" y="0"/>
                    </a:lnTo>
                    <a:lnTo>
                      <a:pt x="3" y="0"/>
                    </a:lnTo>
                    <a:lnTo>
                      <a:pt x="0" y="0"/>
                    </a:lnTo>
                    <a:lnTo>
                      <a:pt x="6" y="0"/>
                    </a:lnTo>
                    <a:lnTo>
                      <a:pt x="6" y="2"/>
                    </a:lnTo>
                    <a:lnTo>
                      <a:pt x="11"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8" name="Freeform 290"/>
              <p:cNvSpPr>
                <a:spLocks noChangeArrowheads="1"/>
              </p:cNvSpPr>
              <p:nvPr/>
            </p:nvSpPr>
            <p:spPr bwMode="auto">
              <a:xfrm>
                <a:off x="1483" y="23"/>
                <a:ext cx="9" cy="3"/>
              </a:xfrm>
              <a:custGeom>
                <a:avLst/>
                <a:gdLst>
                  <a:gd name="T0" fmla="*/ 3 w 9"/>
                  <a:gd name="T1" fmla="*/ 3 h 3"/>
                  <a:gd name="T2" fmla="*/ 6 w 9"/>
                  <a:gd name="T3" fmla="*/ 3 h 3"/>
                  <a:gd name="T4" fmla="*/ 9 w 9"/>
                  <a:gd name="T5" fmla="*/ 3 h 3"/>
                  <a:gd name="T6" fmla="*/ 6 w 9"/>
                  <a:gd name="T7" fmla="*/ 3 h 3"/>
                  <a:gd name="T8" fmla="*/ 6 w 9"/>
                  <a:gd name="T9" fmla="*/ 3 h 3"/>
                  <a:gd name="T10" fmla="*/ 6 w 9"/>
                  <a:gd name="T11" fmla="*/ 0 h 3"/>
                  <a:gd name="T12" fmla="*/ 3 w 9"/>
                  <a:gd name="T13" fmla="*/ 0 h 3"/>
                  <a:gd name="T14" fmla="*/ 3 w 9"/>
                  <a:gd name="T15" fmla="*/ 0 h 3"/>
                  <a:gd name="T16" fmla="*/ 0 w 9"/>
                  <a:gd name="T17" fmla="*/ 0 h 3"/>
                  <a:gd name="T18" fmla="*/ 0 w 9"/>
                  <a:gd name="T19" fmla="*/ 0 h 3"/>
                  <a:gd name="T20" fmla="*/ 0 w 9"/>
                  <a:gd name="T21" fmla="*/ 0 h 3"/>
                  <a:gd name="T22" fmla="*/ 0 w 9"/>
                  <a:gd name="T23" fmla="*/ 0 h 3"/>
                  <a:gd name="T24" fmla="*/ 3 w 9"/>
                  <a:gd name="T25" fmla="*/ 3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
                  <a:gd name="T41" fmla="*/ 9 w 9"/>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
                    <a:moveTo>
                      <a:pt x="3" y="3"/>
                    </a:moveTo>
                    <a:lnTo>
                      <a:pt x="6" y="3"/>
                    </a:lnTo>
                    <a:lnTo>
                      <a:pt x="9" y="3"/>
                    </a:lnTo>
                    <a:lnTo>
                      <a:pt x="6" y="3"/>
                    </a:lnTo>
                    <a:lnTo>
                      <a:pt x="6" y="0"/>
                    </a:ln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19" name="Freeform 291"/>
              <p:cNvSpPr>
                <a:spLocks noChangeArrowheads="1"/>
              </p:cNvSpPr>
              <p:nvPr/>
            </p:nvSpPr>
            <p:spPr bwMode="auto">
              <a:xfrm>
                <a:off x="1495" y="29"/>
                <a:ext cx="6" cy="1"/>
              </a:xfrm>
              <a:custGeom>
                <a:avLst/>
                <a:gdLst>
                  <a:gd name="T0" fmla="*/ 6 w 6"/>
                  <a:gd name="T1" fmla="*/ 0 h 1"/>
                  <a:gd name="T2" fmla="*/ 6 w 6"/>
                  <a:gd name="T3" fmla="*/ 0 h 1"/>
                  <a:gd name="T4" fmla="*/ 6 w 6"/>
                  <a:gd name="T5" fmla="*/ 0 h 1"/>
                  <a:gd name="T6" fmla="*/ 3 w 6"/>
                  <a:gd name="T7" fmla="*/ 0 h 1"/>
                  <a:gd name="T8" fmla="*/ 3 w 6"/>
                  <a:gd name="T9" fmla="*/ 0 h 1"/>
                  <a:gd name="T10" fmla="*/ 0 w 6"/>
                  <a:gd name="T11" fmla="*/ 0 h 1"/>
                  <a:gd name="T12" fmla="*/ 3 w 6"/>
                  <a:gd name="T13" fmla="*/ 0 h 1"/>
                  <a:gd name="T14" fmla="*/ 6 w 6"/>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
                  <a:gd name="T26" fmla="*/ 6 w 6"/>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
                    <a:moveTo>
                      <a:pt x="6" y="0"/>
                    </a:moveTo>
                    <a:lnTo>
                      <a:pt x="6" y="0"/>
                    </a:lnTo>
                    <a:lnTo>
                      <a:pt x="3" y="0"/>
                    </a:lnTo>
                    <a:lnTo>
                      <a:pt x="0" y="0"/>
                    </a:lnTo>
                    <a:lnTo>
                      <a:pt x="3" y="0"/>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0" name="Freeform 292"/>
              <p:cNvSpPr>
                <a:spLocks noChangeArrowheads="1"/>
              </p:cNvSpPr>
              <p:nvPr/>
            </p:nvSpPr>
            <p:spPr bwMode="auto">
              <a:xfrm>
                <a:off x="1498" y="66"/>
                <a:ext cx="3" cy="3"/>
              </a:xfrm>
              <a:custGeom>
                <a:avLst/>
                <a:gdLst>
                  <a:gd name="T0" fmla="*/ 0 w 3"/>
                  <a:gd name="T1" fmla="*/ 0 h 3"/>
                  <a:gd name="T2" fmla="*/ 0 w 3"/>
                  <a:gd name="T3" fmla="*/ 3 h 3"/>
                  <a:gd name="T4" fmla="*/ 0 w 3"/>
                  <a:gd name="T5" fmla="*/ 3 h 3"/>
                  <a:gd name="T6" fmla="*/ 0 w 3"/>
                  <a:gd name="T7" fmla="*/ 3 h 3"/>
                  <a:gd name="T8" fmla="*/ 0 w 3"/>
                  <a:gd name="T9" fmla="*/ 3 h 3"/>
                  <a:gd name="T10" fmla="*/ 0 w 3"/>
                  <a:gd name="T11" fmla="*/ 3 h 3"/>
                  <a:gd name="T12" fmla="*/ 3 w 3"/>
                  <a:gd name="T13" fmla="*/ 3 h 3"/>
                  <a:gd name="T14" fmla="*/ 3 w 3"/>
                  <a:gd name="T15" fmla="*/ 3 h 3"/>
                  <a:gd name="T16" fmla="*/ 3 w 3"/>
                  <a:gd name="T17" fmla="*/ 0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0" y="0"/>
                    </a:moveTo>
                    <a:lnTo>
                      <a:pt x="0" y="3"/>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1" name="Freeform 293"/>
              <p:cNvSpPr>
                <a:spLocks noChangeArrowheads="1"/>
              </p:cNvSpPr>
              <p:nvPr/>
            </p:nvSpPr>
            <p:spPr bwMode="auto">
              <a:xfrm>
                <a:off x="1492" y="86"/>
                <a:ext cx="6" cy="6"/>
              </a:xfrm>
              <a:custGeom>
                <a:avLst/>
                <a:gdLst>
                  <a:gd name="T0" fmla="*/ 3 w 6"/>
                  <a:gd name="T1" fmla="*/ 3 h 6"/>
                  <a:gd name="T2" fmla="*/ 0 w 6"/>
                  <a:gd name="T3" fmla="*/ 3 h 6"/>
                  <a:gd name="T4" fmla="*/ 0 w 6"/>
                  <a:gd name="T5" fmla="*/ 6 h 6"/>
                  <a:gd name="T6" fmla="*/ 3 w 6"/>
                  <a:gd name="T7" fmla="*/ 3 h 6"/>
                  <a:gd name="T8" fmla="*/ 3 w 6"/>
                  <a:gd name="T9" fmla="*/ 3 h 6"/>
                  <a:gd name="T10" fmla="*/ 6 w 6"/>
                  <a:gd name="T11" fmla="*/ 3 h 6"/>
                  <a:gd name="T12" fmla="*/ 3 w 6"/>
                  <a:gd name="T13" fmla="*/ 0 h 6"/>
                  <a:gd name="T14" fmla="*/ 3 w 6"/>
                  <a:gd name="T15" fmla="*/ 3 h 6"/>
                  <a:gd name="T16" fmla="*/ 3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3"/>
                    </a:moveTo>
                    <a:lnTo>
                      <a:pt x="0" y="3"/>
                    </a:lnTo>
                    <a:lnTo>
                      <a:pt x="0" y="6"/>
                    </a:lnTo>
                    <a:lnTo>
                      <a:pt x="3" y="3"/>
                    </a:lnTo>
                    <a:lnTo>
                      <a:pt x="6" y="3"/>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2" name="Freeform 294"/>
              <p:cNvSpPr>
                <a:spLocks noChangeArrowheads="1"/>
              </p:cNvSpPr>
              <p:nvPr/>
            </p:nvSpPr>
            <p:spPr bwMode="auto">
              <a:xfrm>
                <a:off x="1146" y="193"/>
                <a:ext cx="29" cy="17"/>
              </a:xfrm>
              <a:custGeom>
                <a:avLst/>
                <a:gdLst>
                  <a:gd name="T0" fmla="*/ 3 w 29"/>
                  <a:gd name="T1" fmla="*/ 11 h 17"/>
                  <a:gd name="T2" fmla="*/ 0 w 29"/>
                  <a:gd name="T3" fmla="*/ 11 h 17"/>
                  <a:gd name="T4" fmla="*/ 3 w 29"/>
                  <a:gd name="T5" fmla="*/ 14 h 17"/>
                  <a:gd name="T6" fmla="*/ 9 w 29"/>
                  <a:gd name="T7" fmla="*/ 14 h 17"/>
                  <a:gd name="T8" fmla="*/ 9 w 29"/>
                  <a:gd name="T9" fmla="*/ 11 h 17"/>
                  <a:gd name="T10" fmla="*/ 9 w 29"/>
                  <a:gd name="T11" fmla="*/ 14 h 17"/>
                  <a:gd name="T12" fmla="*/ 12 w 29"/>
                  <a:gd name="T13" fmla="*/ 14 h 17"/>
                  <a:gd name="T14" fmla="*/ 12 w 29"/>
                  <a:gd name="T15" fmla="*/ 14 h 17"/>
                  <a:gd name="T16" fmla="*/ 12 w 29"/>
                  <a:gd name="T17" fmla="*/ 14 h 17"/>
                  <a:gd name="T18" fmla="*/ 12 w 29"/>
                  <a:gd name="T19" fmla="*/ 14 h 17"/>
                  <a:gd name="T20" fmla="*/ 12 w 29"/>
                  <a:gd name="T21" fmla="*/ 14 h 17"/>
                  <a:gd name="T22" fmla="*/ 12 w 29"/>
                  <a:gd name="T23" fmla="*/ 14 h 17"/>
                  <a:gd name="T24" fmla="*/ 9 w 29"/>
                  <a:gd name="T25" fmla="*/ 14 h 17"/>
                  <a:gd name="T26" fmla="*/ 6 w 29"/>
                  <a:gd name="T27" fmla="*/ 14 h 17"/>
                  <a:gd name="T28" fmla="*/ 6 w 29"/>
                  <a:gd name="T29" fmla="*/ 14 h 17"/>
                  <a:gd name="T30" fmla="*/ 9 w 29"/>
                  <a:gd name="T31" fmla="*/ 17 h 17"/>
                  <a:gd name="T32" fmla="*/ 9 w 29"/>
                  <a:gd name="T33" fmla="*/ 17 h 17"/>
                  <a:gd name="T34" fmla="*/ 12 w 29"/>
                  <a:gd name="T35" fmla="*/ 17 h 17"/>
                  <a:gd name="T36" fmla="*/ 23 w 29"/>
                  <a:gd name="T37" fmla="*/ 14 h 17"/>
                  <a:gd name="T38" fmla="*/ 26 w 29"/>
                  <a:gd name="T39" fmla="*/ 14 h 17"/>
                  <a:gd name="T40" fmla="*/ 26 w 29"/>
                  <a:gd name="T41" fmla="*/ 14 h 17"/>
                  <a:gd name="T42" fmla="*/ 29 w 29"/>
                  <a:gd name="T43" fmla="*/ 11 h 17"/>
                  <a:gd name="T44" fmla="*/ 26 w 29"/>
                  <a:gd name="T45" fmla="*/ 9 h 17"/>
                  <a:gd name="T46" fmla="*/ 23 w 29"/>
                  <a:gd name="T47" fmla="*/ 9 h 17"/>
                  <a:gd name="T48" fmla="*/ 21 w 29"/>
                  <a:gd name="T49" fmla="*/ 3 h 17"/>
                  <a:gd name="T50" fmla="*/ 18 w 29"/>
                  <a:gd name="T51" fmla="*/ 3 h 17"/>
                  <a:gd name="T52" fmla="*/ 15 w 29"/>
                  <a:gd name="T53" fmla="*/ 3 h 17"/>
                  <a:gd name="T54" fmla="*/ 12 w 29"/>
                  <a:gd name="T55" fmla="*/ 0 h 17"/>
                  <a:gd name="T56" fmla="*/ 6 w 29"/>
                  <a:gd name="T57" fmla="*/ 3 h 17"/>
                  <a:gd name="T58" fmla="*/ 6 w 29"/>
                  <a:gd name="T59" fmla="*/ 6 h 17"/>
                  <a:gd name="T60" fmla="*/ 6 w 29"/>
                  <a:gd name="T61" fmla="*/ 6 h 17"/>
                  <a:gd name="T62" fmla="*/ 9 w 29"/>
                  <a:gd name="T63" fmla="*/ 9 h 17"/>
                  <a:gd name="T64" fmla="*/ 3 w 29"/>
                  <a:gd name="T65" fmla="*/ 6 h 17"/>
                  <a:gd name="T66" fmla="*/ 3 w 29"/>
                  <a:gd name="T67" fmla="*/ 9 h 17"/>
                  <a:gd name="T68" fmla="*/ 6 w 29"/>
                  <a:gd name="T69" fmla="*/ 9 h 17"/>
                  <a:gd name="T70" fmla="*/ 6 w 29"/>
                  <a:gd name="T71" fmla="*/ 11 h 17"/>
                  <a:gd name="T72" fmla="*/ 3 w 29"/>
                  <a:gd name="T73" fmla="*/ 11 h 17"/>
                  <a:gd name="T74" fmla="*/ 3 w 29"/>
                  <a:gd name="T75" fmla="*/ 11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
                  <a:gd name="T115" fmla="*/ 0 h 17"/>
                  <a:gd name="T116" fmla="*/ 29 w 29"/>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 h="17">
                    <a:moveTo>
                      <a:pt x="3" y="11"/>
                    </a:moveTo>
                    <a:lnTo>
                      <a:pt x="0" y="11"/>
                    </a:lnTo>
                    <a:lnTo>
                      <a:pt x="3" y="14"/>
                    </a:lnTo>
                    <a:lnTo>
                      <a:pt x="9" y="14"/>
                    </a:lnTo>
                    <a:lnTo>
                      <a:pt x="9" y="11"/>
                    </a:lnTo>
                    <a:lnTo>
                      <a:pt x="9" y="14"/>
                    </a:lnTo>
                    <a:lnTo>
                      <a:pt x="12" y="14"/>
                    </a:lnTo>
                    <a:lnTo>
                      <a:pt x="9" y="14"/>
                    </a:lnTo>
                    <a:lnTo>
                      <a:pt x="6" y="14"/>
                    </a:lnTo>
                    <a:lnTo>
                      <a:pt x="9" y="17"/>
                    </a:lnTo>
                    <a:lnTo>
                      <a:pt x="12" y="17"/>
                    </a:lnTo>
                    <a:lnTo>
                      <a:pt x="23" y="14"/>
                    </a:lnTo>
                    <a:lnTo>
                      <a:pt x="26" y="14"/>
                    </a:lnTo>
                    <a:lnTo>
                      <a:pt x="29" y="11"/>
                    </a:lnTo>
                    <a:lnTo>
                      <a:pt x="26" y="9"/>
                    </a:lnTo>
                    <a:lnTo>
                      <a:pt x="23" y="9"/>
                    </a:lnTo>
                    <a:lnTo>
                      <a:pt x="21" y="3"/>
                    </a:lnTo>
                    <a:lnTo>
                      <a:pt x="18" y="3"/>
                    </a:lnTo>
                    <a:lnTo>
                      <a:pt x="15" y="3"/>
                    </a:lnTo>
                    <a:lnTo>
                      <a:pt x="12" y="0"/>
                    </a:lnTo>
                    <a:lnTo>
                      <a:pt x="6" y="3"/>
                    </a:lnTo>
                    <a:lnTo>
                      <a:pt x="6" y="6"/>
                    </a:lnTo>
                    <a:lnTo>
                      <a:pt x="9" y="9"/>
                    </a:lnTo>
                    <a:lnTo>
                      <a:pt x="3" y="6"/>
                    </a:lnTo>
                    <a:lnTo>
                      <a:pt x="3" y="9"/>
                    </a:lnTo>
                    <a:lnTo>
                      <a:pt x="6" y="9"/>
                    </a:lnTo>
                    <a:lnTo>
                      <a:pt x="6" y="11"/>
                    </a:lnTo>
                    <a:lnTo>
                      <a:pt x="3"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3" name="Freeform 295"/>
              <p:cNvSpPr>
                <a:spLocks noChangeArrowheads="1"/>
              </p:cNvSpPr>
              <p:nvPr/>
            </p:nvSpPr>
            <p:spPr bwMode="auto">
              <a:xfrm>
                <a:off x="1480" y="106"/>
                <a:ext cx="3" cy="12"/>
              </a:xfrm>
              <a:custGeom>
                <a:avLst/>
                <a:gdLst>
                  <a:gd name="T0" fmla="*/ 3 w 3"/>
                  <a:gd name="T1" fmla="*/ 9 h 12"/>
                  <a:gd name="T2" fmla="*/ 3 w 3"/>
                  <a:gd name="T3" fmla="*/ 9 h 12"/>
                  <a:gd name="T4" fmla="*/ 3 w 3"/>
                  <a:gd name="T5" fmla="*/ 12 h 12"/>
                  <a:gd name="T6" fmla="*/ 3 w 3"/>
                  <a:gd name="T7" fmla="*/ 12 h 12"/>
                  <a:gd name="T8" fmla="*/ 3 w 3"/>
                  <a:gd name="T9" fmla="*/ 9 h 12"/>
                  <a:gd name="T10" fmla="*/ 3 w 3"/>
                  <a:gd name="T11" fmla="*/ 9 h 12"/>
                  <a:gd name="T12" fmla="*/ 3 w 3"/>
                  <a:gd name="T13" fmla="*/ 3 h 12"/>
                  <a:gd name="T14" fmla="*/ 3 w 3"/>
                  <a:gd name="T15" fmla="*/ 0 h 12"/>
                  <a:gd name="T16" fmla="*/ 3 w 3"/>
                  <a:gd name="T17" fmla="*/ 0 h 12"/>
                  <a:gd name="T18" fmla="*/ 3 w 3"/>
                  <a:gd name="T19" fmla="*/ 0 h 12"/>
                  <a:gd name="T20" fmla="*/ 3 w 3"/>
                  <a:gd name="T21" fmla="*/ 0 h 12"/>
                  <a:gd name="T22" fmla="*/ 0 w 3"/>
                  <a:gd name="T23" fmla="*/ 0 h 12"/>
                  <a:gd name="T24" fmla="*/ 0 w 3"/>
                  <a:gd name="T25" fmla="*/ 3 h 12"/>
                  <a:gd name="T26" fmla="*/ 0 w 3"/>
                  <a:gd name="T27" fmla="*/ 3 h 12"/>
                  <a:gd name="T28" fmla="*/ 3 w 3"/>
                  <a:gd name="T29" fmla="*/ 3 h 12"/>
                  <a:gd name="T30" fmla="*/ 3 w 3"/>
                  <a:gd name="T31" fmla="*/ 6 h 12"/>
                  <a:gd name="T32" fmla="*/ 3 w 3"/>
                  <a:gd name="T33" fmla="*/ 9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2"/>
                  <a:gd name="T53" fmla="*/ 3 w 3"/>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2">
                    <a:moveTo>
                      <a:pt x="3" y="9"/>
                    </a:moveTo>
                    <a:lnTo>
                      <a:pt x="3" y="9"/>
                    </a:lnTo>
                    <a:lnTo>
                      <a:pt x="3" y="12"/>
                    </a:lnTo>
                    <a:lnTo>
                      <a:pt x="3" y="9"/>
                    </a:lnTo>
                    <a:lnTo>
                      <a:pt x="3" y="3"/>
                    </a:lnTo>
                    <a:lnTo>
                      <a:pt x="3" y="0"/>
                    </a:lnTo>
                    <a:lnTo>
                      <a:pt x="0" y="0"/>
                    </a:lnTo>
                    <a:lnTo>
                      <a:pt x="0" y="3"/>
                    </a:lnTo>
                    <a:lnTo>
                      <a:pt x="3" y="3"/>
                    </a:lnTo>
                    <a:lnTo>
                      <a:pt x="3" y="6"/>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4" name="Freeform 296"/>
              <p:cNvSpPr>
                <a:spLocks noChangeArrowheads="1"/>
              </p:cNvSpPr>
              <p:nvPr/>
            </p:nvSpPr>
            <p:spPr bwMode="auto">
              <a:xfrm>
                <a:off x="1477" y="127"/>
                <a:ext cx="12" cy="5"/>
              </a:xfrm>
              <a:custGeom>
                <a:avLst/>
                <a:gdLst>
                  <a:gd name="T0" fmla="*/ 0 w 12"/>
                  <a:gd name="T1" fmla="*/ 0 h 5"/>
                  <a:gd name="T2" fmla="*/ 0 w 12"/>
                  <a:gd name="T3" fmla="*/ 0 h 5"/>
                  <a:gd name="T4" fmla="*/ 0 w 12"/>
                  <a:gd name="T5" fmla="*/ 2 h 5"/>
                  <a:gd name="T6" fmla="*/ 0 w 12"/>
                  <a:gd name="T7" fmla="*/ 5 h 5"/>
                  <a:gd name="T8" fmla="*/ 3 w 12"/>
                  <a:gd name="T9" fmla="*/ 5 h 5"/>
                  <a:gd name="T10" fmla="*/ 3 w 12"/>
                  <a:gd name="T11" fmla="*/ 5 h 5"/>
                  <a:gd name="T12" fmla="*/ 9 w 12"/>
                  <a:gd name="T13" fmla="*/ 5 h 5"/>
                  <a:gd name="T14" fmla="*/ 12 w 12"/>
                  <a:gd name="T15" fmla="*/ 5 h 5"/>
                  <a:gd name="T16" fmla="*/ 12 w 12"/>
                  <a:gd name="T17" fmla="*/ 5 h 5"/>
                  <a:gd name="T18" fmla="*/ 12 w 12"/>
                  <a:gd name="T19" fmla="*/ 5 h 5"/>
                  <a:gd name="T20" fmla="*/ 12 w 12"/>
                  <a:gd name="T21" fmla="*/ 2 h 5"/>
                  <a:gd name="T22" fmla="*/ 12 w 12"/>
                  <a:gd name="T23" fmla="*/ 2 h 5"/>
                  <a:gd name="T24" fmla="*/ 9 w 12"/>
                  <a:gd name="T25" fmla="*/ 2 h 5"/>
                  <a:gd name="T26" fmla="*/ 9 w 12"/>
                  <a:gd name="T27" fmla="*/ 2 h 5"/>
                  <a:gd name="T28" fmla="*/ 6 w 12"/>
                  <a:gd name="T29" fmla="*/ 2 h 5"/>
                  <a:gd name="T30" fmla="*/ 6 w 12"/>
                  <a:gd name="T31" fmla="*/ 2 h 5"/>
                  <a:gd name="T32" fmla="*/ 6 w 12"/>
                  <a:gd name="T33" fmla="*/ 0 h 5"/>
                  <a:gd name="T34" fmla="*/ 9 w 12"/>
                  <a:gd name="T35" fmla="*/ 0 h 5"/>
                  <a:gd name="T36" fmla="*/ 9 w 12"/>
                  <a:gd name="T37" fmla="*/ 0 h 5"/>
                  <a:gd name="T38" fmla="*/ 9 w 12"/>
                  <a:gd name="T39" fmla="*/ 0 h 5"/>
                  <a:gd name="T40" fmla="*/ 6 w 12"/>
                  <a:gd name="T41" fmla="*/ 0 h 5"/>
                  <a:gd name="T42" fmla="*/ 6 w 12"/>
                  <a:gd name="T43" fmla="*/ 0 h 5"/>
                  <a:gd name="T44" fmla="*/ 6 w 12"/>
                  <a:gd name="T45" fmla="*/ 0 h 5"/>
                  <a:gd name="T46" fmla="*/ 3 w 12"/>
                  <a:gd name="T47" fmla="*/ 0 h 5"/>
                  <a:gd name="T48" fmla="*/ 0 w 12"/>
                  <a:gd name="T49" fmla="*/ 0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5"/>
                  <a:gd name="T77" fmla="*/ 12 w 12"/>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5">
                    <a:moveTo>
                      <a:pt x="0" y="0"/>
                    </a:moveTo>
                    <a:lnTo>
                      <a:pt x="0" y="0"/>
                    </a:lnTo>
                    <a:lnTo>
                      <a:pt x="0" y="2"/>
                    </a:lnTo>
                    <a:lnTo>
                      <a:pt x="0" y="5"/>
                    </a:lnTo>
                    <a:lnTo>
                      <a:pt x="3" y="5"/>
                    </a:lnTo>
                    <a:lnTo>
                      <a:pt x="9" y="5"/>
                    </a:lnTo>
                    <a:lnTo>
                      <a:pt x="12" y="5"/>
                    </a:lnTo>
                    <a:lnTo>
                      <a:pt x="12" y="2"/>
                    </a:lnTo>
                    <a:lnTo>
                      <a:pt x="9" y="2"/>
                    </a:lnTo>
                    <a:lnTo>
                      <a:pt x="6" y="2"/>
                    </a:lnTo>
                    <a:lnTo>
                      <a:pt x="6" y="0"/>
                    </a:lnTo>
                    <a:lnTo>
                      <a:pt x="9"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5" name="Freeform 297"/>
              <p:cNvSpPr>
                <a:spLocks noChangeArrowheads="1"/>
              </p:cNvSpPr>
              <p:nvPr/>
            </p:nvSpPr>
            <p:spPr bwMode="auto">
              <a:xfrm>
                <a:off x="1449" y="141"/>
                <a:ext cx="17" cy="3"/>
              </a:xfrm>
              <a:custGeom>
                <a:avLst/>
                <a:gdLst>
                  <a:gd name="T0" fmla="*/ 5 w 17"/>
                  <a:gd name="T1" fmla="*/ 0 h 3"/>
                  <a:gd name="T2" fmla="*/ 3 w 17"/>
                  <a:gd name="T3" fmla="*/ 0 h 3"/>
                  <a:gd name="T4" fmla="*/ 0 w 17"/>
                  <a:gd name="T5" fmla="*/ 3 h 3"/>
                  <a:gd name="T6" fmla="*/ 3 w 17"/>
                  <a:gd name="T7" fmla="*/ 3 h 3"/>
                  <a:gd name="T8" fmla="*/ 5 w 17"/>
                  <a:gd name="T9" fmla="*/ 3 h 3"/>
                  <a:gd name="T10" fmla="*/ 8 w 17"/>
                  <a:gd name="T11" fmla="*/ 3 h 3"/>
                  <a:gd name="T12" fmla="*/ 14 w 17"/>
                  <a:gd name="T13" fmla="*/ 3 h 3"/>
                  <a:gd name="T14" fmla="*/ 17 w 17"/>
                  <a:gd name="T15" fmla="*/ 3 h 3"/>
                  <a:gd name="T16" fmla="*/ 14 w 17"/>
                  <a:gd name="T17" fmla="*/ 3 h 3"/>
                  <a:gd name="T18" fmla="*/ 14 w 17"/>
                  <a:gd name="T19" fmla="*/ 0 h 3"/>
                  <a:gd name="T20" fmla="*/ 14 w 17"/>
                  <a:gd name="T21" fmla="*/ 0 h 3"/>
                  <a:gd name="T22" fmla="*/ 8 w 17"/>
                  <a:gd name="T23" fmla="*/ 0 h 3"/>
                  <a:gd name="T24" fmla="*/ 5 w 17"/>
                  <a:gd name="T25" fmla="*/ 0 h 3"/>
                  <a:gd name="T26" fmla="*/ 5 w 17"/>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3"/>
                  <a:gd name="T44" fmla="*/ 17 w 17"/>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3">
                    <a:moveTo>
                      <a:pt x="5" y="0"/>
                    </a:moveTo>
                    <a:lnTo>
                      <a:pt x="3" y="0"/>
                    </a:lnTo>
                    <a:lnTo>
                      <a:pt x="0" y="3"/>
                    </a:lnTo>
                    <a:lnTo>
                      <a:pt x="3" y="3"/>
                    </a:lnTo>
                    <a:lnTo>
                      <a:pt x="5" y="3"/>
                    </a:lnTo>
                    <a:lnTo>
                      <a:pt x="8" y="3"/>
                    </a:lnTo>
                    <a:lnTo>
                      <a:pt x="14" y="3"/>
                    </a:lnTo>
                    <a:lnTo>
                      <a:pt x="17" y="3"/>
                    </a:lnTo>
                    <a:lnTo>
                      <a:pt x="14" y="3"/>
                    </a:lnTo>
                    <a:lnTo>
                      <a:pt x="14" y="0"/>
                    </a:lnTo>
                    <a:lnTo>
                      <a:pt x="8" y="0"/>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6" name="Freeform 298"/>
              <p:cNvSpPr>
                <a:spLocks noChangeArrowheads="1"/>
              </p:cNvSpPr>
              <p:nvPr/>
            </p:nvSpPr>
            <p:spPr bwMode="auto">
              <a:xfrm>
                <a:off x="1417" y="155"/>
                <a:ext cx="23" cy="6"/>
              </a:xfrm>
              <a:custGeom>
                <a:avLst/>
                <a:gdLst>
                  <a:gd name="T0" fmla="*/ 14 w 23"/>
                  <a:gd name="T1" fmla="*/ 3 h 6"/>
                  <a:gd name="T2" fmla="*/ 17 w 23"/>
                  <a:gd name="T3" fmla="*/ 3 h 6"/>
                  <a:gd name="T4" fmla="*/ 20 w 23"/>
                  <a:gd name="T5" fmla="*/ 3 h 6"/>
                  <a:gd name="T6" fmla="*/ 14 w 23"/>
                  <a:gd name="T7" fmla="*/ 0 h 6"/>
                  <a:gd name="T8" fmla="*/ 12 w 23"/>
                  <a:gd name="T9" fmla="*/ 0 h 6"/>
                  <a:gd name="T10" fmla="*/ 6 w 23"/>
                  <a:gd name="T11" fmla="*/ 0 h 6"/>
                  <a:gd name="T12" fmla="*/ 0 w 23"/>
                  <a:gd name="T13" fmla="*/ 3 h 6"/>
                  <a:gd name="T14" fmla="*/ 0 w 23"/>
                  <a:gd name="T15" fmla="*/ 3 h 6"/>
                  <a:gd name="T16" fmla="*/ 6 w 23"/>
                  <a:gd name="T17" fmla="*/ 6 h 6"/>
                  <a:gd name="T18" fmla="*/ 9 w 23"/>
                  <a:gd name="T19" fmla="*/ 6 h 6"/>
                  <a:gd name="T20" fmla="*/ 12 w 23"/>
                  <a:gd name="T21" fmla="*/ 6 h 6"/>
                  <a:gd name="T22" fmla="*/ 14 w 23"/>
                  <a:gd name="T23" fmla="*/ 6 h 6"/>
                  <a:gd name="T24" fmla="*/ 20 w 23"/>
                  <a:gd name="T25" fmla="*/ 6 h 6"/>
                  <a:gd name="T26" fmla="*/ 20 w 23"/>
                  <a:gd name="T27" fmla="*/ 6 h 6"/>
                  <a:gd name="T28" fmla="*/ 23 w 23"/>
                  <a:gd name="T29" fmla="*/ 3 h 6"/>
                  <a:gd name="T30" fmla="*/ 14 w 23"/>
                  <a:gd name="T31" fmla="*/ 3 h 6"/>
                  <a:gd name="T32" fmla="*/ 6 w 23"/>
                  <a:gd name="T33" fmla="*/ 0 h 6"/>
                  <a:gd name="T34" fmla="*/ 12 w 23"/>
                  <a:gd name="T35" fmla="*/ 0 h 6"/>
                  <a:gd name="T36" fmla="*/ 14 w 23"/>
                  <a:gd name="T37" fmla="*/ 3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6"/>
                  <a:gd name="T59" fmla="*/ 23 w 23"/>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6">
                    <a:moveTo>
                      <a:pt x="14" y="3"/>
                    </a:moveTo>
                    <a:lnTo>
                      <a:pt x="17" y="3"/>
                    </a:lnTo>
                    <a:lnTo>
                      <a:pt x="20" y="3"/>
                    </a:lnTo>
                    <a:lnTo>
                      <a:pt x="14" y="0"/>
                    </a:lnTo>
                    <a:lnTo>
                      <a:pt x="12" y="0"/>
                    </a:lnTo>
                    <a:lnTo>
                      <a:pt x="6" y="0"/>
                    </a:lnTo>
                    <a:lnTo>
                      <a:pt x="0" y="3"/>
                    </a:lnTo>
                    <a:lnTo>
                      <a:pt x="6" y="6"/>
                    </a:lnTo>
                    <a:lnTo>
                      <a:pt x="9" y="6"/>
                    </a:lnTo>
                    <a:lnTo>
                      <a:pt x="12" y="6"/>
                    </a:lnTo>
                    <a:lnTo>
                      <a:pt x="14" y="6"/>
                    </a:lnTo>
                    <a:lnTo>
                      <a:pt x="20" y="6"/>
                    </a:lnTo>
                    <a:lnTo>
                      <a:pt x="23" y="3"/>
                    </a:lnTo>
                    <a:lnTo>
                      <a:pt x="14" y="3"/>
                    </a:lnTo>
                    <a:lnTo>
                      <a:pt x="6" y="0"/>
                    </a:lnTo>
                    <a:lnTo>
                      <a:pt x="12" y="0"/>
                    </a:lnTo>
                    <a:lnTo>
                      <a:pt x="14"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7" name="Freeform 299"/>
              <p:cNvSpPr>
                <a:spLocks noChangeArrowheads="1"/>
              </p:cNvSpPr>
              <p:nvPr/>
            </p:nvSpPr>
            <p:spPr bwMode="auto">
              <a:xfrm>
                <a:off x="1423" y="161"/>
                <a:ext cx="23" cy="6"/>
              </a:xfrm>
              <a:custGeom>
                <a:avLst/>
                <a:gdLst>
                  <a:gd name="T0" fmla="*/ 23 w 23"/>
                  <a:gd name="T1" fmla="*/ 3 h 6"/>
                  <a:gd name="T2" fmla="*/ 23 w 23"/>
                  <a:gd name="T3" fmla="*/ 0 h 6"/>
                  <a:gd name="T4" fmla="*/ 20 w 23"/>
                  <a:gd name="T5" fmla="*/ 0 h 6"/>
                  <a:gd name="T6" fmla="*/ 17 w 23"/>
                  <a:gd name="T7" fmla="*/ 0 h 6"/>
                  <a:gd name="T8" fmla="*/ 17 w 23"/>
                  <a:gd name="T9" fmla="*/ 0 h 6"/>
                  <a:gd name="T10" fmla="*/ 14 w 23"/>
                  <a:gd name="T11" fmla="*/ 0 h 6"/>
                  <a:gd name="T12" fmla="*/ 11 w 23"/>
                  <a:gd name="T13" fmla="*/ 0 h 6"/>
                  <a:gd name="T14" fmla="*/ 0 w 23"/>
                  <a:gd name="T15" fmla="*/ 0 h 6"/>
                  <a:gd name="T16" fmla="*/ 0 w 23"/>
                  <a:gd name="T17" fmla="*/ 0 h 6"/>
                  <a:gd name="T18" fmla="*/ 8 w 23"/>
                  <a:gd name="T19" fmla="*/ 3 h 6"/>
                  <a:gd name="T20" fmla="*/ 14 w 23"/>
                  <a:gd name="T21" fmla="*/ 3 h 6"/>
                  <a:gd name="T22" fmla="*/ 17 w 23"/>
                  <a:gd name="T23" fmla="*/ 3 h 6"/>
                  <a:gd name="T24" fmla="*/ 17 w 23"/>
                  <a:gd name="T25" fmla="*/ 6 h 6"/>
                  <a:gd name="T26" fmla="*/ 20 w 23"/>
                  <a:gd name="T27" fmla="*/ 6 h 6"/>
                  <a:gd name="T28" fmla="*/ 23 w 23"/>
                  <a:gd name="T29" fmla="*/ 6 h 6"/>
                  <a:gd name="T30" fmla="*/ 20 w 23"/>
                  <a:gd name="T31" fmla="*/ 3 h 6"/>
                  <a:gd name="T32" fmla="*/ 20 w 23"/>
                  <a:gd name="T33" fmla="*/ 3 h 6"/>
                  <a:gd name="T34" fmla="*/ 23 w 23"/>
                  <a:gd name="T35" fmla="*/ 3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
                  <a:gd name="T56" fmla="*/ 23 w 23"/>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
                    <a:moveTo>
                      <a:pt x="23" y="3"/>
                    </a:moveTo>
                    <a:lnTo>
                      <a:pt x="23" y="0"/>
                    </a:lnTo>
                    <a:lnTo>
                      <a:pt x="20" y="0"/>
                    </a:lnTo>
                    <a:lnTo>
                      <a:pt x="17" y="0"/>
                    </a:lnTo>
                    <a:lnTo>
                      <a:pt x="14" y="0"/>
                    </a:lnTo>
                    <a:lnTo>
                      <a:pt x="11" y="0"/>
                    </a:lnTo>
                    <a:lnTo>
                      <a:pt x="0" y="0"/>
                    </a:lnTo>
                    <a:lnTo>
                      <a:pt x="8" y="3"/>
                    </a:lnTo>
                    <a:lnTo>
                      <a:pt x="14" y="3"/>
                    </a:lnTo>
                    <a:lnTo>
                      <a:pt x="17" y="3"/>
                    </a:lnTo>
                    <a:lnTo>
                      <a:pt x="17" y="6"/>
                    </a:lnTo>
                    <a:lnTo>
                      <a:pt x="20" y="6"/>
                    </a:lnTo>
                    <a:lnTo>
                      <a:pt x="23" y="6"/>
                    </a:lnTo>
                    <a:lnTo>
                      <a:pt x="20" y="3"/>
                    </a:lnTo>
                    <a:lnTo>
                      <a:pt x="2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8" name="Freeform 300"/>
              <p:cNvSpPr>
                <a:spLocks noChangeArrowheads="1"/>
              </p:cNvSpPr>
              <p:nvPr/>
            </p:nvSpPr>
            <p:spPr bwMode="auto">
              <a:xfrm>
                <a:off x="1423" y="164"/>
                <a:ext cx="23" cy="12"/>
              </a:xfrm>
              <a:custGeom>
                <a:avLst/>
                <a:gdLst>
                  <a:gd name="T0" fmla="*/ 17 w 23"/>
                  <a:gd name="T1" fmla="*/ 6 h 12"/>
                  <a:gd name="T2" fmla="*/ 20 w 23"/>
                  <a:gd name="T3" fmla="*/ 6 h 12"/>
                  <a:gd name="T4" fmla="*/ 23 w 23"/>
                  <a:gd name="T5" fmla="*/ 6 h 12"/>
                  <a:gd name="T6" fmla="*/ 23 w 23"/>
                  <a:gd name="T7" fmla="*/ 6 h 12"/>
                  <a:gd name="T8" fmla="*/ 20 w 23"/>
                  <a:gd name="T9" fmla="*/ 6 h 12"/>
                  <a:gd name="T10" fmla="*/ 17 w 23"/>
                  <a:gd name="T11" fmla="*/ 6 h 12"/>
                  <a:gd name="T12" fmla="*/ 14 w 23"/>
                  <a:gd name="T13" fmla="*/ 3 h 12"/>
                  <a:gd name="T14" fmla="*/ 14 w 23"/>
                  <a:gd name="T15" fmla="*/ 3 h 12"/>
                  <a:gd name="T16" fmla="*/ 11 w 23"/>
                  <a:gd name="T17" fmla="*/ 0 h 12"/>
                  <a:gd name="T18" fmla="*/ 8 w 23"/>
                  <a:gd name="T19" fmla="*/ 0 h 12"/>
                  <a:gd name="T20" fmla="*/ 8 w 23"/>
                  <a:gd name="T21" fmla="*/ 0 h 12"/>
                  <a:gd name="T22" fmla="*/ 3 w 23"/>
                  <a:gd name="T23" fmla="*/ 0 h 12"/>
                  <a:gd name="T24" fmla="*/ 0 w 23"/>
                  <a:gd name="T25" fmla="*/ 0 h 12"/>
                  <a:gd name="T26" fmla="*/ 0 w 23"/>
                  <a:gd name="T27" fmla="*/ 0 h 12"/>
                  <a:gd name="T28" fmla="*/ 0 w 23"/>
                  <a:gd name="T29" fmla="*/ 3 h 12"/>
                  <a:gd name="T30" fmla="*/ 3 w 23"/>
                  <a:gd name="T31" fmla="*/ 3 h 12"/>
                  <a:gd name="T32" fmla="*/ 3 w 23"/>
                  <a:gd name="T33" fmla="*/ 3 h 12"/>
                  <a:gd name="T34" fmla="*/ 3 w 23"/>
                  <a:gd name="T35" fmla="*/ 6 h 12"/>
                  <a:gd name="T36" fmla="*/ 6 w 23"/>
                  <a:gd name="T37" fmla="*/ 6 h 12"/>
                  <a:gd name="T38" fmla="*/ 11 w 23"/>
                  <a:gd name="T39" fmla="*/ 9 h 12"/>
                  <a:gd name="T40" fmla="*/ 14 w 23"/>
                  <a:gd name="T41" fmla="*/ 12 h 12"/>
                  <a:gd name="T42" fmla="*/ 17 w 23"/>
                  <a:gd name="T43" fmla="*/ 9 h 12"/>
                  <a:gd name="T44" fmla="*/ 17 w 23"/>
                  <a:gd name="T45" fmla="*/ 12 h 12"/>
                  <a:gd name="T46" fmla="*/ 17 w 23"/>
                  <a:gd name="T47" fmla="*/ 12 h 12"/>
                  <a:gd name="T48" fmla="*/ 17 w 23"/>
                  <a:gd name="T49" fmla="*/ 12 h 12"/>
                  <a:gd name="T50" fmla="*/ 20 w 23"/>
                  <a:gd name="T51" fmla="*/ 9 h 12"/>
                  <a:gd name="T52" fmla="*/ 17 w 23"/>
                  <a:gd name="T53" fmla="*/ 9 h 12"/>
                  <a:gd name="T54" fmla="*/ 17 w 23"/>
                  <a:gd name="T55" fmla="*/ 9 h 12"/>
                  <a:gd name="T56" fmla="*/ 14 w 23"/>
                  <a:gd name="T57" fmla="*/ 6 h 12"/>
                  <a:gd name="T58" fmla="*/ 17 w 23"/>
                  <a:gd name="T59" fmla="*/ 6 h 12"/>
                  <a:gd name="T60" fmla="*/ 17 w 23"/>
                  <a:gd name="T61" fmla="*/ 6 h 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
                  <a:gd name="T94" fmla="*/ 0 h 12"/>
                  <a:gd name="T95" fmla="*/ 23 w 23"/>
                  <a:gd name="T96" fmla="*/ 12 h 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 h="12">
                    <a:moveTo>
                      <a:pt x="17" y="6"/>
                    </a:moveTo>
                    <a:lnTo>
                      <a:pt x="20" y="6"/>
                    </a:lnTo>
                    <a:lnTo>
                      <a:pt x="23" y="6"/>
                    </a:lnTo>
                    <a:lnTo>
                      <a:pt x="20" y="6"/>
                    </a:lnTo>
                    <a:lnTo>
                      <a:pt x="17" y="6"/>
                    </a:lnTo>
                    <a:lnTo>
                      <a:pt x="14" y="3"/>
                    </a:lnTo>
                    <a:lnTo>
                      <a:pt x="11" y="0"/>
                    </a:lnTo>
                    <a:lnTo>
                      <a:pt x="8" y="0"/>
                    </a:lnTo>
                    <a:lnTo>
                      <a:pt x="3" y="0"/>
                    </a:lnTo>
                    <a:lnTo>
                      <a:pt x="0" y="0"/>
                    </a:lnTo>
                    <a:lnTo>
                      <a:pt x="0" y="3"/>
                    </a:lnTo>
                    <a:lnTo>
                      <a:pt x="3" y="3"/>
                    </a:lnTo>
                    <a:lnTo>
                      <a:pt x="3" y="6"/>
                    </a:lnTo>
                    <a:lnTo>
                      <a:pt x="6" y="6"/>
                    </a:lnTo>
                    <a:lnTo>
                      <a:pt x="11" y="9"/>
                    </a:lnTo>
                    <a:lnTo>
                      <a:pt x="14" y="12"/>
                    </a:lnTo>
                    <a:lnTo>
                      <a:pt x="17" y="9"/>
                    </a:lnTo>
                    <a:lnTo>
                      <a:pt x="17" y="12"/>
                    </a:lnTo>
                    <a:lnTo>
                      <a:pt x="20" y="9"/>
                    </a:lnTo>
                    <a:lnTo>
                      <a:pt x="17" y="9"/>
                    </a:lnTo>
                    <a:lnTo>
                      <a:pt x="14" y="6"/>
                    </a:lnTo>
                    <a:lnTo>
                      <a:pt x="17"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29" name="Freeform 301"/>
              <p:cNvSpPr>
                <a:spLocks noChangeArrowheads="1"/>
              </p:cNvSpPr>
              <p:nvPr/>
            </p:nvSpPr>
            <p:spPr bwMode="auto">
              <a:xfrm>
                <a:off x="1385" y="190"/>
                <a:ext cx="23" cy="9"/>
              </a:xfrm>
              <a:custGeom>
                <a:avLst/>
                <a:gdLst>
                  <a:gd name="T0" fmla="*/ 21 w 23"/>
                  <a:gd name="T1" fmla="*/ 0 h 9"/>
                  <a:gd name="T2" fmla="*/ 18 w 23"/>
                  <a:gd name="T3" fmla="*/ 0 h 9"/>
                  <a:gd name="T4" fmla="*/ 18 w 23"/>
                  <a:gd name="T5" fmla="*/ 3 h 9"/>
                  <a:gd name="T6" fmla="*/ 9 w 23"/>
                  <a:gd name="T7" fmla="*/ 3 h 9"/>
                  <a:gd name="T8" fmla="*/ 9 w 23"/>
                  <a:gd name="T9" fmla="*/ 3 h 9"/>
                  <a:gd name="T10" fmla="*/ 6 w 23"/>
                  <a:gd name="T11" fmla="*/ 6 h 9"/>
                  <a:gd name="T12" fmla="*/ 3 w 23"/>
                  <a:gd name="T13" fmla="*/ 9 h 9"/>
                  <a:gd name="T14" fmla="*/ 0 w 23"/>
                  <a:gd name="T15" fmla="*/ 9 h 9"/>
                  <a:gd name="T16" fmla="*/ 0 w 23"/>
                  <a:gd name="T17" fmla="*/ 9 h 9"/>
                  <a:gd name="T18" fmla="*/ 3 w 23"/>
                  <a:gd name="T19" fmla="*/ 9 h 9"/>
                  <a:gd name="T20" fmla="*/ 6 w 23"/>
                  <a:gd name="T21" fmla="*/ 9 h 9"/>
                  <a:gd name="T22" fmla="*/ 12 w 23"/>
                  <a:gd name="T23" fmla="*/ 9 h 9"/>
                  <a:gd name="T24" fmla="*/ 15 w 23"/>
                  <a:gd name="T25" fmla="*/ 9 h 9"/>
                  <a:gd name="T26" fmla="*/ 18 w 23"/>
                  <a:gd name="T27" fmla="*/ 9 h 9"/>
                  <a:gd name="T28" fmla="*/ 21 w 23"/>
                  <a:gd name="T29" fmla="*/ 9 h 9"/>
                  <a:gd name="T30" fmla="*/ 21 w 23"/>
                  <a:gd name="T31" fmla="*/ 9 h 9"/>
                  <a:gd name="T32" fmla="*/ 23 w 23"/>
                  <a:gd name="T33" fmla="*/ 9 h 9"/>
                  <a:gd name="T34" fmla="*/ 23 w 23"/>
                  <a:gd name="T35" fmla="*/ 9 h 9"/>
                  <a:gd name="T36" fmla="*/ 23 w 23"/>
                  <a:gd name="T37" fmla="*/ 6 h 9"/>
                  <a:gd name="T38" fmla="*/ 23 w 23"/>
                  <a:gd name="T39" fmla="*/ 3 h 9"/>
                  <a:gd name="T40" fmla="*/ 23 w 23"/>
                  <a:gd name="T41" fmla="*/ 3 h 9"/>
                  <a:gd name="T42" fmla="*/ 23 w 23"/>
                  <a:gd name="T43" fmla="*/ 0 h 9"/>
                  <a:gd name="T44" fmla="*/ 21 w 23"/>
                  <a:gd name="T45" fmla="*/ 0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9"/>
                  <a:gd name="T71" fmla="*/ 23 w 23"/>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9">
                    <a:moveTo>
                      <a:pt x="21" y="0"/>
                    </a:moveTo>
                    <a:lnTo>
                      <a:pt x="18" y="0"/>
                    </a:lnTo>
                    <a:lnTo>
                      <a:pt x="18" y="3"/>
                    </a:lnTo>
                    <a:lnTo>
                      <a:pt x="9" y="3"/>
                    </a:lnTo>
                    <a:lnTo>
                      <a:pt x="6" y="6"/>
                    </a:lnTo>
                    <a:lnTo>
                      <a:pt x="3" y="9"/>
                    </a:lnTo>
                    <a:lnTo>
                      <a:pt x="0" y="9"/>
                    </a:lnTo>
                    <a:lnTo>
                      <a:pt x="3" y="9"/>
                    </a:lnTo>
                    <a:lnTo>
                      <a:pt x="6" y="9"/>
                    </a:lnTo>
                    <a:lnTo>
                      <a:pt x="12" y="9"/>
                    </a:lnTo>
                    <a:lnTo>
                      <a:pt x="15" y="9"/>
                    </a:lnTo>
                    <a:lnTo>
                      <a:pt x="18" y="9"/>
                    </a:lnTo>
                    <a:lnTo>
                      <a:pt x="21" y="9"/>
                    </a:lnTo>
                    <a:lnTo>
                      <a:pt x="23" y="9"/>
                    </a:lnTo>
                    <a:lnTo>
                      <a:pt x="23" y="6"/>
                    </a:lnTo>
                    <a:lnTo>
                      <a:pt x="23" y="3"/>
                    </a:lnTo>
                    <a:lnTo>
                      <a:pt x="23" y="0"/>
                    </a:lnTo>
                    <a:lnTo>
                      <a:pt x="21"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0" name="Rectangle 302"/>
              <p:cNvSpPr>
                <a:spLocks noChangeArrowheads="1"/>
              </p:cNvSpPr>
              <p:nvPr/>
            </p:nvSpPr>
            <p:spPr bwMode="auto">
              <a:xfrm>
                <a:off x="1426" y="210"/>
                <a:ext cx="1"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631" name="Freeform 303"/>
              <p:cNvSpPr>
                <a:spLocks noChangeArrowheads="1"/>
              </p:cNvSpPr>
              <p:nvPr/>
            </p:nvSpPr>
            <p:spPr bwMode="auto">
              <a:xfrm>
                <a:off x="1483" y="66"/>
                <a:ext cx="6" cy="3"/>
              </a:xfrm>
              <a:custGeom>
                <a:avLst/>
                <a:gdLst>
                  <a:gd name="T0" fmla="*/ 0 w 6"/>
                  <a:gd name="T1" fmla="*/ 3 h 3"/>
                  <a:gd name="T2" fmla="*/ 0 w 6"/>
                  <a:gd name="T3" fmla="*/ 3 h 3"/>
                  <a:gd name="T4" fmla="*/ 0 w 6"/>
                  <a:gd name="T5" fmla="*/ 3 h 3"/>
                  <a:gd name="T6" fmla="*/ 0 w 6"/>
                  <a:gd name="T7" fmla="*/ 3 h 3"/>
                  <a:gd name="T8" fmla="*/ 3 w 6"/>
                  <a:gd name="T9" fmla="*/ 3 h 3"/>
                  <a:gd name="T10" fmla="*/ 3 w 6"/>
                  <a:gd name="T11" fmla="*/ 0 h 3"/>
                  <a:gd name="T12" fmla="*/ 3 w 6"/>
                  <a:gd name="T13" fmla="*/ 0 h 3"/>
                  <a:gd name="T14" fmla="*/ 6 w 6"/>
                  <a:gd name="T15" fmla="*/ 0 h 3"/>
                  <a:gd name="T16" fmla="*/ 6 w 6"/>
                  <a:gd name="T17" fmla="*/ 0 h 3"/>
                  <a:gd name="T18" fmla="*/ 3 w 6"/>
                  <a:gd name="T19" fmla="*/ 0 h 3"/>
                  <a:gd name="T20" fmla="*/ 3 w 6"/>
                  <a:gd name="T21" fmla="*/ 0 h 3"/>
                  <a:gd name="T22" fmla="*/ 0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0" y="3"/>
                    </a:moveTo>
                    <a:lnTo>
                      <a:pt x="0" y="3"/>
                    </a:lnTo>
                    <a:lnTo>
                      <a:pt x="3" y="3"/>
                    </a:lnTo>
                    <a:lnTo>
                      <a:pt x="3" y="0"/>
                    </a:lnTo>
                    <a:lnTo>
                      <a:pt x="6" y="0"/>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2" name="Freeform 304"/>
              <p:cNvSpPr>
                <a:spLocks noChangeArrowheads="1"/>
              </p:cNvSpPr>
              <p:nvPr/>
            </p:nvSpPr>
            <p:spPr bwMode="auto">
              <a:xfrm>
                <a:off x="1083" y="0"/>
                <a:ext cx="461" cy="354"/>
              </a:xfrm>
              <a:custGeom>
                <a:avLst/>
                <a:gdLst>
                  <a:gd name="T0" fmla="*/ 337 w 461"/>
                  <a:gd name="T1" fmla="*/ 210 h 354"/>
                  <a:gd name="T2" fmla="*/ 299 w 461"/>
                  <a:gd name="T3" fmla="*/ 204 h 354"/>
                  <a:gd name="T4" fmla="*/ 311 w 461"/>
                  <a:gd name="T5" fmla="*/ 184 h 354"/>
                  <a:gd name="T6" fmla="*/ 357 w 461"/>
                  <a:gd name="T7" fmla="*/ 202 h 354"/>
                  <a:gd name="T8" fmla="*/ 348 w 461"/>
                  <a:gd name="T9" fmla="*/ 184 h 354"/>
                  <a:gd name="T10" fmla="*/ 325 w 461"/>
                  <a:gd name="T11" fmla="*/ 164 h 354"/>
                  <a:gd name="T12" fmla="*/ 348 w 461"/>
                  <a:gd name="T13" fmla="*/ 150 h 354"/>
                  <a:gd name="T14" fmla="*/ 369 w 461"/>
                  <a:gd name="T15" fmla="*/ 138 h 354"/>
                  <a:gd name="T16" fmla="*/ 377 w 461"/>
                  <a:gd name="T17" fmla="*/ 127 h 354"/>
                  <a:gd name="T18" fmla="*/ 386 w 461"/>
                  <a:gd name="T19" fmla="*/ 115 h 354"/>
                  <a:gd name="T20" fmla="*/ 383 w 461"/>
                  <a:gd name="T21" fmla="*/ 103 h 354"/>
                  <a:gd name="T22" fmla="*/ 389 w 461"/>
                  <a:gd name="T23" fmla="*/ 92 h 354"/>
                  <a:gd name="T24" fmla="*/ 389 w 461"/>
                  <a:gd name="T25" fmla="*/ 75 h 354"/>
                  <a:gd name="T26" fmla="*/ 406 w 461"/>
                  <a:gd name="T27" fmla="*/ 54 h 354"/>
                  <a:gd name="T28" fmla="*/ 415 w 461"/>
                  <a:gd name="T29" fmla="*/ 46 h 354"/>
                  <a:gd name="T30" fmla="*/ 446 w 461"/>
                  <a:gd name="T31" fmla="*/ 37 h 354"/>
                  <a:gd name="T32" fmla="*/ 420 w 461"/>
                  <a:gd name="T33" fmla="*/ 31 h 354"/>
                  <a:gd name="T34" fmla="*/ 369 w 461"/>
                  <a:gd name="T35" fmla="*/ 49 h 354"/>
                  <a:gd name="T36" fmla="*/ 374 w 461"/>
                  <a:gd name="T37" fmla="*/ 29 h 354"/>
                  <a:gd name="T38" fmla="*/ 328 w 461"/>
                  <a:gd name="T39" fmla="*/ 20 h 354"/>
                  <a:gd name="T40" fmla="*/ 377 w 461"/>
                  <a:gd name="T41" fmla="*/ 11 h 354"/>
                  <a:gd name="T42" fmla="*/ 314 w 461"/>
                  <a:gd name="T43" fmla="*/ 8 h 354"/>
                  <a:gd name="T44" fmla="*/ 348 w 461"/>
                  <a:gd name="T45" fmla="*/ 3 h 354"/>
                  <a:gd name="T46" fmla="*/ 288 w 461"/>
                  <a:gd name="T47" fmla="*/ 0 h 354"/>
                  <a:gd name="T48" fmla="*/ 259 w 461"/>
                  <a:gd name="T49" fmla="*/ 3 h 354"/>
                  <a:gd name="T50" fmla="*/ 239 w 461"/>
                  <a:gd name="T51" fmla="*/ 8 h 354"/>
                  <a:gd name="T52" fmla="*/ 230 w 461"/>
                  <a:gd name="T53" fmla="*/ 11 h 354"/>
                  <a:gd name="T54" fmla="*/ 236 w 461"/>
                  <a:gd name="T55" fmla="*/ 14 h 354"/>
                  <a:gd name="T56" fmla="*/ 199 w 461"/>
                  <a:gd name="T57" fmla="*/ 11 h 354"/>
                  <a:gd name="T58" fmla="*/ 170 w 461"/>
                  <a:gd name="T59" fmla="*/ 26 h 354"/>
                  <a:gd name="T60" fmla="*/ 144 w 461"/>
                  <a:gd name="T61" fmla="*/ 29 h 354"/>
                  <a:gd name="T62" fmla="*/ 92 w 461"/>
                  <a:gd name="T63" fmla="*/ 31 h 354"/>
                  <a:gd name="T64" fmla="*/ 69 w 461"/>
                  <a:gd name="T65" fmla="*/ 46 h 354"/>
                  <a:gd name="T66" fmla="*/ 63 w 461"/>
                  <a:gd name="T67" fmla="*/ 57 h 354"/>
                  <a:gd name="T68" fmla="*/ 3 w 461"/>
                  <a:gd name="T69" fmla="*/ 69 h 354"/>
                  <a:gd name="T70" fmla="*/ 29 w 461"/>
                  <a:gd name="T71" fmla="*/ 80 h 354"/>
                  <a:gd name="T72" fmla="*/ 40 w 461"/>
                  <a:gd name="T73" fmla="*/ 86 h 354"/>
                  <a:gd name="T74" fmla="*/ 17 w 461"/>
                  <a:gd name="T75" fmla="*/ 95 h 354"/>
                  <a:gd name="T76" fmla="*/ 46 w 461"/>
                  <a:gd name="T77" fmla="*/ 103 h 354"/>
                  <a:gd name="T78" fmla="*/ 84 w 461"/>
                  <a:gd name="T79" fmla="*/ 118 h 354"/>
                  <a:gd name="T80" fmla="*/ 89 w 461"/>
                  <a:gd name="T81" fmla="*/ 147 h 354"/>
                  <a:gd name="T82" fmla="*/ 78 w 461"/>
                  <a:gd name="T83" fmla="*/ 178 h 354"/>
                  <a:gd name="T84" fmla="*/ 107 w 461"/>
                  <a:gd name="T85" fmla="*/ 184 h 354"/>
                  <a:gd name="T86" fmla="*/ 101 w 461"/>
                  <a:gd name="T87" fmla="*/ 199 h 354"/>
                  <a:gd name="T88" fmla="*/ 78 w 461"/>
                  <a:gd name="T89" fmla="*/ 222 h 354"/>
                  <a:gd name="T90" fmla="*/ 63 w 461"/>
                  <a:gd name="T91" fmla="*/ 230 h 354"/>
                  <a:gd name="T92" fmla="*/ 55 w 461"/>
                  <a:gd name="T93" fmla="*/ 265 h 354"/>
                  <a:gd name="T94" fmla="*/ 72 w 461"/>
                  <a:gd name="T95" fmla="*/ 279 h 354"/>
                  <a:gd name="T96" fmla="*/ 63 w 461"/>
                  <a:gd name="T97" fmla="*/ 311 h 354"/>
                  <a:gd name="T98" fmla="*/ 66 w 461"/>
                  <a:gd name="T99" fmla="*/ 331 h 354"/>
                  <a:gd name="T100" fmla="*/ 95 w 461"/>
                  <a:gd name="T101" fmla="*/ 337 h 354"/>
                  <a:gd name="T102" fmla="*/ 101 w 461"/>
                  <a:gd name="T103" fmla="*/ 346 h 354"/>
                  <a:gd name="T104" fmla="*/ 127 w 461"/>
                  <a:gd name="T105" fmla="*/ 337 h 354"/>
                  <a:gd name="T106" fmla="*/ 150 w 461"/>
                  <a:gd name="T107" fmla="*/ 308 h 354"/>
                  <a:gd name="T108" fmla="*/ 158 w 461"/>
                  <a:gd name="T109" fmla="*/ 288 h 354"/>
                  <a:gd name="T110" fmla="*/ 179 w 461"/>
                  <a:gd name="T111" fmla="*/ 271 h 354"/>
                  <a:gd name="T112" fmla="*/ 196 w 461"/>
                  <a:gd name="T113" fmla="*/ 259 h 354"/>
                  <a:gd name="T114" fmla="*/ 216 w 461"/>
                  <a:gd name="T115" fmla="*/ 262 h 354"/>
                  <a:gd name="T116" fmla="*/ 242 w 461"/>
                  <a:gd name="T117" fmla="*/ 248 h 354"/>
                  <a:gd name="T118" fmla="*/ 256 w 461"/>
                  <a:gd name="T119" fmla="*/ 227 h 354"/>
                  <a:gd name="T120" fmla="*/ 276 w 461"/>
                  <a:gd name="T121" fmla="*/ 230 h 354"/>
                  <a:gd name="T122" fmla="*/ 308 w 461"/>
                  <a:gd name="T123" fmla="*/ 227 h 3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1"/>
                  <a:gd name="T187" fmla="*/ 0 h 354"/>
                  <a:gd name="T188" fmla="*/ 461 w 461"/>
                  <a:gd name="T189" fmla="*/ 354 h 3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1" h="354">
                    <a:moveTo>
                      <a:pt x="320" y="222"/>
                    </a:moveTo>
                    <a:lnTo>
                      <a:pt x="320" y="222"/>
                    </a:lnTo>
                    <a:lnTo>
                      <a:pt x="323" y="222"/>
                    </a:lnTo>
                    <a:lnTo>
                      <a:pt x="325" y="219"/>
                    </a:lnTo>
                    <a:lnTo>
                      <a:pt x="323" y="219"/>
                    </a:lnTo>
                    <a:lnTo>
                      <a:pt x="325" y="219"/>
                    </a:lnTo>
                    <a:lnTo>
                      <a:pt x="328" y="219"/>
                    </a:lnTo>
                    <a:lnTo>
                      <a:pt x="328" y="216"/>
                    </a:lnTo>
                    <a:lnTo>
                      <a:pt x="331" y="216"/>
                    </a:lnTo>
                    <a:lnTo>
                      <a:pt x="334" y="216"/>
                    </a:lnTo>
                    <a:lnTo>
                      <a:pt x="331" y="216"/>
                    </a:lnTo>
                    <a:lnTo>
                      <a:pt x="334" y="216"/>
                    </a:lnTo>
                    <a:lnTo>
                      <a:pt x="334" y="213"/>
                    </a:lnTo>
                    <a:lnTo>
                      <a:pt x="331" y="213"/>
                    </a:lnTo>
                    <a:lnTo>
                      <a:pt x="334" y="213"/>
                    </a:lnTo>
                    <a:lnTo>
                      <a:pt x="337" y="213"/>
                    </a:lnTo>
                    <a:lnTo>
                      <a:pt x="337" y="210"/>
                    </a:lnTo>
                    <a:lnTo>
                      <a:pt x="340" y="210"/>
                    </a:lnTo>
                    <a:lnTo>
                      <a:pt x="343" y="210"/>
                    </a:lnTo>
                    <a:lnTo>
                      <a:pt x="343" y="207"/>
                    </a:lnTo>
                    <a:lnTo>
                      <a:pt x="346" y="207"/>
                    </a:lnTo>
                    <a:lnTo>
                      <a:pt x="348" y="207"/>
                    </a:lnTo>
                    <a:lnTo>
                      <a:pt x="351" y="207"/>
                    </a:lnTo>
                    <a:lnTo>
                      <a:pt x="354" y="204"/>
                    </a:lnTo>
                    <a:lnTo>
                      <a:pt x="348" y="207"/>
                    </a:lnTo>
                    <a:lnTo>
                      <a:pt x="346" y="207"/>
                    </a:lnTo>
                    <a:lnTo>
                      <a:pt x="340" y="207"/>
                    </a:lnTo>
                    <a:lnTo>
                      <a:pt x="328" y="202"/>
                    </a:lnTo>
                    <a:lnTo>
                      <a:pt x="325" y="202"/>
                    </a:lnTo>
                    <a:lnTo>
                      <a:pt x="320" y="202"/>
                    </a:lnTo>
                    <a:lnTo>
                      <a:pt x="317" y="204"/>
                    </a:lnTo>
                    <a:lnTo>
                      <a:pt x="314" y="204"/>
                    </a:lnTo>
                    <a:lnTo>
                      <a:pt x="308" y="204"/>
                    </a:lnTo>
                    <a:lnTo>
                      <a:pt x="308" y="207"/>
                    </a:lnTo>
                    <a:lnTo>
                      <a:pt x="302" y="207"/>
                    </a:lnTo>
                    <a:lnTo>
                      <a:pt x="297" y="207"/>
                    </a:lnTo>
                    <a:lnTo>
                      <a:pt x="299" y="204"/>
                    </a:lnTo>
                    <a:lnTo>
                      <a:pt x="302" y="204"/>
                    </a:lnTo>
                    <a:lnTo>
                      <a:pt x="305" y="204"/>
                    </a:lnTo>
                    <a:lnTo>
                      <a:pt x="311" y="202"/>
                    </a:lnTo>
                    <a:lnTo>
                      <a:pt x="314" y="202"/>
                    </a:lnTo>
                    <a:lnTo>
                      <a:pt x="314" y="199"/>
                    </a:lnTo>
                    <a:lnTo>
                      <a:pt x="311" y="199"/>
                    </a:lnTo>
                    <a:lnTo>
                      <a:pt x="302" y="202"/>
                    </a:lnTo>
                    <a:lnTo>
                      <a:pt x="299" y="199"/>
                    </a:lnTo>
                    <a:lnTo>
                      <a:pt x="297" y="199"/>
                    </a:lnTo>
                    <a:lnTo>
                      <a:pt x="294" y="199"/>
                    </a:lnTo>
                    <a:lnTo>
                      <a:pt x="299" y="199"/>
                    </a:lnTo>
                    <a:lnTo>
                      <a:pt x="302" y="199"/>
                    </a:lnTo>
                    <a:lnTo>
                      <a:pt x="305" y="193"/>
                    </a:lnTo>
                    <a:lnTo>
                      <a:pt x="302" y="193"/>
                    </a:lnTo>
                    <a:lnTo>
                      <a:pt x="302" y="190"/>
                    </a:lnTo>
                    <a:lnTo>
                      <a:pt x="305" y="190"/>
                    </a:lnTo>
                    <a:lnTo>
                      <a:pt x="308" y="193"/>
                    </a:lnTo>
                    <a:lnTo>
                      <a:pt x="308" y="190"/>
                    </a:lnTo>
                    <a:lnTo>
                      <a:pt x="311" y="190"/>
                    </a:lnTo>
                    <a:lnTo>
                      <a:pt x="317" y="193"/>
                    </a:lnTo>
                    <a:lnTo>
                      <a:pt x="323" y="190"/>
                    </a:lnTo>
                    <a:lnTo>
                      <a:pt x="325" y="190"/>
                    </a:lnTo>
                    <a:lnTo>
                      <a:pt x="325" y="187"/>
                    </a:lnTo>
                    <a:lnTo>
                      <a:pt x="325" y="190"/>
                    </a:lnTo>
                    <a:lnTo>
                      <a:pt x="325" y="187"/>
                    </a:lnTo>
                    <a:lnTo>
                      <a:pt x="325" y="184"/>
                    </a:lnTo>
                    <a:lnTo>
                      <a:pt x="320" y="184"/>
                    </a:lnTo>
                    <a:lnTo>
                      <a:pt x="317" y="184"/>
                    </a:lnTo>
                    <a:lnTo>
                      <a:pt x="311" y="184"/>
                    </a:lnTo>
                    <a:lnTo>
                      <a:pt x="314" y="184"/>
                    </a:lnTo>
                    <a:lnTo>
                      <a:pt x="311" y="181"/>
                    </a:lnTo>
                    <a:lnTo>
                      <a:pt x="308" y="181"/>
                    </a:lnTo>
                    <a:lnTo>
                      <a:pt x="311" y="181"/>
                    </a:lnTo>
                    <a:lnTo>
                      <a:pt x="311" y="178"/>
                    </a:lnTo>
                    <a:lnTo>
                      <a:pt x="314" y="181"/>
                    </a:lnTo>
                    <a:lnTo>
                      <a:pt x="317" y="181"/>
                    </a:lnTo>
                    <a:lnTo>
                      <a:pt x="320" y="184"/>
                    </a:lnTo>
                    <a:lnTo>
                      <a:pt x="320" y="181"/>
                    </a:lnTo>
                    <a:lnTo>
                      <a:pt x="323" y="184"/>
                    </a:lnTo>
                    <a:lnTo>
                      <a:pt x="325" y="184"/>
                    </a:lnTo>
                    <a:lnTo>
                      <a:pt x="328" y="184"/>
                    </a:lnTo>
                    <a:lnTo>
                      <a:pt x="331" y="187"/>
                    </a:lnTo>
                    <a:lnTo>
                      <a:pt x="334" y="187"/>
                    </a:lnTo>
                    <a:lnTo>
                      <a:pt x="334" y="190"/>
                    </a:lnTo>
                    <a:lnTo>
                      <a:pt x="337" y="190"/>
                    </a:lnTo>
                    <a:lnTo>
                      <a:pt x="337" y="193"/>
                    </a:lnTo>
                    <a:lnTo>
                      <a:pt x="337" y="196"/>
                    </a:lnTo>
                    <a:lnTo>
                      <a:pt x="340" y="199"/>
                    </a:lnTo>
                    <a:lnTo>
                      <a:pt x="343" y="199"/>
                    </a:lnTo>
                    <a:lnTo>
                      <a:pt x="346" y="202"/>
                    </a:lnTo>
                    <a:lnTo>
                      <a:pt x="348" y="199"/>
                    </a:lnTo>
                    <a:lnTo>
                      <a:pt x="351" y="196"/>
                    </a:lnTo>
                    <a:lnTo>
                      <a:pt x="351" y="199"/>
                    </a:lnTo>
                    <a:lnTo>
                      <a:pt x="354" y="199"/>
                    </a:lnTo>
                    <a:lnTo>
                      <a:pt x="357" y="202"/>
                    </a:lnTo>
                    <a:lnTo>
                      <a:pt x="357" y="199"/>
                    </a:lnTo>
                    <a:lnTo>
                      <a:pt x="360" y="199"/>
                    </a:lnTo>
                    <a:lnTo>
                      <a:pt x="357" y="199"/>
                    </a:lnTo>
                    <a:lnTo>
                      <a:pt x="357" y="196"/>
                    </a:lnTo>
                    <a:lnTo>
                      <a:pt x="357" y="193"/>
                    </a:lnTo>
                    <a:lnTo>
                      <a:pt x="357" y="190"/>
                    </a:lnTo>
                    <a:lnTo>
                      <a:pt x="360" y="190"/>
                    </a:lnTo>
                    <a:lnTo>
                      <a:pt x="357" y="187"/>
                    </a:lnTo>
                    <a:lnTo>
                      <a:pt x="360" y="187"/>
                    </a:lnTo>
                    <a:lnTo>
                      <a:pt x="360" y="184"/>
                    </a:lnTo>
                    <a:lnTo>
                      <a:pt x="357" y="184"/>
                    </a:lnTo>
                    <a:lnTo>
                      <a:pt x="354" y="187"/>
                    </a:lnTo>
                    <a:lnTo>
                      <a:pt x="354" y="184"/>
                    </a:lnTo>
                    <a:lnTo>
                      <a:pt x="357" y="181"/>
                    </a:lnTo>
                    <a:lnTo>
                      <a:pt x="354" y="184"/>
                    </a:lnTo>
                    <a:lnTo>
                      <a:pt x="354" y="181"/>
                    </a:lnTo>
                    <a:lnTo>
                      <a:pt x="351" y="181"/>
                    </a:lnTo>
                    <a:lnTo>
                      <a:pt x="348" y="184"/>
                    </a:lnTo>
                    <a:lnTo>
                      <a:pt x="351" y="181"/>
                    </a:lnTo>
                    <a:lnTo>
                      <a:pt x="354" y="178"/>
                    </a:lnTo>
                    <a:lnTo>
                      <a:pt x="348" y="176"/>
                    </a:lnTo>
                    <a:lnTo>
                      <a:pt x="346" y="176"/>
                    </a:lnTo>
                    <a:lnTo>
                      <a:pt x="346" y="173"/>
                    </a:lnTo>
                    <a:lnTo>
                      <a:pt x="343" y="173"/>
                    </a:lnTo>
                    <a:lnTo>
                      <a:pt x="340" y="170"/>
                    </a:lnTo>
                    <a:lnTo>
                      <a:pt x="337" y="170"/>
                    </a:lnTo>
                    <a:lnTo>
                      <a:pt x="334" y="170"/>
                    </a:lnTo>
                    <a:lnTo>
                      <a:pt x="334" y="173"/>
                    </a:lnTo>
                    <a:lnTo>
                      <a:pt x="331" y="173"/>
                    </a:lnTo>
                    <a:lnTo>
                      <a:pt x="331" y="176"/>
                    </a:lnTo>
                    <a:lnTo>
                      <a:pt x="331" y="173"/>
                    </a:lnTo>
                    <a:lnTo>
                      <a:pt x="334" y="170"/>
                    </a:lnTo>
                    <a:lnTo>
                      <a:pt x="331" y="170"/>
                    </a:lnTo>
                    <a:lnTo>
                      <a:pt x="334" y="170"/>
                    </a:lnTo>
                    <a:lnTo>
                      <a:pt x="337" y="170"/>
                    </a:lnTo>
                    <a:lnTo>
                      <a:pt x="337" y="167"/>
                    </a:lnTo>
                    <a:lnTo>
                      <a:pt x="334" y="164"/>
                    </a:lnTo>
                    <a:lnTo>
                      <a:pt x="331" y="164"/>
                    </a:lnTo>
                    <a:lnTo>
                      <a:pt x="328" y="167"/>
                    </a:lnTo>
                    <a:lnTo>
                      <a:pt x="325" y="167"/>
                    </a:lnTo>
                    <a:lnTo>
                      <a:pt x="325" y="164"/>
                    </a:lnTo>
                    <a:lnTo>
                      <a:pt x="323" y="167"/>
                    </a:lnTo>
                    <a:lnTo>
                      <a:pt x="323" y="164"/>
                    </a:lnTo>
                    <a:lnTo>
                      <a:pt x="325" y="164"/>
                    </a:lnTo>
                    <a:lnTo>
                      <a:pt x="323" y="164"/>
                    </a:lnTo>
                    <a:lnTo>
                      <a:pt x="328" y="164"/>
                    </a:lnTo>
                    <a:lnTo>
                      <a:pt x="331" y="164"/>
                    </a:lnTo>
                    <a:lnTo>
                      <a:pt x="334" y="161"/>
                    </a:lnTo>
                    <a:lnTo>
                      <a:pt x="337" y="161"/>
                    </a:lnTo>
                    <a:lnTo>
                      <a:pt x="334" y="161"/>
                    </a:lnTo>
                    <a:lnTo>
                      <a:pt x="331" y="158"/>
                    </a:lnTo>
                    <a:lnTo>
                      <a:pt x="328" y="158"/>
                    </a:lnTo>
                    <a:lnTo>
                      <a:pt x="325" y="158"/>
                    </a:lnTo>
                    <a:lnTo>
                      <a:pt x="323" y="161"/>
                    </a:lnTo>
                    <a:lnTo>
                      <a:pt x="323" y="158"/>
                    </a:lnTo>
                    <a:lnTo>
                      <a:pt x="325" y="158"/>
                    </a:lnTo>
                    <a:lnTo>
                      <a:pt x="323" y="155"/>
                    </a:lnTo>
                    <a:lnTo>
                      <a:pt x="325" y="155"/>
                    </a:lnTo>
                    <a:lnTo>
                      <a:pt x="328" y="158"/>
                    </a:lnTo>
                    <a:lnTo>
                      <a:pt x="331" y="158"/>
                    </a:lnTo>
                    <a:lnTo>
                      <a:pt x="334" y="155"/>
                    </a:lnTo>
                    <a:lnTo>
                      <a:pt x="337" y="155"/>
                    </a:lnTo>
                    <a:lnTo>
                      <a:pt x="340" y="155"/>
                    </a:lnTo>
                    <a:lnTo>
                      <a:pt x="340" y="153"/>
                    </a:lnTo>
                    <a:lnTo>
                      <a:pt x="343" y="153"/>
                    </a:lnTo>
                    <a:lnTo>
                      <a:pt x="346" y="153"/>
                    </a:lnTo>
                    <a:lnTo>
                      <a:pt x="346" y="150"/>
                    </a:lnTo>
                    <a:lnTo>
                      <a:pt x="348" y="150"/>
                    </a:lnTo>
                    <a:lnTo>
                      <a:pt x="348" y="153"/>
                    </a:lnTo>
                    <a:lnTo>
                      <a:pt x="351" y="153"/>
                    </a:lnTo>
                    <a:lnTo>
                      <a:pt x="354" y="155"/>
                    </a:lnTo>
                    <a:lnTo>
                      <a:pt x="360" y="158"/>
                    </a:lnTo>
                    <a:lnTo>
                      <a:pt x="363" y="158"/>
                    </a:lnTo>
                    <a:lnTo>
                      <a:pt x="363" y="155"/>
                    </a:lnTo>
                    <a:lnTo>
                      <a:pt x="366" y="155"/>
                    </a:lnTo>
                    <a:lnTo>
                      <a:pt x="369" y="155"/>
                    </a:lnTo>
                    <a:lnTo>
                      <a:pt x="371" y="155"/>
                    </a:lnTo>
                    <a:lnTo>
                      <a:pt x="374" y="155"/>
                    </a:lnTo>
                    <a:lnTo>
                      <a:pt x="377" y="155"/>
                    </a:lnTo>
                    <a:lnTo>
                      <a:pt x="377" y="153"/>
                    </a:lnTo>
                    <a:lnTo>
                      <a:pt x="377" y="150"/>
                    </a:lnTo>
                    <a:lnTo>
                      <a:pt x="380" y="150"/>
                    </a:lnTo>
                    <a:lnTo>
                      <a:pt x="377" y="147"/>
                    </a:lnTo>
                    <a:lnTo>
                      <a:pt x="371" y="147"/>
                    </a:lnTo>
                    <a:lnTo>
                      <a:pt x="369" y="147"/>
                    </a:lnTo>
                    <a:lnTo>
                      <a:pt x="366" y="147"/>
                    </a:lnTo>
                    <a:lnTo>
                      <a:pt x="363" y="147"/>
                    </a:lnTo>
                    <a:lnTo>
                      <a:pt x="363" y="144"/>
                    </a:lnTo>
                    <a:lnTo>
                      <a:pt x="366" y="144"/>
                    </a:lnTo>
                    <a:lnTo>
                      <a:pt x="366" y="141"/>
                    </a:lnTo>
                    <a:lnTo>
                      <a:pt x="363" y="141"/>
                    </a:lnTo>
                    <a:lnTo>
                      <a:pt x="369" y="141"/>
                    </a:lnTo>
                    <a:lnTo>
                      <a:pt x="369" y="138"/>
                    </a:lnTo>
                    <a:lnTo>
                      <a:pt x="371" y="141"/>
                    </a:lnTo>
                    <a:lnTo>
                      <a:pt x="374" y="141"/>
                    </a:lnTo>
                    <a:lnTo>
                      <a:pt x="377" y="141"/>
                    </a:lnTo>
                    <a:lnTo>
                      <a:pt x="380" y="141"/>
                    </a:lnTo>
                    <a:lnTo>
                      <a:pt x="383" y="141"/>
                    </a:lnTo>
                    <a:lnTo>
                      <a:pt x="383" y="144"/>
                    </a:lnTo>
                    <a:lnTo>
                      <a:pt x="386" y="144"/>
                    </a:lnTo>
                    <a:lnTo>
                      <a:pt x="392" y="141"/>
                    </a:lnTo>
                    <a:lnTo>
                      <a:pt x="389" y="138"/>
                    </a:lnTo>
                    <a:lnTo>
                      <a:pt x="386" y="138"/>
                    </a:lnTo>
                    <a:lnTo>
                      <a:pt x="383" y="138"/>
                    </a:lnTo>
                    <a:lnTo>
                      <a:pt x="380" y="135"/>
                    </a:lnTo>
                    <a:lnTo>
                      <a:pt x="377" y="135"/>
                    </a:lnTo>
                    <a:lnTo>
                      <a:pt x="377" y="132"/>
                    </a:lnTo>
                    <a:lnTo>
                      <a:pt x="380" y="132"/>
                    </a:lnTo>
                    <a:lnTo>
                      <a:pt x="377" y="129"/>
                    </a:lnTo>
                    <a:lnTo>
                      <a:pt x="374" y="132"/>
                    </a:lnTo>
                    <a:lnTo>
                      <a:pt x="371" y="132"/>
                    </a:lnTo>
                    <a:lnTo>
                      <a:pt x="374" y="129"/>
                    </a:lnTo>
                    <a:lnTo>
                      <a:pt x="380" y="129"/>
                    </a:lnTo>
                    <a:lnTo>
                      <a:pt x="377" y="127"/>
                    </a:lnTo>
                    <a:lnTo>
                      <a:pt x="374" y="124"/>
                    </a:lnTo>
                    <a:lnTo>
                      <a:pt x="371" y="124"/>
                    </a:lnTo>
                    <a:lnTo>
                      <a:pt x="374" y="124"/>
                    </a:lnTo>
                    <a:lnTo>
                      <a:pt x="371" y="124"/>
                    </a:lnTo>
                    <a:lnTo>
                      <a:pt x="386" y="127"/>
                    </a:lnTo>
                    <a:lnTo>
                      <a:pt x="386" y="129"/>
                    </a:lnTo>
                    <a:lnTo>
                      <a:pt x="389" y="129"/>
                    </a:lnTo>
                    <a:lnTo>
                      <a:pt x="392" y="127"/>
                    </a:lnTo>
                    <a:lnTo>
                      <a:pt x="392" y="124"/>
                    </a:lnTo>
                    <a:lnTo>
                      <a:pt x="392" y="121"/>
                    </a:lnTo>
                    <a:lnTo>
                      <a:pt x="389" y="118"/>
                    </a:lnTo>
                    <a:lnTo>
                      <a:pt x="386" y="118"/>
                    </a:lnTo>
                    <a:lnTo>
                      <a:pt x="383" y="118"/>
                    </a:lnTo>
                    <a:lnTo>
                      <a:pt x="380" y="118"/>
                    </a:lnTo>
                    <a:lnTo>
                      <a:pt x="380" y="115"/>
                    </a:lnTo>
                    <a:lnTo>
                      <a:pt x="383" y="115"/>
                    </a:lnTo>
                    <a:lnTo>
                      <a:pt x="386" y="115"/>
                    </a:lnTo>
                    <a:lnTo>
                      <a:pt x="389" y="115"/>
                    </a:lnTo>
                    <a:lnTo>
                      <a:pt x="392" y="115"/>
                    </a:lnTo>
                    <a:lnTo>
                      <a:pt x="392" y="112"/>
                    </a:lnTo>
                    <a:lnTo>
                      <a:pt x="389" y="112"/>
                    </a:lnTo>
                    <a:lnTo>
                      <a:pt x="386" y="112"/>
                    </a:lnTo>
                    <a:lnTo>
                      <a:pt x="383" y="112"/>
                    </a:lnTo>
                    <a:lnTo>
                      <a:pt x="386" y="115"/>
                    </a:lnTo>
                    <a:lnTo>
                      <a:pt x="383" y="115"/>
                    </a:lnTo>
                    <a:lnTo>
                      <a:pt x="380" y="112"/>
                    </a:lnTo>
                    <a:lnTo>
                      <a:pt x="377" y="112"/>
                    </a:lnTo>
                    <a:lnTo>
                      <a:pt x="377" y="109"/>
                    </a:lnTo>
                    <a:lnTo>
                      <a:pt x="371" y="109"/>
                    </a:lnTo>
                    <a:lnTo>
                      <a:pt x="377" y="109"/>
                    </a:lnTo>
                    <a:lnTo>
                      <a:pt x="374" y="109"/>
                    </a:lnTo>
                    <a:lnTo>
                      <a:pt x="377" y="109"/>
                    </a:lnTo>
                    <a:lnTo>
                      <a:pt x="374" y="109"/>
                    </a:lnTo>
                    <a:lnTo>
                      <a:pt x="374" y="106"/>
                    </a:lnTo>
                    <a:lnTo>
                      <a:pt x="371" y="106"/>
                    </a:lnTo>
                    <a:lnTo>
                      <a:pt x="371" y="103"/>
                    </a:lnTo>
                    <a:lnTo>
                      <a:pt x="374" y="103"/>
                    </a:lnTo>
                    <a:lnTo>
                      <a:pt x="377" y="103"/>
                    </a:lnTo>
                    <a:lnTo>
                      <a:pt x="377" y="106"/>
                    </a:lnTo>
                    <a:lnTo>
                      <a:pt x="380" y="106"/>
                    </a:lnTo>
                    <a:lnTo>
                      <a:pt x="383" y="103"/>
                    </a:lnTo>
                    <a:lnTo>
                      <a:pt x="386" y="103"/>
                    </a:lnTo>
                    <a:lnTo>
                      <a:pt x="377" y="103"/>
                    </a:lnTo>
                    <a:lnTo>
                      <a:pt x="380" y="103"/>
                    </a:lnTo>
                    <a:lnTo>
                      <a:pt x="386" y="103"/>
                    </a:lnTo>
                    <a:lnTo>
                      <a:pt x="377" y="101"/>
                    </a:lnTo>
                    <a:lnTo>
                      <a:pt x="389" y="101"/>
                    </a:lnTo>
                    <a:lnTo>
                      <a:pt x="394" y="103"/>
                    </a:lnTo>
                    <a:lnTo>
                      <a:pt x="397" y="103"/>
                    </a:lnTo>
                    <a:lnTo>
                      <a:pt x="403" y="103"/>
                    </a:lnTo>
                    <a:lnTo>
                      <a:pt x="406" y="103"/>
                    </a:lnTo>
                    <a:lnTo>
                      <a:pt x="406" y="101"/>
                    </a:lnTo>
                    <a:lnTo>
                      <a:pt x="406" y="98"/>
                    </a:lnTo>
                    <a:lnTo>
                      <a:pt x="406" y="95"/>
                    </a:lnTo>
                    <a:lnTo>
                      <a:pt x="403" y="95"/>
                    </a:lnTo>
                    <a:lnTo>
                      <a:pt x="400" y="95"/>
                    </a:lnTo>
                    <a:lnTo>
                      <a:pt x="400" y="98"/>
                    </a:lnTo>
                    <a:lnTo>
                      <a:pt x="397" y="98"/>
                    </a:lnTo>
                    <a:lnTo>
                      <a:pt x="397" y="95"/>
                    </a:lnTo>
                    <a:lnTo>
                      <a:pt x="394" y="95"/>
                    </a:lnTo>
                    <a:lnTo>
                      <a:pt x="392" y="95"/>
                    </a:lnTo>
                    <a:lnTo>
                      <a:pt x="389" y="92"/>
                    </a:lnTo>
                    <a:lnTo>
                      <a:pt x="392" y="92"/>
                    </a:lnTo>
                    <a:lnTo>
                      <a:pt x="389" y="92"/>
                    </a:lnTo>
                    <a:lnTo>
                      <a:pt x="389" y="89"/>
                    </a:lnTo>
                    <a:lnTo>
                      <a:pt x="392" y="89"/>
                    </a:lnTo>
                    <a:lnTo>
                      <a:pt x="394" y="89"/>
                    </a:lnTo>
                    <a:lnTo>
                      <a:pt x="400" y="92"/>
                    </a:lnTo>
                    <a:lnTo>
                      <a:pt x="400" y="89"/>
                    </a:lnTo>
                    <a:lnTo>
                      <a:pt x="392" y="89"/>
                    </a:lnTo>
                    <a:lnTo>
                      <a:pt x="392" y="86"/>
                    </a:lnTo>
                    <a:lnTo>
                      <a:pt x="389" y="86"/>
                    </a:lnTo>
                    <a:lnTo>
                      <a:pt x="383" y="89"/>
                    </a:lnTo>
                    <a:lnTo>
                      <a:pt x="380" y="89"/>
                    </a:lnTo>
                    <a:lnTo>
                      <a:pt x="383" y="89"/>
                    </a:lnTo>
                    <a:lnTo>
                      <a:pt x="383" y="86"/>
                    </a:lnTo>
                    <a:lnTo>
                      <a:pt x="386" y="83"/>
                    </a:lnTo>
                    <a:lnTo>
                      <a:pt x="386" y="80"/>
                    </a:lnTo>
                    <a:lnTo>
                      <a:pt x="389" y="78"/>
                    </a:lnTo>
                    <a:lnTo>
                      <a:pt x="392" y="75"/>
                    </a:lnTo>
                    <a:lnTo>
                      <a:pt x="389" y="75"/>
                    </a:lnTo>
                    <a:lnTo>
                      <a:pt x="386" y="75"/>
                    </a:lnTo>
                    <a:lnTo>
                      <a:pt x="389" y="75"/>
                    </a:lnTo>
                    <a:lnTo>
                      <a:pt x="392" y="75"/>
                    </a:lnTo>
                    <a:lnTo>
                      <a:pt x="394" y="72"/>
                    </a:lnTo>
                    <a:lnTo>
                      <a:pt x="397" y="75"/>
                    </a:lnTo>
                    <a:lnTo>
                      <a:pt x="400" y="72"/>
                    </a:lnTo>
                    <a:lnTo>
                      <a:pt x="400" y="69"/>
                    </a:lnTo>
                    <a:lnTo>
                      <a:pt x="400" y="66"/>
                    </a:lnTo>
                    <a:lnTo>
                      <a:pt x="403" y="66"/>
                    </a:lnTo>
                    <a:lnTo>
                      <a:pt x="403" y="63"/>
                    </a:lnTo>
                    <a:lnTo>
                      <a:pt x="403" y="60"/>
                    </a:lnTo>
                    <a:lnTo>
                      <a:pt x="406" y="60"/>
                    </a:lnTo>
                    <a:lnTo>
                      <a:pt x="406" y="57"/>
                    </a:lnTo>
                    <a:lnTo>
                      <a:pt x="412" y="60"/>
                    </a:lnTo>
                    <a:lnTo>
                      <a:pt x="415" y="60"/>
                    </a:lnTo>
                    <a:lnTo>
                      <a:pt x="418" y="57"/>
                    </a:lnTo>
                    <a:lnTo>
                      <a:pt x="420" y="57"/>
                    </a:lnTo>
                    <a:lnTo>
                      <a:pt x="420" y="54"/>
                    </a:lnTo>
                    <a:lnTo>
                      <a:pt x="420" y="52"/>
                    </a:lnTo>
                    <a:lnTo>
                      <a:pt x="418" y="52"/>
                    </a:lnTo>
                    <a:lnTo>
                      <a:pt x="415" y="54"/>
                    </a:lnTo>
                    <a:lnTo>
                      <a:pt x="412" y="54"/>
                    </a:lnTo>
                    <a:lnTo>
                      <a:pt x="409" y="54"/>
                    </a:lnTo>
                    <a:lnTo>
                      <a:pt x="406" y="54"/>
                    </a:lnTo>
                    <a:lnTo>
                      <a:pt x="403" y="54"/>
                    </a:lnTo>
                    <a:lnTo>
                      <a:pt x="400" y="57"/>
                    </a:lnTo>
                    <a:lnTo>
                      <a:pt x="403" y="57"/>
                    </a:lnTo>
                    <a:lnTo>
                      <a:pt x="400" y="60"/>
                    </a:lnTo>
                    <a:lnTo>
                      <a:pt x="397" y="57"/>
                    </a:lnTo>
                    <a:lnTo>
                      <a:pt x="400" y="54"/>
                    </a:lnTo>
                    <a:lnTo>
                      <a:pt x="397" y="54"/>
                    </a:lnTo>
                    <a:lnTo>
                      <a:pt x="400" y="54"/>
                    </a:lnTo>
                    <a:lnTo>
                      <a:pt x="397" y="54"/>
                    </a:lnTo>
                    <a:lnTo>
                      <a:pt x="400" y="52"/>
                    </a:lnTo>
                    <a:lnTo>
                      <a:pt x="403" y="52"/>
                    </a:lnTo>
                    <a:lnTo>
                      <a:pt x="406" y="52"/>
                    </a:lnTo>
                    <a:lnTo>
                      <a:pt x="409" y="52"/>
                    </a:lnTo>
                    <a:lnTo>
                      <a:pt x="415" y="52"/>
                    </a:lnTo>
                    <a:lnTo>
                      <a:pt x="423" y="52"/>
                    </a:lnTo>
                    <a:lnTo>
                      <a:pt x="426" y="52"/>
                    </a:lnTo>
                    <a:lnTo>
                      <a:pt x="426" y="49"/>
                    </a:lnTo>
                    <a:lnTo>
                      <a:pt x="429" y="49"/>
                    </a:lnTo>
                    <a:lnTo>
                      <a:pt x="429" y="46"/>
                    </a:lnTo>
                    <a:lnTo>
                      <a:pt x="426" y="46"/>
                    </a:lnTo>
                    <a:lnTo>
                      <a:pt x="423" y="46"/>
                    </a:lnTo>
                    <a:lnTo>
                      <a:pt x="420" y="46"/>
                    </a:lnTo>
                    <a:lnTo>
                      <a:pt x="415" y="46"/>
                    </a:lnTo>
                    <a:lnTo>
                      <a:pt x="409" y="46"/>
                    </a:lnTo>
                    <a:lnTo>
                      <a:pt x="403" y="46"/>
                    </a:lnTo>
                    <a:lnTo>
                      <a:pt x="400" y="46"/>
                    </a:lnTo>
                    <a:lnTo>
                      <a:pt x="397" y="49"/>
                    </a:lnTo>
                    <a:lnTo>
                      <a:pt x="397" y="46"/>
                    </a:lnTo>
                    <a:lnTo>
                      <a:pt x="394" y="46"/>
                    </a:lnTo>
                    <a:lnTo>
                      <a:pt x="392" y="46"/>
                    </a:lnTo>
                    <a:lnTo>
                      <a:pt x="400" y="46"/>
                    </a:lnTo>
                    <a:lnTo>
                      <a:pt x="403" y="43"/>
                    </a:lnTo>
                    <a:lnTo>
                      <a:pt x="412" y="46"/>
                    </a:lnTo>
                    <a:lnTo>
                      <a:pt x="415" y="46"/>
                    </a:lnTo>
                    <a:lnTo>
                      <a:pt x="418" y="43"/>
                    </a:lnTo>
                    <a:lnTo>
                      <a:pt x="420" y="43"/>
                    </a:lnTo>
                    <a:lnTo>
                      <a:pt x="429" y="43"/>
                    </a:lnTo>
                    <a:lnTo>
                      <a:pt x="432" y="43"/>
                    </a:lnTo>
                    <a:lnTo>
                      <a:pt x="435" y="43"/>
                    </a:lnTo>
                    <a:lnTo>
                      <a:pt x="441" y="43"/>
                    </a:lnTo>
                    <a:lnTo>
                      <a:pt x="443" y="40"/>
                    </a:lnTo>
                    <a:lnTo>
                      <a:pt x="441" y="40"/>
                    </a:lnTo>
                    <a:lnTo>
                      <a:pt x="441" y="37"/>
                    </a:lnTo>
                    <a:lnTo>
                      <a:pt x="446" y="37"/>
                    </a:lnTo>
                    <a:lnTo>
                      <a:pt x="449" y="37"/>
                    </a:lnTo>
                    <a:lnTo>
                      <a:pt x="452" y="37"/>
                    </a:lnTo>
                    <a:lnTo>
                      <a:pt x="455" y="34"/>
                    </a:lnTo>
                    <a:lnTo>
                      <a:pt x="458" y="31"/>
                    </a:lnTo>
                    <a:lnTo>
                      <a:pt x="461" y="31"/>
                    </a:lnTo>
                    <a:lnTo>
                      <a:pt x="458" y="29"/>
                    </a:lnTo>
                    <a:lnTo>
                      <a:pt x="452" y="29"/>
                    </a:lnTo>
                    <a:lnTo>
                      <a:pt x="449" y="29"/>
                    </a:lnTo>
                    <a:lnTo>
                      <a:pt x="443" y="26"/>
                    </a:lnTo>
                    <a:lnTo>
                      <a:pt x="441" y="26"/>
                    </a:lnTo>
                    <a:lnTo>
                      <a:pt x="438" y="26"/>
                    </a:lnTo>
                    <a:lnTo>
                      <a:pt x="435" y="26"/>
                    </a:lnTo>
                    <a:lnTo>
                      <a:pt x="432" y="26"/>
                    </a:lnTo>
                    <a:lnTo>
                      <a:pt x="429" y="26"/>
                    </a:lnTo>
                    <a:lnTo>
                      <a:pt x="429" y="29"/>
                    </a:lnTo>
                    <a:lnTo>
                      <a:pt x="426" y="26"/>
                    </a:lnTo>
                    <a:lnTo>
                      <a:pt x="426" y="29"/>
                    </a:lnTo>
                    <a:lnTo>
                      <a:pt x="423" y="29"/>
                    </a:lnTo>
                    <a:lnTo>
                      <a:pt x="420" y="29"/>
                    </a:lnTo>
                    <a:lnTo>
                      <a:pt x="423" y="31"/>
                    </a:lnTo>
                    <a:lnTo>
                      <a:pt x="420" y="31"/>
                    </a:lnTo>
                    <a:lnTo>
                      <a:pt x="418" y="31"/>
                    </a:lnTo>
                    <a:lnTo>
                      <a:pt x="415" y="31"/>
                    </a:lnTo>
                    <a:lnTo>
                      <a:pt x="412" y="31"/>
                    </a:lnTo>
                    <a:lnTo>
                      <a:pt x="409" y="31"/>
                    </a:lnTo>
                    <a:lnTo>
                      <a:pt x="406" y="31"/>
                    </a:lnTo>
                    <a:lnTo>
                      <a:pt x="403" y="34"/>
                    </a:lnTo>
                    <a:lnTo>
                      <a:pt x="403" y="31"/>
                    </a:lnTo>
                    <a:lnTo>
                      <a:pt x="406" y="29"/>
                    </a:lnTo>
                    <a:lnTo>
                      <a:pt x="400" y="31"/>
                    </a:lnTo>
                    <a:lnTo>
                      <a:pt x="397" y="31"/>
                    </a:lnTo>
                    <a:lnTo>
                      <a:pt x="394" y="34"/>
                    </a:lnTo>
                    <a:lnTo>
                      <a:pt x="392" y="37"/>
                    </a:lnTo>
                    <a:lnTo>
                      <a:pt x="386" y="37"/>
                    </a:lnTo>
                    <a:lnTo>
                      <a:pt x="383" y="40"/>
                    </a:lnTo>
                    <a:lnTo>
                      <a:pt x="377" y="40"/>
                    </a:lnTo>
                    <a:lnTo>
                      <a:pt x="377" y="43"/>
                    </a:lnTo>
                    <a:lnTo>
                      <a:pt x="374" y="46"/>
                    </a:lnTo>
                    <a:lnTo>
                      <a:pt x="371" y="46"/>
                    </a:lnTo>
                    <a:lnTo>
                      <a:pt x="369" y="49"/>
                    </a:lnTo>
                    <a:lnTo>
                      <a:pt x="369" y="46"/>
                    </a:lnTo>
                    <a:lnTo>
                      <a:pt x="371" y="46"/>
                    </a:lnTo>
                    <a:lnTo>
                      <a:pt x="371" y="43"/>
                    </a:lnTo>
                    <a:lnTo>
                      <a:pt x="374" y="43"/>
                    </a:lnTo>
                    <a:lnTo>
                      <a:pt x="377" y="40"/>
                    </a:lnTo>
                    <a:lnTo>
                      <a:pt x="380" y="37"/>
                    </a:lnTo>
                    <a:lnTo>
                      <a:pt x="383" y="37"/>
                    </a:lnTo>
                    <a:lnTo>
                      <a:pt x="380" y="37"/>
                    </a:lnTo>
                    <a:lnTo>
                      <a:pt x="383" y="34"/>
                    </a:lnTo>
                    <a:lnTo>
                      <a:pt x="386" y="34"/>
                    </a:lnTo>
                    <a:lnTo>
                      <a:pt x="389" y="31"/>
                    </a:lnTo>
                    <a:lnTo>
                      <a:pt x="389" y="29"/>
                    </a:lnTo>
                    <a:lnTo>
                      <a:pt x="392" y="29"/>
                    </a:lnTo>
                    <a:lnTo>
                      <a:pt x="392" y="26"/>
                    </a:lnTo>
                    <a:lnTo>
                      <a:pt x="389" y="23"/>
                    </a:lnTo>
                    <a:lnTo>
                      <a:pt x="383" y="23"/>
                    </a:lnTo>
                    <a:lnTo>
                      <a:pt x="377" y="23"/>
                    </a:lnTo>
                    <a:lnTo>
                      <a:pt x="374" y="26"/>
                    </a:lnTo>
                    <a:lnTo>
                      <a:pt x="374" y="29"/>
                    </a:lnTo>
                    <a:lnTo>
                      <a:pt x="371" y="29"/>
                    </a:lnTo>
                    <a:lnTo>
                      <a:pt x="369" y="29"/>
                    </a:lnTo>
                    <a:lnTo>
                      <a:pt x="357" y="31"/>
                    </a:lnTo>
                    <a:lnTo>
                      <a:pt x="351" y="31"/>
                    </a:lnTo>
                    <a:lnTo>
                      <a:pt x="348" y="31"/>
                    </a:lnTo>
                    <a:lnTo>
                      <a:pt x="354" y="31"/>
                    </a:lnTo>
                    <a:lnTo>
                      <a:pt x="357" y="29"/>
                    </a:lnTo>
                    <a:lnTo>
                      <a:pt x="363" y="29"/>
                    </a:lnTo>
                    <a:lnTo>
                      <a:pt x="366" y="26"/>
                    </a:lnTo>
                    <a:lnTo>
                      <a:pt x="363" y="26"/>
                    </a:lnTo>
                    <a:lnTo>
                      <a:pt x="363" y="23"/>
                    </a:lnTo>
                    <a:lnTo>
                      <a:pt x="346" y="23"/>
                    </a:lnTo>
                    <a:lnTo>
                      <a:pt x="340" y="23"/>
                    </a:lnTo>
                    <a:lnTo>
                      <a:pt x="334" y="23"/>
                    </a:lnTo>
                    <a:lnTo>
                      <a:pt x="334" y="26"/>
                    </a:lnTo>
                    <a:lnTo>
                      <a:pt x="331" y="26"/>
                    </a:lnTo>
                    <a:lnTo>
                      <a:pt x="334" y="26"/>
                    </a:lnTo>
                    <a:lnTo>
                      <a:pt x="331" y="26"/>
                    </a:lnTo>
                    <a:lnTo>
                      <a:pt x="320" y="26"/>
                    </a:lnTo>
                    <a:lnTo>
                      <a:pt x="317" y="26"/>
                    </a:lnTo>
                    <a:lnTo>
                      <a:pt x="314" y="29"/>
                    </a:lnTo>
                    <a:lnTo>
                      <a:pt x="308" y="29"/>
                    </a:lnTo>
                    <a:lnTo>
                      <a:pt x="308" y="26"/>
                    </a:lnTo>
                    <a:lnTo>
                      <a:pt x="311" y="26"/>
                    </a:lnTo>
                    <a:lnTo>
                      <a:pt x="320" y="23"/>
                    </a:lnTo>
                    <a:lnTo>
                      <a:pt x="325" y="23"/>
                    </a:lnTo>
                    <a:lnTo>
                      <a:pt x="331" y="23"/>
                    </a:lnTo>
                    <a:lnTo>
                      <a:pt x="328" y="20"/>
                    </a:lnTo>
                    <a:lnTo>
                      <a:pt x="331" y="23"/>
                    </a:lnTo>
                    <a:lnTo>
                      <a:pt x="334" y="23"/>
                    </a:lnTo>
                    <a:lnTo>
                      <a:pt x="346" y="20"/>
                    </a:lnTo>
                    <a:lnTo>
                      <a:pt x="354" y="20"/>
                    </a:lnTo>
                    <a:lnTo>
                      <a:pt x="360" y="23"/>
                    </a:lnTo>
                    <a:lnTo>
                      <a:pt x="366" y="23"/>
                    </a:lnTo>
                    <a:lnTo>
                      <a:pt x="371" y="23"/>
                    </a:lnTo>
                    <a:lnTo>
                      <a:pt x="374" y="20"/>
                    </a:lnTo>
                    <a:lnTo>
                      <a:pt x="377" y="20"/>
                    </a:lnTo>
                    <a:lnTo>
                      <a:pt x="380" y="20"/>
                    </a:lnTo>
                    <a:lnTo>
                      <a:pt x="386" y="20"/>
                    </a:lnTo>
                    <a:lnTo>
                      <a:pt x="389" y="20"/>
                    </a:lnTo>
                    <a:lnTo>
                      <a:pt x="392" y="17"/>
                    </a:lnTo>
                    <a:lnTo>
                      <a:pt x="389" y="17"/>
                    </a:lnTo>
                    <a:lnTo>
                      <a:pt x="394" y="17"/>
                    </a:lnTo>
                    <a:lnTo>
                      <a:pt x="397" y="14"/>
                    </a:lnTo>
                    <a:lnTo>
                      <a:pt x="392" y="14"/>
                    </a:lnTo>
                    <a:lnTo>
                      <a:pt x="392" y="11"/>
                    </a:lnTo>
                    <a:lnTo>
                      <a:pt x="389" y="11"/>
                    </a:lnTo>
                    <a:lnTo>
                      <a:pt x="386" y="11"/>
                    </a:lnTo>
                    <a:lnTo>
                      <a:pt x="383" y="11"/>
                    </a:lnTo>
                    <a:lnTo>
                      <a:pt x="380" y="14"/>
                    </a:lnTo>
                    <a:lnTo>
                      <a:pt x="377" y="11"/>
                    </a:lnTo>
                    <a:lnTo>
                      <a:pt x="380" y="11"/>
                    </a:lnTo>
                    <a:lnTo>
                      <a:pt x="377" y="11"/>
                    </a:lnTo>
                    <a:lnTo>
                      <a:pt x="380" y="11"/>
                    </a:lnTo>
                    <a:lnTo>
                      <a:pt x="377" y="11"/>
                    </a:lnTo>
                    <a:lnTo>
                      <a:pt x="374" y="11"/>
                    </a:lnTo>
                    <a:lnTo>
                      <a:pt x="371" y="11"/>
                    </a:lnTo>
                    <a:lnTo>
                      <a:pt x="369" y="11"/>
                    </a:lnTo>
                    <a:lnTo>
                      <a:pt x="363" y="11"/>
                    </a:lnTo>
                    <a:lnTo>
                      <a:pt x="369" y="11"/>
                    </a:lnTo>
                    <a:lnTo>
                      <a:pt x="371" y="11"/>
                    </a:lnTo>
                    <a:lnTo>
                      <a:pt x="374" y="8"/>
                    </a:lnTo>
                    <a:lnTo>
                      <a:pt x="371" y="8"/>
                    </a:lnTo>
                    <a:lnTo>
                      <a:pt x="374" y="8"/>
                    </a:lnTo>
                    <a:lnTo>
                      <a:pt x="371" y="8"/>
                    </a:lnTo>
                    <a:lnTo>
                      <a:pt x="366" y="8"/>
                    </a:lnTo>
                    <a:lnTo>
                      <a:pt x="360" y="8"/>
                    </a:lnTo>
                    <a:lnTo>
                      <a:pt x="348" y="8"/>
                    </a:lnTo>
                    <a:lnTo>
                      <a:pt x="337" y="5"/>
                    </a:lnTo>
                    <a:lnTo>
                      <a:pt x="334" y="8"/>
                    </a:lnTo>
                    <a:lnTo>
                      <a:pt x="331" y="8"/>
                    </a:lnTo>
                    <a:lnTo>
                      <a:pt x="328" y="8"/>
                    </a:lnTo>
                    <a:lnTo>
                      <a:pt x="325" y="8"/>
                    </a:lnTo>
                    <a:lnTo>
                      <a:pt x="323" y="8"/>
                    </a:lnTo>
                    <a:lnTo>
                      <a:pt x="314" y="8"/>
                    </a:lnTo>
                    <a:lnTo>
                      <a:pt x="311" y="8"/>
                    </a:lnTo>
                    <a:lnTo>
                      <a:pt x="311" y="11"/>
                    </a:lnTo>
                    <a:lnTo>
                      <a:pt x="308" y="11"/>
                    </a:lnTo>
                    <a:lnTo>
                      <a:pt x="308" y="8"/>
                    </a:lnTo>
                    <a:lnTo>
                      <a:pt x="305" y="8"/>
                    </a:lnTo>
                    <a:lnTo>
                      <a:pt x="302" y="8"/>
                    </a:lnTo>
                    <a:lnTo>
                      <a:pt x="299" y="11"/>
                    </a:lnTo>
                    <a:lnTo>
                      <a:pt x="299" y="8"/>
                    </a:lnTo>
                    <a:lnTo>
                      <a:pt x="308" y="8"/>
                    </a:lnTo>
                    <a:lnTo>
                      <a:pt x="311" y="8"/>
                    </a:lnTo>
                    <a:lnTo>
                      <a:pt x="314" y="8"/>
                    </a:lnTo>
                    <a:lnTo>
                      <a:pt x="320" y="8"/>
                    </a:lnTo>
                    <a:lnTo>
                      <a:pt x="317" y="5"/>
                    </a:lnTo>
                    <a:lnTo>
                      <a:pt x="314" y="5"/>
                    </a:lnTo>
                    <a:lnTo>
                      <a:pt x="320" y="8"/>
                    </a:lnTo>
                    <a:lnTo>
                      <a:pt x="323" y="8"/>
                    </a:lnTo>
                    <a:lnTo>
                      <a:pt x="334" y="5"/>
                    </a:lnTo>
                    <a:lnTo>
                      <a:pt x="337" y="5"/>
                    </a:lnTo>
                    <a:lnTo>
                      <a:pt x="343" y="5"/>
                    </a:lnTo>
                    <a:lnTo>
                      <a:pt x="357" y="5"/>
                    </a:lnTo>
                    <a:lnTo>
                      <a:pt x="366" y="5"/>
                    </a:lnTo>
                    <a:lnTo>
                      <a:pt x="369" y="3"/>
                    </a:lnTo>
                    <a:lnTo>
                      <a:pt x="366" y="3"/>
                    </a:lnTo>
                    <a:lnTo>
                      <a:pt x="363" y="3"/>
                    </a:lnTo>
                    <a:lnTo>
                      <a:pt x="354" y="0"/>
                    </a:lnTo>
                    <a:lnTo>
                      <a:pt x="348" y="3"/>
                    </a:lnTo>
                    <a:lnTo>
                      <a:pt x="346" y="3"/>
                    </a:lnTo>
                    <a:lnTo>
                      <a:pt x="346" y="0"/>
                    </a:lnTo>
                    <a:lnTo>
                      <a:pt x="343" y="0"/>
                    </a:lnTo>
                    <a:lnTo>
                      <a:pt x="337" y="0"/>
                    </a:lnTo>
                    <a:lnTo>
                      <a:pt x="331" y="0"/>
                    </a:lnTo>
                    <a:lnTo>
                      <a:pt x="328" y="0"/>
                    </a:lnTo>
                    <a:lnTo>
                      <a:pt x="325" y="0"/>
                    </a:lnTo>
                    <a:lnTo>
                      <a:pt x="323" y="0"/>
                    </a:lnTo>
                    <a:lnTo>
                      <a:pt x="317" y="0"/>
                    </a:lnTo>
                    <a:lnTo>
                      <a:pt x="311" y="0"/>
                    </a:lnTo>
                    <a:lnTo>
                      <a:pt x="314" y="0"/>
                    </a:lnTo>
                    <a:lnTo>
                      <a:pt x="311" y="0"/>
                    </a:lnTo>
                    <a:lnTo>
                      <a:pt x="308" y="0"/>
                    </a:lnTo>
                    <a:lnTo>
                      <a:pt x="305" y="0"/>
                    </a:lnTo>
                    <a:lnTo>
                      <a:pt x="297" y="0"/>
                    </a:lnTo>
                    <a:lnTo>
                      <a:pt x="294" y="0"/>
                    </a:lnTo>
                    <a:lnTo>
                      <a:pt x="297" y="0"/>
                    </a:lnTo>
                    <a:lnTo>
                      <a:pt x="297" y="3"/>
                    </a:lnTo>
                    <a:lnTo>
                      <a:pt x="294" y="3"/>
                    </a:lnTo>
                    <a:lnTo>
                      <a:pt x="291" y="0"/>
                    </a:lnTo>
                    <a:lnTo>
                      <a:pt x="288" y="0"/>
                    </a:lnTo>
                    <a:lnTo>
                      <a:pt x="285" y="0"/>
                    </a:lnTo>
                    <a:lnTo>
                      <a:pt x="288" y="3"/>
                    </a:lnTo>
                    <a:lnTo>
                      <a:pt x="282" y="0"/>
                    </a:lnTo>
                    <a:lnTo>
                      <a:pt x="279" y="0"/>
                    </a:lnTo>
                    <a:lnTo>
                      <a:pt x="282" y="3"/>
                    </a:lnTo>
                    <a:lnTo>
                      <a:pt x="279" y="3"/>
                    </a:lnTo>
                    <a:lnTo>
                      <a:pt x="285" y="5"/>
                    </a:lnTo>
                    <a:lnTo>
                      <a:pt x="291" y="5"/>
                    </a:lnTo>
                    <a:lnTo>
                      <a:pt x="282" y="5"/>
                    </a:lnTo>
                    <a:lnTo>
                      <a:pt x="279" y="5"/>
                    </a:lnTo>
                    <a:lnTo>
                      <a:pt x="279" y="8"/>
                    </a:lnTo>
                    <a:lnTo>
                      <a:pt x="276" y="8"/>
                    </a:lnTo>
                    <a:lnTo>
                      <a:pt x="274" y="8"/>
                    </a:lnTo>
                    <a:lnTo>
                      <a:pt x="276" y="8"/>
                    </a:lnTo>
                    <a:lnTo>
                      <a:pt x="276" y="11"/>
                    </a:lnTo>
                    <a:lnTo>
                      <a:pt x="276" y="8"/>
                    </a:lnTo>
                    <a:lnTo>
                      <a:pt x="274" y="8"/>
                    </a:lnTo>
                    <a:lnTo>
                      <a:pt x="271" y="8"/>
                    </a:lnTo>
                    <a:lnTo>
                      <a:pt x="268" y="8"/>
                    </a:lnTo>
                    <a:lnTo>
                      <a:pt x="265" y="5"/>
                    </a:lnTo>
                    <a:lnTo>
                      <a:pt x="262" y="5"/>
                    </a:lnTo>
                    <a:lnTo>
                      <a:pt x="259" y="5"/>
                    </a:lnTo>
                    <a:lnTo>
                      <a:pt x="259" y="3"/>
                    </a:lnTo>
                    <a:lnTo>
                      <a:pt x="256" y="3"/>
                    </a:lnTo>
                    <a:lnTo>
                      <a:pt x="253" y="3"/>
                    </a:lnTo>
                    <a:lnTo>
                      <a:pt x="251" y="3"/>
                    </a:lnTo>
                    <a:lnTo>
                      <a:pt x="253" y="5"/>
                    </a:lnTo>
                    <a:lnTo>
                      <a:pt x="251" y="5"/>
                    </a:lnTo>
                    <a:lnTo>
                      <a:pt x="248" y="5"/>
                    </a:lnTo>
                    <a:lnTo>
                      <a:pt x="245" y="5"/>
                    </a:lnTo>
                    <a:lnTo>
                      <a:pt x="242" y="3"/>
                    </a:lnTo>
                    <a:lnTo>
                      <a:pt x="239" y="5"/>
                    </a:lnTo>
                    <a:lnTo>
                      <a:pt x="239" y="3"/>
                    </a:lnTo>
                    <a:lnTo>
                      <a:pt x="236" y="5"/>
                    </a:lnTo>
                    <a:lnTo>
                      <a:pt x="242" y="8"/>
                    </a:lnTo>
                    <a:lnTo>
                      <a:pt x="239" y="8"/>
                    </a:lnTo>
                    <a:lnTo>
                      <a:pt x="253" y="8"/>
                    </a:lnTo>
                    <a:lnTo>
                      <a:pt x="262" y="11"/>
                    </a:lnTo>
                    <a:lnTo>
                      <a:pt x="265" y="11"/>
                    </a:lnTo>
                    <a:lnTo>
                      <a:pt x="268" y="11"/>
                    </a:lnTo>
                    <a:lnTo>
                      <a:pt x="268" y="14"/>
                    </a:lnTo>
                    <a:lnTo>
                      <a:pt x="268" y="17"/>
                    </a:lnTo>
                    <a:lnTo>
                      <a:pt x="268" y="14"/>
                    </a:lnTo>
                    <a:lnTo>
                      <a:pt x="265" y="14"/>
                    </a:lnTo>
                    <a:lnTo>
                      <a:pt x="262" y="14"/>
                    </a:lnTo>
                    <a:lnTo>
                      <a:pt x="262" y="11"/>
                    </a:lnTo>
                    <a:lnTo>
                      <a:pt x="259" y="11"/>
                    </a:lnTo>
                    <a:lnTo>
                      <a:pt x="256" y="11"/>
                    </a:lnTo>
                    <a:lnTo>
                      <a:pt x="256" y="14"/>
                    </a:lnTo>
                    <a:lnTo>
                      <a:pt x="253" y="14"/>
                    </a:lnTo>
                    <a:lnTo>
                      <a:pt x="256" y="11"/>
                    </a:lnTo>
                    <a:lnTo>
                      <a:pt x="253" y="11"/>
                    </a:lnTo>
                    <a:lnTo>
                      <a:pt x="233" y="8"/>
                    </a:lnTo>
                    <a:lnTo>
                      <a:pt x="230" y="11"/>
                    </a:lnTo>
                    <a:lnTo>
                      <a:pt x="233" y="11"/>
                    </a:lnTo>
                    <a:lnTo>
                      <a:pt x="236" y="11"/>
                    </a:lnTo>
                    <a:lnTo>
                      <a:pt x="239" y="14"/>
                    </a:lnTo>
                    <a:lnTo>
                      <a:pt x="242" y="14"/>
                    </a:lnTo>
                    <a:lnTo>
                      <a:pt x="239" y="17"/>
                    </a:lnTo>
                    <a:lnTo>
                      <a:pt x="242" y="17"/>
                    </a:lnTo>
                    <a:lnTo>
                      <a:pt x="248" y="17"/>
                    </a:lnTo>
                    <a:lnTo>
                      <a:pt x="248" y="20"/>
                    </a:lnTo>
                    <a:lnTo>
                      <a:pt x="245" y="17"/>
                    </a:lnTo>
                    <a:lnTo>
                      <a:pt x="239" y="17"/>
                    </a:lnTo>
                    <a:lnTo>
                      <a:pt x="236" y="17"/>
                    </a:lnTo>
                    <a:lnTo>
                      <a:pt x="233" y="20"/>
                    </a:lnTo>
                    <a:lnTo>
                      <a:pt x="236" y="20"/>
                    </a:lnTo>
                    <a:lnTo>
                      <a:pt x="233" y="20"/>
                    </a:lnTo>
                    <a:lnTo>
                      <a:pt x="230" y="20"/>
                    </a:lnTo>
                    <a:lnTo>
                      <a:pt x="233" y="20"/>
                    </a:lnTo>
                    <a:lnTo>
                      <a:pt x="230" y="20"/>
                    </a:lnTo>
                    <a:lnTo>
                      <a:pt x="230" y="17"/>
                    </a:lnTo>
                    <a:lnTo>
                      <a:pt x="233" y="17"/>
                    </a:lnTo>
                    <a:lnTo>
                      <a:pt x="236" y="17"/>
                    </a:lnTo>
                    <a:lnTo>
                      <a:pt x="236" y="14"/>
                    </a:lnTo>
                    <a:lnTo>
                      <a:pt x="233" y="14"/>
                    </a:lnTo>
                    <a:lnTo>
                      <a:pt x="227" y="11"/>
                    </a:lnTo>
                    <a:lnTo>
                      <a:pt x="225" y="11"/>
                    </a:lnTo>
                    <a:lnTo>
                      <a:pt x="222" y="11"/>
                    </a:lnTo>
                    <a:lnTo>
                      <a:pt x="219" y="11"/>
                    </a:lnTo>
                    <a:lnTo>
                      <a:pt x="219" y="14"/>
                    </a:lnTo>
                    <a:lnTo>
                      <a:pt x="222" y="14"/>
                    </a:lnTo>
                    <a:lnTo>
                      <a:pt x="225" y="17"/>
                    </a:lnTo>
                    <a:lnTo>
                      <a:pt x="230" y="20"/>
                    </a:lnTo>
                    <a:lnTo>
                      <a:pt x="230" y="23"/>
                    </a:lnTo>
                    <a:lnTo>
                      <a:pt x="233" y="23"/>
                    </a:lnTo>
                    <a:lnTo>
                      <a:pt x="230" y="26"/>
                    </a:lnTo>
                    <a:lnTo>
                      <a:pt x="225" y="23"/>
                    </a:lnTo>
                    <a:lnTo>
                      <a:pt x="225" y="20"/>
                    </a:lnTo>
                    <a:lnTo>
                      <a:pt x="222" y="20"/>
                    </a:lnTo>
                    <a:lnTo>
                      <a:pt x="213" y="17"/>
                    </a:lnTo>
                    <a:lnTo>
                      <a:pt x="216" y="17"/>
                    </a:lnTo>
                    <a:lnTo>
                      <a:pt x="213" y="17"/>
                    </a:lnTo>
                    <a:lnTo>
                      <a:pt x="207" y="14"/>
                    </a:lnTo>
                    <a:lnTo>
                      <a:pt x="204" y="14"/>
                    </a:lnTo>
                    <a:lnTo>
                      <a:pt x="199" y="11"/>
                    </a:lnTo>
                    <a:lnTo>
                      <a:pt x="193" y="11"/>
                    </a:lnTo>
                    <a:lnTo>
                      <a:pt x="193" y="14"/>
                    </a:lnTo>
                    <a:lnTo>
                      <a:pt x="193" y="17"/>
                    </a:lnTo>
                    <a:lnTo>
                      <a:pt x="196" y="20"/>
                    </a:lnTo>
                    <a:lnTo>
                      <a:pt x="199" y="20"/>
                    </a:lnTo>
                    <a:lnTo>
                      <a:pt x="199" y="23"/>
                    </a:lnTo>
                    <a:lnTo>
                      <a:pt x="196" y="23"/>
                    </a:lnTo>
                    <a:lnTo>
                      <a:pt x="190" y="20"/>
                    </a:lnTo>
                    <a:lnTo>
                      <a:pt x="193" y="23"/>
                    </a:lnTo>
                    <a:lnTo>
                      <a:pt x="196" y="26"/>
                    </a:lnTo>
                    <a:lnTo>
                      <a:pt x="190" y="23"/>
                    </a:lnTo>
                    <a:lnTo>
                      <a:pt x="187" y="23"/>
                    </a:lnTo>
                    <a:lnTo>
                      <a:pt x="184" y="20"/>
                    </a:lnTo>
                    <a:lnTo>
                      <a:pt x="179" y="20"/>
                    </a:lnTo>
                    <a:lnTo>
                      <a:pt x="179" y="23"/>
                    </a:lnTo>
                    <a:lnTo>
                      <a:pt x="176" y="23"/>
                    </a:lnTo>
                    <a:lnTo>
                      <a:pt x="173" y="23"/>
                    </a:lnTo>
                    <a:lnTo>
                      <a:pt x="173" y="26"/>
                    </a:lnTo>
                    <a:lnTo>
                      <a:pt x="170" y="26"/>
                    </a:lnTo>
                    <a:lnTo>
                      <a:pt x="173" y="23"/>
                    </a:lnTo>
                    <a:lnTo>
                      <a:pt x="173" y="20"/>
                    </a:lnTo>
                    <a:lnTo>
                      <a:pt x="173" y="17"/>
                    </a:lnTo>
                    <a:lnTo>
                      <a:pt x="173" y="14"/>
                    </a:lnTo>
                    <a:lnTo>
                      <a:pt x="170" y="14"/>
                    </a:lnTo>
                    <a:lnTo>
                      <a:pt x="167" y="14"/>
                    </a:lnTo>
                    <a:lnTo>
                      <a:pt x="161" y="14"/>
                    </a:lnTo>
                    <a:lnTo>
                      <a:pt x="158" y="14"/>
                    </a:lnTo>
                    <a:lnTo>
                      <a:pt x="158" y="17"/>
                    </a:lnTo>
                    <a:lnTo>
                      <a:pt x="155" y="17"/>
                    </a:lnTo>
                    <a:lnTo>
                      <a:pt x="150" y="17"/>
                    </a:lnTo>
                    <a:lnTo>
                      <a:pt x="141" y="17"/>
                    </a:lnTo>
                    <a:lnTo>
                      <a:pt x="138" y="17"/>
                    </a:lnTo>
                    <a:lnTo>
                      <a:pt x="135" y="17"/>
                    </a:lnTo>
                    <a:lnTo>
                      <a:pt x="132" y="20"/>
                    </a:lnTo>
                    <a:lnTo>
                      <a:pt x="135" y="20"/>
                    </a:lnTo>
                    <a:lnTo>
                      <a:pt x="138" y="20"/>
                    </a:lnTo>
                    <a:lnTo>
                      <a:pt x="138" y="23"/>
                    </a:lnTo>
                    <a:lnTo>
                      <a:pt x="141" y="23"/>
                    </a:lnTo>
                    <a:lnTo>
                      <a:pt x="144" y="26"/>
                    </a:lnTo>
                    <a:lnTo>
                      <a:pt x="144" y="29"/>
                    </a:lnTo>
                    <a:lnTo>
                      <a:pt x="141" y="26"/>
                    </a:lnTo>
                    <a:lnTo>
                      <a:pt x="138" y="26"/>
                    </a:lnTo>
                    <a:lnTo>
                      <a:pt x="135" y="23"/>
                    </a:lnTo>
                    <a:lnTo>
                      <a:pt x="135" y="20"/>
                    </a:lnTo>
                    <a:lnTo>
                      <a:pt x="127" y="20"/>
                    </a:lnTo>
                    <a:lnTo>
                      <a:pt x="121" y="20"/>
                    </a:lnTo>
                    <a:lnTo>
                      <a:pt x="118" y="23"/>
                    </a:lnTo>
                    <a:lnTo>
                      <a:pt x="118" y="26"/>
                    </a:lnTo>
                    <a:lnTo>
                      <a:pt x="121" y="26"/>
                    </a:lnTo>
                    <a:lnTo>
                      <a:pt x="118" y="26"/>
                    </a:lnTo>
                    <a:lnTo>
                      <a:pt x="115" y="29"/>
                    </a:lnTo>
                    <a:lnTo>
                      <a:pt x="112" y="29"/>
                    </a:lnTo>
                    <a:lnTo>
                      <a:pt x="115" y="29"/>
                    </a:lnTo>
                    <a:lnTo>
                      <a:pt x="112" y="31"/>
                    </a:lnTo>
                    <a:lnTo>
                      <a:pt x="109" y="31"/>
                    </a:lnTo>
                    <a:lnTo>
                      <a:pt x="107" y="31"/>
                    </a:lnTo>
                    <a:lnTo>
                      <a:pt x="107" y="29"/>
                    </a:lnTo>
                    <a:lnTo>
                      <a:pt x="104" y="29"/>
                    </a:lnTo>
                    <a:lnTo>
                      <a:pt x="101" y="29"/>
                    </a:lnTo>
                    <a:lnTo>
                      <a:pt x="98" y="29"/>
                    </a:lnTo>
                    <a:lnTo>
                      <a:pt x="95" y="29"/>
                    </a:lnTo>
                    <a:lnTo>
                      <a:pt x="95" y="31"/>
                    </a:lnTo>
                    <a:lnTo>
                      <a:pt x="92" y="31"/>
                    </a:lnTo>
                    <a:lnTo>
                      <a:pt x="89" y="31"/>
                    </a:lnTo>
                    <a:lnTo>
                      <a:pt x="89" y="34"/>
                    </a:lnTo>
                    <a:lnTo>
                      <a:pt x="86" y="34"/>
                    </a:lnTo>
                    <a:lnTo>
                      <a:pt x="81" y="37"/>
                    </a:lnTo>
                    <a:lnTo>
                      <a:pt x="78" y="37"/>
                    </a:lnTo>
                    <a:lnTo>
                      <a:pt x="75" y="37"/>
                    </a:lnTo>
                    <a:lnTo>
                      <a:pt x="72" y="37"/>
                    </a:lnTo>
                    <a:lnTo>
                      <a:pt x="69" y="37"/>
                    </a:lnTo>
                    <a:lnTo>
                      <a:pt x="72" y="40"/>
                    </a:lnTo>
                    <a:lnTo>
                      <a:pt x="69" y="40"/>
                    </a:lnTo>
                    <a:lnTo>
                      <a:pt x="63" y="40"/>
                    </a:lnTo>
                    <a:lnTo>
                      <a:pt x="63" y="43"/>
                    </a:lnTo>
                    <a:lnTo>
                      <a:pt x="60" y="43"/>
                    </a:lnTo>
                    <a:lnTo>
                      <a:pt x="63" y="43"/>
                    </a:lnTo>
                    <a:lnTo>
                      <a:pt x="63" y="46"/>
                    </a:lnTo>
                    <a:lnTo>
                      <a:pt x="69" y="43"/>
                    </a:lnTo>
                    <a:lnTo>
                      <a:pt x="69" y="46"/>
                    </a:lnTo>
                    <a:lnTo>
                      <a:pt x="75" y="46"/>
                    </a:lnTo>
                    <a:lnTo>
                      <a:pt x="78" y="46"/>
                    </a:lnTo>
                    <a:lnTo>
                      <a:pt x="81" y="46"/>
                    </a:lnTo>
                    <a:lnTo>
                      <a:pt x="84" y="46"/>
                    </a:lnTo>
                    <a:lnTo>
                      <a:pt x="84" y="43"/>
                    </a:lnTo>
                    <a:lnTo>
                      <a:pt x="86" y="43"/>
                    </a:lnTo>
                    <a:lnTo>
                      <a:pt x="89" y="46"/>
                    </a:lnTo>
                    <a:lnTo>
                      <a:pt x="86" y="46"/>
                    </a:lnTo>
                    <a:lnTo>
                      <a:pt x="84" y="46"/>
                    </a:lnTo>
                    <a:lnTo>
                      <a:pt x="78" y="49"/>
                    </a:lnTo>
                    <a:lnTo>
                      <a:pt x="81" y="49"/>
                    </a:lnTo>
                    <a:lnTo>
                      <a:pt x="78" y="49"/>
                    </a:lnTo>
                    <a:lnTo>
                      <a:pt x="75" y="49"/>
                    </a:lnTo>
                    <a:lnTo>
                      <a:pt x="72" y="52"/>
                    </a:lnTo>
                    <a:lnTo>
                      <a:pt x="75" y="52"/>
                    </a:lnTo>
                    <a:lnTo>
                      <a:pt x="75" y="54"/>
                    </a:lnTo>
                    <a:lnTo>
                      <a:pt x="69" y="54"/>
                    </a:lnTo>
                    <a:lnTo>
                      <a:pt x="69" y="57"/>
                    </a:lnTo>
                    <a:lnTo>
                      <a:pt x="66" y="57"/>
                    </a:lnTo>
                    <a:lnTo>
                      <a:pt x="63" y="57"/>
                    </a:lnTo>
                    <a:lnTo>
                      <a:pt x="60" y="60"/>
                    </a:lnTo>
                    <a:lnTo>
                      <a:pt x="58" y="60"/>
                    </a:lnTo>
                    <a:lnTo>
                      <a:pt x="55" y="60"/>
                    </a:lnTo>
                    <a:lnTo>
                      <a:pt x="52" y="57"/>
                    </a:lnTo>
                    <a:lnTo>
                      <a:pt x="46" y="60"/>
                    </a:lnTo>
                    <a:lnTo>
                      <a:pt x="40" y="60"/>
                    </a:lnTo>
                    <a:lnTo>
                      <a:pt x="37" y="60"/>
                    </a:lnTo>
                    <a:lnTo>
                      <a:pt x="35" y="60"/>
                    </a:lnTo>
                    <a:lnTo>
                      <a:pt x="37" y="60"/>
                    </a:lnTo>
                    <a:lnTo>
                      <a:pt x="37" y="63"/>
                    </a:lnTo>
                    <a:lnTo>
                      <a:pt x="35" y="60"/>
                    </a:lnTo>
                    <a:lnTo>
                      <a:pt x="32" y="63"/>
                    </a:lnTo>
                    <a:lnTo>
                      <a:pt x="29" y="63"/>
                    </a:lnTo>
                    <a:lnTo>
                      <a:pt x="26" y="63"/>
                    </a:lnTo>
                    <a:lnTo>
                      <a:pt x="23" y="63"/>
                    </a:lnTo>
                    <a:lnTo>
                      <a:pt x="20" y="66"/>
                    </a:lnTo>
                    <a:lnTo>
                      <a:pt x="17" y="63"/>
                    </a:lnTo>
                    <a:lnTo>
                      <a:pt x="14" y="66"/>
                    </a:lnTo>
                    <a:lnTo>
                      <a:pt x="12" y="66"/>
                    </a:lnTo>
                    <a:lnTo>
                      <a:pt x="9" y="66"/>
                    </a:lnTo>
                    <a:lnTo>
                      <a:pt x="6" y="66"/>
                    </a:lnTo>
                    <a:lnTo>
                      <a:pt x="3" y="69"/>
                    </a:lnTo>
                    <a:lnTo>
                      <a:pt x="0" y="72"/>
                    </a:lnTo>
                    <a:lnTo>
                      <a:pt x="3" y="72"/>
                    </a:lnTo>
                    <a:lnTo>
                      <a:pt x="3" y="75"/>
                    </a:lnTo>
                    <a:lnTo>
                      <a:pt x="6" y="75"/>
                    </a:lnTo>
                    <a:lnTo>
                      <a:pt x="9" y="75"/>
                    </a:lnTo>
                    <a:lnTo>
                      <a:pt x="9" y="78"/>
                    </a:lnTo>
                    <a:lnTo>
                      <a:pt x="12" y="78"/>
                    </a:lnTo>
                    <a:lnTo>
                      <a:pt x="17" y="78"/>
                    </a:lnTo>
                    <a:lnTo>
                      <a:pt x="14" y="78"/>
                    </a:lnTo>
                    <a:lnTo>
                      <a:pt x="12" y="78"/>
                    </a:lnTo>
                    <a:lnTo>
                      <a:pt x="17" y="78"/>
                    </a:lnTo>
                    <a:lnTo>
                      <a:pt x="20" y="78"/>
                    </a:lnTo>
                    <a:lnTo>
                      <a:pt x="14" y="80"/>
                    </a:lnTo>
                    <a:lnTo>
                      <a:pt x="20" y="80"/>
                    </a:lnTo>
                    <a:lnTo>
                      <a:pt x="26" y="80"/>
                    </a:lnTo>
                    <a:lnTo>
                      <a:pt x="29" y="80"/>
                    </a:lnTo>
                    <a:lnTo>
                      <a:pt x="32" y="80"/>
                    </a:lnTo>
                    <a:lnTo>
                      <a:pt x="37" y="80"/>
                    </a:lnTo>
                    <a:lnTo>
                      <a:pt x="40" y="80"/>
                    </a:lnTo>
                    <a:lnTo>
                      <a:pt x="43" y="80"/>
                    </a:lnTo>
                    <a:lnTo>
                      <a:pt x="40" y="80"/>
                    </a:lnTo>
                    <a:lnTo>
                      <a:pt x="43" y="80"/>
                    </a:lnTo>
                    <a:lnTo>
                      <a:pt x="46" y="80"/>
                    </a:lnTo>
                    <a:lnTo>
                      <a:pt x="46" y="83"/>
                    </a:lnTo>
                    <a:lnTo>
                      <a:pt x="43" y="83"/>
                    </a:lnTo>
                    <a:lnTo>
                      <a:pt x="40" y="83"/>
                    </a:lnTo>
                    <a:lnTo>
                      <a:pt x="40" y="86"/>
                    </a:lnTo>
                    <a:lnTo>
                      <a:pt x="43" y="86"/>
                    </a:lnTo>
                    <a:lnTo>
                      <a:pt x="43" y="89"/>
                    </a:lnTo>
                    <a:lnTo>
                      <a:pt x="40" y="89"/>
                    </a:lnTo>
                    <a:lnTo>
                      <a:pt x="37" y="89"/>
                    </a:lnTo>
                    <a:lnTo>
                      <a:pt x="35" y="89"/>
                    </a:lnTo>
                    <a:lnTo>
                      <a:pt x="40" y="86"/>
                    </a:lnTo>
                    <a:lnTo>
                      <a:pt x="43" y="86"/>
                    </a:lnTo>
                    <a:lnTo>
                      <a:pt x="40" y="86"/>
                    </a:lnTo>
                    <a:lnTo>
                      <a:pt x="37" y="86"/>
                    </a:lnTo>
                    <a:lnTo>
                      <a:pt x="37" y="83"/>
                    </a:lnTo>
                    <a:lnTo>
                      <a:pt x="35" y="83"/>
                    </a:lnTo>
                    <a:lnTo>
                      <a:pt x="26" y="83"/>
                    </a:lnTo>
                    <a:lnTo>
                      <a:pt x="23" y="83"/>
                    </a:lnTo>
                    <a:lnTo>
                      <a:pt x="20" y="86"/>
                    </a:lnTo>
                    <a:lnTo>
                      <a:pt x="23" y="86"/>
                    </a:lnTo>
                    <a:lnTo>
                      <a:pt x="26" y="86"/>
                    </a:lnTo>
                    <a:lnTo>
                      <a:pt x="29" y="86"/>
                    </a:lnTo>
                    <a:lnTo>
                      <a:pt x="35" y="86"/>
                    </a:lnTo>
                    <a:lnTo>
                      <a:pt x="29" y="86"/>
                    </a:lnTo>
                    <a:lnTo>
                      <a:pt x="26" y="86"/>
                    </a:lnTo>
                    <a:lnTo>
                      <a:pt x="17" y="86"/>
                    </a:lnTo>
                    <a:lnTo>
                      <a:pt x="9" y="86"/>
                    </a:lnTo>
                    <a:lnTo>
                      <a:pt x="6" y="86"/>
                    </a:lnTo>
                    <a:lnTo>
                      <a:pt x="3" y="86"/>
                    </a:lnTo>
                    <a:lnTo>
                      <a:pt x="0" y="89"/>
                    </a:lnTo>
                    <a:lnTo>
                      <a:pt x="0" y="92"/>
                    </a:lnTo>
                    <a:lnTo>
                      <a:pt x="3" y="92"/>
                    </a:lnTo>
                    <a:lnTo>
                      <a:pt x="6" y="92"/>
                    </a:lnTo>
                    <a:lnTo>
                      <a:pt x="12" y="89"/>
                    </a:lnTo>
                    <a:lnTo>
                      <a:pt x="9" y="92"/>
                    </a:lnTo>
                    <a:lnTo>
                      <a:pt x="6" y="92"/>
                    </a:lnTo>
                    <a:lnTo>
                      <a:pt x="12" y="95"/>
                    </a:lnTo>
                    <a:lnTo>
                      <a:pt x="14" y="95"/>
                    </a:lnTo>
                    <a:lnTo>
                      <a:pt x="20" y="95"/>
                    </a:lnTo>
                    <a:lnTo>
                      <a:pt x="17" y="95"/>
                    </a:lnTo>
                    <a:lnTo>
                      <a:pt x="12" y="95"/>
                    </a:lnTo>
                    <a:lnTo>
                      <a:pt x="6" y="98"/>
                    </a:lnTo>
                    <a:lnTo>
                      <a:pt x="9" y="101"/>
                    </a:lnTo>
                    <a:lnTo>
                      <a:pt x="12" y="103"/>
                    </a:lnTo>
                    <a:lnTo>
                      <a:pt x="17" y="103"/>
                    </a:lnTo>
                    <a:lnTo>
                      <a:pt x="17" y="106"/>
                    </a:lnTo>
                    <a:lnTo>
                      <a:pt x="23" y="106"/>
                    </a:lnTo>
                    <a:lnTo>
                      <a:pt x="26" y="106"/>
                    </a:lnTo>
                    <a:lnTo>
                      <a:pt x="23" y="103"/>
                    </a:lnTo>
                    <a:lnTo>
                      <a:pt x="20" y="103"/>
                    </a:lnTo>
                    <a:lnTo>
                      <a:pt x="23" y="101"/>
                    </a:lnTo>
                    <a:lnTo>
                      <a:pt x="26" y="101"/>
                    </a:lnTo>
                    <a:lnTo>
                      <a:pt x="26" y="103"/>
                    </a:lnTo>
                    <a:lnTo>
                      <a:pt x="29" y="103"/>
                    </a:lnTo>
                    <a:lnTo>
                      <a:pt x="32" y="101"/>
                    </a:lnTo>
                    <a:lnTo>
                      <a:pt x="35" y="103"/>
                    </a:lnTo>
                    <a:lnTo>
                      <a:pt x="32" y="103"/>
                    </a:lnTo>
                    <a:lnTo>
                      <a:pt x="35" y="106"/>
                    </a:lnTo>
                    <a:lnTo>
                      <a:pt x="37" y="106"/>
                    </a:lnTo>
                    <a:lnTo>
                      <a:pt x="37" y="103"/>
                    </a:lnTo>
                    <a:lnTo>
                      <a:pt x="40" y="103"/>
                    </a:lnTo>
                    <a:lnTo>
                      <a:pt x="43" y="103"/>
                    </a:lnTo>
                    <a:lnTo>
                      <a:pt x="46" y="103"/>
                    </a:lnTo>
                    <a:lnTo>
                      <a:pt x="46" y="101"/>
                    </a:lnTo>
                    <a:lnTo>
                      <a:pt x="46" y="103"/>
                    </a:lnTo>
                    <a:lnTo>
                      <a:pt x="52" y="103"/>
                    </a:lnTo>
                    <a:lnTo>
                      <a:pt x="55" y="101"/>
                    </a:lnTo>
                    <a:lnTo>
                      <a:pt x="58" y="103"/>
                    </a:lnTo>
                    <a:lnTo>
                      <a:pt x="60" y="103"/>
                    </a:lnTo>
                    <a:lnTo>
                      <a:pt x="69" y="106"/>
                    </a:lnTo>
                    <a:lnTo>
                      <a:pt x="72" y="106"/>
                    </a:lnTo>
                    <a:lnTo>
                      <a:pt x="75" y="109"/>
                    </a:lnTo>
                    <a:lnTo>
                      <a:pt x="78" y="109"/>
                    </a:lnTo>
                    <a:lnTo>
                      <a:pt x="75" y="109"/>
                    </a:lnTo>
                    <a:lnTo>
                      <a:pt x="78" y="109"/>
                    </a:lnTo>
                    <a:lnTo>
                      <a:pt x="81" y="109"/>
                    </a:lnTo>
                    <a:lnTo>
                      <a:pt x="81" y="112"/>
                    </a:lnTo>
                    <a:lnTo>
                      <a:pt x="84" y="112"/>
                    </a:lnTo>
                    <a:lnTo>
                      <a:pt x="84" y="115"/>
                    </a:lnTo>
                    <a:lnTo>
                      <a:pt x="81" y="118"/>
                    </a:lnTo>
                    <a:lnTo>
                      <a:pt x="84" y="118"/>
                    </a:lnTo>
                    <a:lnTo>
                      <a:pt x="84" y="121"/>
                    </a:lnTo>
                    <a:lnTo>
                      <a:pt x="89" y="124"/>
                    </a:lnTo>
                    <a:lnTo>
                      <a:pt x="89" y="127"/>
                    </a:lnTo>
                    <a:lnTo>
                      <a:pt x="86" y="127"/>
                    </a:lnTo>
                    <a:lnTo>
                      <a:pt x="89" y="127"/>
                    </a:lnTo>
                    <a:lnTo>
                      <a:pt x="92" y="132"/>
                    </a:lnTo>
                    <a:lnTo>
                      <a:pt x="89" y="132"/>
                    </a:lnTo>
                    <a:lnTo>
                      <a:pt x="86" y="132"/>
                    </a:lnTo>
                    <a:lnTo>
                      <a:pt x="89" y="132"/>
                    </a:lnTo>
                    <a:lnTo>
                      <a:pt x="92" y="132"/>
                    </a:lnTo>
                    <a:lnTo>
                      <a:pt x="86" y="132"/>
                    </a:lnTo>
                    <a:lnTo>
                      <a:pt x="89" y="135"/>
                    </a:lnTo>
                    <a:lnTo>
                      <a:pt x="86" y="138"/>
                    </a:lnTo>
                    <a:lnTo>
                      <a:pt x="89" y="138"/>
                    </a:lnTo>
                    <a:lnTo>
                      <a:pt x="89" y="141"/>
                    </a:lnTo>
                    <a:lnTo>
                      <a:pt x="89" y="144"/>
                    </a:lnTo>
                    <a:lnTo>
                      <a:pt x="86" y="144"/>
                    </a:lnTo>
                    <a:lnTo>
                      <a:pt x="89" y="147"/>
                    </a:lnTo>
                    <a:lnTo>
                      <a:pt x="86" y="147"/>
                    </a:lnTo>
                    <a:lnTo>
                      <a:pt x="89" y="147"/>
                    </a:lnTo>
                    <a:lnTo>
                      <a:pt x="89" y="150"/>
                    </a:lnTo>
                    <a:lnTo>
                      <a:pt x="86" y="153"/>
                    </a:lnTo>
                    <a:lnTo>
                      <a:pt x="84" y="153"/>
                    </a:lnTo>
                    <a:lnTo>
                      <a:pt x="89" y="153"/>
                    </a:lnTo>
                    <a:lnTo>
                      <a:pt x="92" y="155"/>
                    </a:lnTo>
                    <a:lnTo>
                      <a:pt x="92" y="158"/>
                    </a:lnTo>
                    <a:lnTo>
                      <a:pt x="89" y="158"/>
                    </a:lnTo>
                    <a:lnTo>
                      <a:pt x="89" y="161"/>
                    </a:lnTo>
                    <a:lnTo>
                      <a:pt x="86" y="161"/>
                    </a:lnTo>
                    <a:lnTo>
                      <a:pt x="86" y="164"/>
                    </a:lnTo>
                    <a:lnTo>
                      <a:pt x="84" y="164"/>
                    </a:lnTo>
                    <a:lnTo>
                      <a:pt x="84" y="167"/>
                    </a:lnTo>
                    <a:lnTo>
                      <a:pt x="81" y="167"/>
                    </a:lnTo>
                    <a:lnTo>
                      <a:pt x="78" y="170"/>
                    </a:lnTo>
                    <a:lnTo>
                      <a:pt x="84" y="170"/>
                    </a:lnTo>
                    <a:lnTo>
                      <a:pt x="78" y="173"/>
                    </a:lnTo>
                    <a:lnTo>
                      <a:pt x="75" y="173"/>
                    </a:lnTo>
                    <a:lnTo>
                      <a:pt x="72" y="173"/>
                    </a:lnTo>
                    <a:lnTo>
                      <a:pt x="72" y="176"/>
                    </a:lnTo>
                    <a:lnTo>
                      <a:pt x="75" y="178"/>
                    </a:lnTo>
                    <a:lnTo>
                      <a:pt x="75" y="176"/>
                    </a:lnTo>
                    <a:lnTo>
                      <a:pt x="78" y="178"/>
                    </a:lnTo>
                    <a:lnTo>
                      <a:pt x="81" y="178"/>
                    </a:lnTo>
                    <a:lnTo>
                      <a:pt x="86" y="176"/>
                    </a:lnTo>
                    <a:lnTo>
                      <a:pt x="86" y="173"/>
                    </a:lnTo>
                    <a:lnTo>
                      <a:pt x="86" y="176"/>
                    </a:lnTo>
                    <a:lnTo>
                      <a:pt x="89" y="173"/>
                    </a:lnTo>
                    <a:lnTo>
                      <a:pt x="92" y="173"/>
                    </a:lnTo>
                    <a:lnTo>
                      <a:pt x="95" y="170"/>
                    </a:lnTo>
                    <a:lnTo>
                      <a:pt x="95" y="173"/>
                    </a:lnTo>
                    <a:lnTo>
                      <a:pt x="98" y="170"/>
                    </a:lnTo>
                    <a:lnTo>
                      <a:pt x="95" y="173"/>
                    </a:lnTo>
                    <a:lnTo>
                      <a:pt x="98" y="176"/>
                    </a:lnTo>
                    <a:lnTo>
                      <a:pt x="107" y="176"/>
                    </a:lnTo>
                    <a:lnTo>
                      <a:pt x="104" y="176"/>
                    </a:lnTo>
                    <a:lnTo>
                      <a:pt x="95" y="176"/>
                    </a:lnTo>
                    <a:lnTo>
                      <a:pt x="95" y="178"/>
                    </a:lnTo>
                    <a:lnTo>
                      <a:pt x="98" y="178"/>
                    </a:lnTo>
                    <a:lnTo>
                      <a:pt x="104" y="178"/>
                    </a:lnTo>
                    <a:lnTo>
                      <a:pt x="98" y="178"/>
                    </a:lnTo>
                    <a:lnTo>
                      <a:pt x="98" y="181"/>
                    </a:lnTo>
                    <a:lnTo>
                      <a:pt x="95" y="181"/>
                    </a:lnTo>
                    <a:lnTo>
                      <a:pt x="104" y="181"/>
                    </a:lnTo>
                    <a:lnTo>
                      <a:pt x="98" y="184"/>
                    </a:lnTo>
                    <a:lnTo>
                      <a:pt x="107" y="184"/>
                    </a:lnTo>
                    <a:lnTo>
                      <a:pt x="104" y="184"/>
                    </a:lnTo>
                    <a:lnTo>
                      <a:pt x="107" y="184"/>
                    </a:lnTo>
                    <a:lnTo>
                      <a:pt x="104" y="184"/>
                    </a:lnTo>
                    <a:lnTo>
                      <a:pt x="101" y="184"/>
                    </a:lnTo>
                    <a:lnTo>
                      <a:pt x="104" y="184"/>
                    </a:lnTo>
                    <a:lnTo>
                      <a:pt x="107" y="187"/>
                    </a:lnTo>
                    <a:lnTo>
                      <a:pt x="107" y="190"/>
                    </a:lnTo>
                    <a:lnTo>
                      <a:pt x="104" y="190"/>
                    </a:lnTo>
                    <a:lnTo>
                      <a:pt x="107" y="190"/>
                    </a:lnTo>
                    <a:lnTo>
                      <a:pt x="104" y="190"/>
                    </a:lnTo>
                    <a:lnTo>
                      <a:pt x="104" y="193"/>
                    </a:lnTo>
                    <a:lnTo>
                      <a:pt x="107" y="193"/>
                    </a:lnTo>
                    <a:lnTo>
                      <a:pt x="107" y="196"/>
                    </a:lnTo>
                    <a:lnTo>
                      <a:pt x="101" y="196"/>
                    </a:lnTo>
                    <a:lnTo>
                      <a:pt x="98" y="193"/>
                    </a:lnTo>
                    <a:lnTo>
                      <a:pt x="92" y="190"/>
                    </a:lnTo>
                    <a:lnTo>
                      <a:pt x="81" y="187"/>
                    </a:lnTo>
                    <a:lnTo>
                      <a:pt x="78" y="187"/>
                    </a:lnTo>
                    <a:lnTo>
                      <a:pt x="75" y="190"/>
                    </a:lnTo>
                    <a:lnTo>
                      <a:pt x="78" y="193"/>
                    </a:lnTo>
                    <a:lnTo>
                      <a:pt x="84" y="193"/>
                    </a:lnTo>
                    <a:lnTo>
                      <a:pt x="86" y="196"/>
                    </a:lnTo>
                    <a:lnTo>
                      <a:pt x="89" y="199"/>
                    </a:lnTo>
                    <a:lnTo>
                      <a:pt x="98" y="199"/>
                    </a:lnTo>
                    <a:lnTo>
                      <a:pt x="101" y="199"/>
                    </a:lnTo>
                    <a:lnTo>
                      <a:pt x="107" y="199"/>
                    </a:lnTo>
                    <a:lnTo>
                      <a:pt x="107" y="202"/>
                    </a:lnTo>
                    <a:lnTo>
                      <a:pt x="107" y="204"/>
                    </a:lnTo>
                    <a:lnTo>
                      <a:pt x="104" y="204"/>
                    </a:lnTo>
                    <a:lnTo>
                      <a:pt x="101" y="207"/>
                    </a:lnTo>
                    <a:lnTo>
                      <a:pt x="98" y="207"/>
                    </a:lnTo>
                    <a:lnTo>
                      <a:pt x="101" y="207"/>
                    </a:lnTo>
                    <a:lnTo>
                      <a:pt x="98" y="207"/>
                    </a:lnTo>
                    <a:lnTo>
                      <a:pt x="95" y="210"/>
                    </a:lnTo>
                    <a:lnTo>
                      <a:pt x="98" y="213"/>
                    </a:lnTo>
                    <a:lnTo>
                      <a:pt x="101" y="210"/>
                    </a:lnTo>
                    <a:lnTo>
                      <a:pt x="101" y="213"/>
                    </a:lnTo>
                    <a:lnTo>
                      <a:pt x="98" y="213"/>
                    </a:lnTo>
                    <a:lnTo>
                      <a:pt x="95" y="213"/>
                    </a:lnTo>
                    <a:lnTo>
                      <a:pt x="92" y="213"/>
                    </a:lnTo>
                    <a:lnTo>
                      <a:pt x="92" y="216"/>
                    </a:lnTo>
                    <a:lnTo>
                      <a:pt x="92" y="219"/>
                    </a:lnTo>
                    <a:lnTo>
                      <a:pt x="89" y="219"/>
                    </a:lnTo>
                    <a:lnTo>
                      <a:pt x="92" y="219"/>
                    </a:lnTo>
                    <a:lnTo>
                      <a:pt x="89" y="222"/>
                    </a:lnTo>
                    <a:lnTo>
                      <a:pt x="86" y="222"/>
                    </a:lnTo>
                    <a:lnTo>
                      <a:pt x="84" y="222"/>
                    </a:lnTo>
                    <a:lnTo>
                      <a:pt x="81" y="222"/>
                    </a:lnTo>
                    <a:lnTo>
                      <a:pt x="78" y="222"/>
                    </a:lnTo>
                    <a:lnTo>
                      <a:pt x="72" y="225"/>
                    </a:lnTo>
                    <a:lnTo>
                      <a:pt x="72" y="227"/>
                    </a:lnTo>
                    <a:lnTo>
                      <a:pt x="75" y="227"/>
                    </a:lnTo>
                    <a:lnTo>
                      <a:pt x="78" y="227"/>
                    </a:lnTo>
                    <a:lnTo>
                      <a:pt x="86" y="225"/>
                    </a:lnTo>
                    <a:lnTo>
                      <a:pt x="89" y="225"/>
                    </a:lnTo>
                    <a:lnTo>
                      <a:pt x="86" y="225"/>
                    </a:lnTo>
                    <a:lnTo>
                      <a:pt x="84" y="227"/>
                    </a:lnTo>
                    <a:lnTo>
                      <a:pt x="86" y="227"/>
                    </a:lnTo>
                    <a:lnTo>
                      <a:pt x="89" y="227"/>
                    </a:lnTo>
                    <a:lnTo>
                      <a:pt x="86" y="230"/>
                    </a:lnTo>
                    <a:lnTo>
                      <a:pt x="86" y="227"/>
                    </a:lnTo>
                    <a:lnTo>
                      <a:pt x="84" y="230"/>
                    </a:lnTo>
                    <a:lnTo>
                      <a:pt x="81" y="230"/>
                    </a:lnTo>
                    <a:lnTo>
                      <a:pt x="75" y="227"/>
                    </a:lnTo>
                    <a:lnTo>
                      <a:pt x="72" y="227"/>
                    </a:lnTo>
                    <a:lnTo>
                      <a:pt x="69" y="227"/>
                    </a:lnTo>
                    <a:lnTo>
                      <a:pt x="66" y="227"/>
                    </a:lnTo>
                    <a:lnTo>
                      <a:pt x="69" y="227"/>
                    </a:lnTo>
                    <a:lnTo>
                      <a:pt x="72" y="230"/>
                    </a:lnTo>
                    <a:lnTo>
                      <a:pt x="69" y="230"/>
                    </a:lnTo>
                    <a:lnTo>
                      <a:pt x="69" y="227"/>
                    </a:lnTo>
                    <a:lnTo>
                      <a:pt x="69" y="230"/>
                    </a:lnTo>
                    <a:lnTo>
                      <a:pt x="66" y="230"/>
                    </a:lnTo>
                    <a:lnTo>
                      <a:pt x="63" y="230"/>
                    </a:lnTo>
                    <a:lnTo>
                      <a:pt x="63" y="233"/>
                    </a:lnTo>
                    <a:lnTo>
                      <a:pt x="63" y="236"/>
                    </a:lnTo>
                    <a:lnTo>
                      <a:pt x="60" y="236"/>
                    </a:lnTo>
                    <a:lnTo>
                      <a:pt x="58" y="239"/>
                    </a:lnTo>
                    <a:lnTo>
                      <a:pt x="58" y="242"/>
                    </a:lnTo>
                    <a:lnTo>
                      <a:pt x="55" y="242"/>
                    </a:lnTo>
                    <a:lnTo>
                      <a:pt x="58" y="245"/>
                    </a:lnTo>
                    <a:lnTo>
                      <a:pt x="63" y="248"/>
                    </a:lnTo>
                    <a:lnTo>
                      <a:pt x="60" y="248"/>
                    </a:lnTo>
                    <a:lnTo>
                      <a:pt x="58" y="251"/>
                    </a:lnTo>
                    <a:lnTo>
                      <a:pt x="58" y="253"/>
                    </a:lnTo>
                    <a:lnTo>
                      <a:pt x="55" y="251"/>
                    </a:lnTo>
                    <a:lnTo>
                      <a:pt x="55" y="253"/>
                    </a:lnTo>
                    <a:lnTo>
                      <a:pt x="52" y="256"/>
                    </a:lnTo>
                    <a:lnTo>
                      <a:pt x="55" y="256"/>
                    </a:lnTo>
                    <a:lnTo>
                      <a:pt x="52" y="256"/>
                    </a:lnTo>
                    <a:lnTo>
                      <a:pt x="55" y="256"/>
                    </a:lnTo>
                    <a:lnTo>
                      <a:pt x="58" y="256"/>
                    </a:lnTo>
                    <a:lnTo>
                      <a:pt x="52" y="259"/>
                    </a:lnTo>
                    <a:lnTo>
                      <a:pt x="52" y="262"/>
                    </a:lnTo>
                    <a:lnTo>
                      <a:pt x="55" y="262"/>
                    </a:lnTo>
                    <a:lnTo>
                      <a:pt x="55" y="265"/>
                    </a:lnTo>
                    <a:lnTo>
                      <a:pt x="52" y="265"/>
                    </a:lnTo>
                    <a:lnTo>
                      <a:pt x="55" y="265"/>
                    </a:lnTo>
                    <a:lnTo>
                      <a:pt x="58" y="265"/>
                    </a:lnTo>
                    <a:lnTo>
                      <a:pt x="55" y="268"/>
                    </a:lnTo>
                    <a:lnTo>
                      <a:pt x="58" y="268"/>
                    </a:lnTo>
                    <a:lnTo>
                      <a:pt x="60" y="268"/>
                    </a:lnTo>
                    <a:lnTo>
                      <a:pt x="55" y="271"/>
                    </a:lnTo>
                    <a:lnTo>
                      <a:pt x="55" y="274"/>
                    </a:lnTo>
                    <a:lnTo>
                      <a:pt x="58" y="271"/>
                    </a:lnTo>
                    <a:lnTo>
                      <a:pt x="58" y="274"/>
                    </a:lnTo>
                    <a:lnTo>
                      <a:pt x="55" y="274"/>
                    </a:lnTo>
                    <a:lnTo>
                      <a:pt x="58" y="276"/>
                    </a:lnTo>
                    <a:lnTo>
                      <a:pt x="58" y="279"/>
                    </a:lnTo>
                    <a:lnTo>
                      <a:pt x="55" y="279"/>
                    </a:lnTo>
                    <a:lnTo>
                      <a:pt x="55" y="282"/>
                    </a:lnTo>
                    <a:lnTo>
                      <a:pt x="55" y="285"/>
                    </a:lnTo>
                    <a:lnTo>
                      <a:pt x="55" y="288"/>
                    </a:lnTo>
                    <a:lnTo>
                      <a:pt x="58" y="288"/>
                    </a:lnTo>
                    <a:lnTo>
                      <a:pt x="60" y="285"/>
                    </a:lnTo>
                    <a:lnTo>
                      <a:pt x="63" y="279"/>
                    </a:lnTo>
                    <a:lnTo>
                      <a:pt x="66" y="282"/>
                    </a:lnTo>
                    <a:lnTo>
                      <a:pt x="66" y="279"/>
                    </a:lnTo>
                    <a:lnTo>
                      <a:pt x="69" y="279"/>
                    </a:lnTo>
                    <a:lnTo>
                      <a:pt x="72" y="279"/>
                    </a:lnTo>
                    <a:lnTo>
                      <a:pt x="75" y="279"/>
                    </a:lnTo>
                    <a:lnTo>
                      <a:pt x="75" y="282"/>
                    </a:lnTo>
                    <a:lnTo>
                      <a:pt x="69" y="279"/>
                    </a:lnTo>
                    <a:lnTo>
                      <a:pt x="69" y="282"/>
                    </a:lnTo>
                    <a:lnTo>
                      <a:pt x="66" y="282"/>
                    </a:lnTo>
                    <a:lnTo>
                      <a:pt x="69" y="285"/>
                    </a:lnTo>
                    <a:lnTo>
                      <a:pt x="72" y="285"/>
                    </a:lnTo>
                    <a:lnTo>
                      <a:pt x="66" y="285"/>
                    </a:lnTo>
                    <a:lnTo>
                      <a:pt x="63" y="285"/>
                    </a:lnTo>
                    <a:lnTo>
                      <a:pt x="63" y="288"/>
                    </a:lnTo>
                    <a:lnTo>
                      <a:pt x="60" y="288"/>
                    </a:lnTo>
                    <a:lnTo>
                      <a:pt x="58" y="288"/>
                    </a:lnTo>
                    <a:lnTo>
                      <a:pt x="58" y="291"/>
                    </a:lnTo>
                    <a:lnTo>
                      <a:pt x="55" y="294"/>
                    </a:lnTo>
                    <a:lnTo>
                      <a:pt x="58" y="294"/>
                    </a:lnTo>
                    <a:lnTo>
                      <a:pt x="55" y="297"/>
                    </a:lnTo>
                    <a:lnTo>
                      <a:pt x="55" y="300"/>
                    </a:lnTo>
                    <a:lnTo>
                      <a:pt x="58" y="300"/>
                    </a:lnTo>
                    <a:lnTo>
                      <a:pt x="58" y="302"/>
                    </a:lnTo>
                    <a:lnTo>
                      <a:pt x="58" y="305"/>
                    </a:lnTo>
                    <a:lnTo>
                      <a:pt x="58" y="308"/>
                    </a:lnTo>
                    <a:lnTo>
                      <a:pt x="60" y="308"/>
                    </a:lnTo>
                    <a:lnTo>
                      <a:pt x="60" y="311"/>
                    </a:lnTo>
                    <a:lnTo>
                      <a:pt x="63" y="311"/>
                    </a:lnTo>
                    <a:lnTo>
                      <a:pt x="60" y="314"/>
                    </a:lnTo>
                    <a:lnTo>
                      <a:pt x="63" y="314"/>
                    </a:lnTo>
                    <a:lnTo>
                      <a:pt x="63" y="317"/>
                    </a:lnTo>
                    <a:lnTo>
                      <a:pt x="63" y="320"/>
                    </a:lnTo>
                    <a:lnTo>
                      <a:pt x="66" y="320"/>
                    </a:lnTo>
                    <a:lnTo>
                      <a:pt x="63" y="320"/>
                    </a:lnTo>
                    <a:lnTo>
                      <a:pt x="63" y="323"/>
                    </a:lnTo>
                    <a:lnTo>
                      <a:pt x="66" y="323"/>
                    </a:lnTo>
                    <a:lnTo>
                      <a:pt x="69" y="320"/>
                    </a:lnTo>
                    <a:lnTo>
                      <a:pt x="69" y="323"/>
                    </a:lnTo>
                    <a:lnTo>
                      <a:pt x="66" y="323"/>
                    </a:lnTo>
                    <a:lnTo>
                      <a:pt x="66" y="325"/>
                    </a:lnTo>
                    <a:lnTo>
                      <a:pt x="66" y="328"/>
                    </a:lnTo>
                    <a:lnTo>
                      <a:pt x="69" y="328"/>
                    </a:lnTo>
                    <a:lnTo>
                      <a:pt x="66" y="328"/>
                    </a:lnTo>
                    <a:lnTo>
                      <a:pt x="63" y="328"/>
                    </a:lnTo>
                    <a:lnTo>
                      <a:pt x="66" y="331"/>
                    </a:lnTo>
                    <a:lnTo>
                      <a:pt x="69" y="331"/>
                    </a:lnTo>
                    <a:lnTo>
                      <a:pt x="72" y="328"/>
                    </a:lnTo>
                    <a:lnTo>
                      <a:pt x="75" y="331"/>
                    </a:lnTo>
                    <a:lnTo>
                      <a:pt x="66" y="331"/>
                    </a:lnTo>
                    <a:lnTo>
                      <a:pt x="69" y="331"/>
                    </a:lnTo>
                    <a:lnTo>
                      <a:pt x="69" y="334"/>
                    </a:lnTo>
                    <a:lnTo>
                      <a:pt x="72" y="334"/>
                    </a:lnTo>
                    <a:lnTo>
                      <a:pt x="72" y="337"/>
                    </a:lnTo>
                    <a:lnTo>
                      <a:pt x="75" y="337"/>
                    </a:lnTo>
                    <a:lnTo>
                      <a:pt x="78" y="337"/>
                    </a:lnTo>
                    <a:lnTo>
                      <a:pt x="75" y="340"/>
                    </a:lnTo>
                    <a:lnTo>
                      <a:pt x="72" y="340"/>
                    </a:lnTo>
                    <a:lnTo>
                      <a:pt x="75" y="340"/>
                    </a:lnTo>
                    <a:lnTo>
                      <a:pt x="78" y="340"/>
                    </a:lnTo>
                    <a:lnTo>
                      <a:pt x="81" y="340"/>
                    </a:lnTo>
                    <a:lnTo>
                      <a:pt x="84" y="340"/>
                    </a:lnTo>
                    <a:lnTo>
                      <a:pt x="86" y="340"/>
                    </a:lnTo>
                    <a:lnTo>
                      <a:pt x="92" y="337"/>
                    </a:lnTo>
                    <a:lnTo>
                      <a:pt x="95" y="337"/>
                    </a:lnTo>
                    <a:lnTo>
                      <a:pt x="92" y="337"/>
                    </a:lnTo>
                    <a:lnTo>
                      <a:pt x="92" y="340"/>
                    </a:lnTo>
                    <a:lnTo>
                      <a:pt x="95" y="340"/>
                    </a:lnTo>
                    <a:lnTo>
                      <a:pt x="98" y="340"/>
                    </a:lnTo>
                    <a:lnTo>
                      <a:pt x="95" y="340"/>
                    </a:lnTo>
                    <a:lnTo>
                      <a:pt x="92" y="340"/>
                    </a:lnTo>
                    <a:lnTo>
                      <a:pt x="89" y="343"/>
                    </a:lnTo>
                    <a:lnTo>
                      <a:pt x="92" y="343"/>
                    </a:lnTo>
                    <a:lnTo>
                      <a:pt x="95" y="343"/>
                    </a:lnTo>
                    <a:lnTo>
                      <a:pt x="98" y="340"/>
                    </a:lnTo>
                    <a:lnTo>
                      <a:pt x="95" y="343"/>
                    </a:lnTo>
                    <a:lnTo>
                      <a:pt x="95" y="346"/>
                    </a:lnTo>
                    <a:lnTo>
                      <a:pt x="98" y="346"/>
                    </a:lnTo>
                    <a:lnTo>
                      <a:pt x="98" y="349"/>
                    </a:lnTo>
                    <a:lnTo>
                      <a:pt x="98" y="346"/>
                    </a:lnTo>
                    <a:lnTo>
                      <a:pt x="101" y="346"/>
                    </a:lnTo>
                    <a:lnTo>
                      <a:pt x="101" y="349"/>
                    </a:lnTo>
                    <a:lnTo>
                      <a:pt x="98" y="349"/>
                    </a:lnTo>
                    <a:lnTo>
                      <a:pt x="98" y="351"/>
                    </a:lnTo>
                    <a:lnTo>
                      <a:pt x="101" y="351"/>
                    </a:lnTo>
                    <a:lnTo>
                      <a:pt x="101" y="354"/>
                    </a:lnTo>
                    <a:lnTo>
                      <a:pt x="104" y="354"/>
                    </a:lnTo>
                    <a:lnTo>
                      <a:pt x="107" y="351"/>
                    </a:lnTo>
                    <a:lnTo>
                      <a:pt x="112" y="351"/>
                    </a:lnTo>
                    <a:lnTo>
                      <a:pt x="118" y="351"/>
                    </a:lnTo>
                    <a:lnTo>
                      <a:pt x="118" y="349"/>
                    </a:lnTo>
                    <a:lnTo>
                      <a:pt x="115" y="349"/>
                    </a:lnTo>
                    <a:lnTo>
                      <a:pt x="112" y="346"/>
                    </a:lnTo>
                    <a:lnTo>
                      <a:pt x="118" y="349"/>
                    </a:lnTo>
                    <a:lnTo>
                      <a:pt x="118" y="346"/>
                    </a:lnTo>
                    <a:lnTo>
                      <a:pt x="121" y="346"/>
                    </a:lnTo>
                    <a:lnTo>
                      <a:pt x="121" y="343"/>
                    </a:lnTo>
                    <a:lnTo>
                      <a:pt x="124" y="343"/>
                    </a:lnTo>
                    <a:lnTo>
                      <a:pt x="124" y="340"/>
                    </a:lnTo>
                    <a:lnTo>
                      <a:pt x="127" y="337"/>
                    </a:lnTo>
                    <a:lnTo>
                      <a:pt x="127" y="334"/>
                    </a:lnTo>
                    <a:lnTo>
                      <a:pt x="130" y="334"/>
                    </a:lnTo>
                    <a:lnTo>
                      <a:pt x="130" y="331"/>
                    </a:lnTo>
                    <a:lnTo>
                      <a:pt x="135" y="328"/>
                    </a:lnTo>
                    <a:lnTo>
                      <a:pt x="135" y="325"/>
                    </a:lnTo>
                    <a:lnTo>
                      <a:pt x="135" y="323"/>
                    </a:lnTo>
                    <a:lnTo>
                      <a:pt x="135" y="320"/>
                    </a:lnTo>
                    <a:lnTo>
                      <a:pt x="135" y="317"/>
                    </a:lnTo>
                    <a:lnTo>
                      <a:pt x="132" y="314"/>
                    </a:lnTo>
                    <a:lnTo>
                      <a:pt x="135" y="314"/>
                    </a:lnTo>
                    <a:lnTo>
                      <a:pt x="135" y="311"/>
                    </a:lnTo>
                    <a:lnTo>
                      <a:pt x="138" y="311"/>
                    </a:lnTo>
                    <a:lnTo>
                      <a:pt x="141" y="311"/>
                    </a:lnTo>
                    <a:lnTo>
                      <a:pt x="144" y="311"/>
                    </a:lnTo>
                    <a:lnTo>
                      <a:pt x="147" y="311"/>
                    </a:lnTo>
                    <a:lnTo>
                      <a:pt x="147" y="308"/>
                    </a:lnTo>
                    <a:lnTo>
                      <a:pt x="144" y="308"/>
                    </a:lnTo>
                    <a:lnTo>
                      <a:pt x="141" y="308"/>
                    </a:lnTo>
                    <a:lnTo>
                      <a:pt x="144" y="308"/>
                    </a:lnTo>
                    <a:lnTo>
                      <a:pt x="150" y="308"/>
                    </a:lnTo>
                    <a:lnTo>
                      <a:pt x="147" y="308"/>
                    </a:lnTo>
                    <a:lnTo>
                      <a:pt x="147" y="305"/>
                    </a:lnTo>
                    <a:lnTo>
                      <a:pt x="150" y="305"/>
                    </a:lnTo>
                    <a:lnTo>
                      <a:pt x="153" y="305"/>
                    </a:lnTo>
                    <a:lnTo>
                      <a:pt x="150" y="305"/>
                    </a:lnTo>
                    <a:lnTo>
                      <a:pt x="150" y="302"/>
                    </a:lnTo>
                    <a:lnTo>
                      <a:pt x="153" y="302"/>
                    </a:lnTo>
                    <a:lnTo>
                      <a:pt x="155" y="302"/>
                    </a:lnTo>
                    <a:lnTo>
                      <a:pt x="158" y="300"/>
                    </a:lnTo>
                    <a:lnTo>
                      <a:pt x="150" y="300"/>
                    </a:lnTo>
                    <a:lnTo>
                      <a:pt x="150" y="297"/>
                    </a:lnTo>
                    <a:lnTo>
                      <a:pt x="155" y="300"/>
                    </a:lnTo>
                    <a:lnTo>
                      <a:pt x="158" y="300"/>
                    </a:lnTo>
                    <a:lnTo>
                      <a:pt x="158" y="294"/>
                    </a:lnTo>
                    <a:lnTo>
                      <a:pt x="158" y="291"/>
                    </a:lnTo>
                    <a:lnTo>
                      <a:pt x="153" y="291"/>
                    </a:lnTo>
                    <a:lnTo>
                      <a:pt x="155" y="291"/>
                    </a:lnTo>
                    <a:lnTo>
                      <a:pt x="158" y="288"/>
                    </a:lnTo>
                    <a:lnTo>
                      <a:pt x="161" y="288"/>
                    </a:lnTo>
                    <a:lnTo>
                      <a:pt x="164" y="288"/>
                    </a:lnTo>
                    <a:lnTo>
                      <a:pt x="161" y="288"/>
                    </a:lnTo>
                    <a:lnTo>
                      <a:pt x="161" y="285"/>
                    </a:lnTo>
                    <a:lnTo>
                      <a:pt x="161" y="282"/>
                    </a:lnTo>
                    <a:lnTo>
                      <a:pt x="158" y="282"/>
                    </a:lnTo>
                    <a:lnTo>
                      <a:pt x="158" y="279"/>
                    </a:lnTo>
                    <a:lnTo>
                      <a:pt x="161" y="279"/>
                    </a:lnTo>
                    <a:lnTo>
                      <a:pt x="164" y="279"/>
                    </a:lnTo>
                    <a:lnTo>
                      <a:pt x="167" y="279"/>
                    </a:lnTo>
                    <a:lnTo>
                      <a:pt x="170" y="279"/>
                    </a:lnTo>
                    <a:lnTo>
                      <a:pt x="170" y="276"/>
                    </a:lnTo>
                    <a:lnTo>
                      <a:pt x="173" y="276"/>
                    </a:lnTo>
                    <a:lnTo>
                      <a:pt x="173" y="274"/>
                    </a:lnTo>
                    <a:lnTo>
                      <a:pt x="170" y="271"/>
                    </a:lnTo>
                    <a:lnTo>
                      <a:pt x="173" y="271"/>
                    </a:lnTo>
                    <a:lnTo>
                      <a:pt x="176" y="271"/>
                    </a:lnTo>
                    <a:lnTo>
                      <a:pt x="179" y="271"/>
                    </a:lnTo>
                    <a:lnTo>
                      <a:pt x="181" y="271"/>
                    </a:lnTo>
                    <a:lnTo>
                      <a:pt x="184" y="271"/>
                    </a:lnTo>
                    <a:lnTo>
                      <a:pt x="187" y="271"/>
                    </a:lnTo>
                    <a:lnTo>
                      <a:pt x="184" y="271"/>
                    </a:lnTo>
                    <a:lnTo>
                      <a:pt x="187" y="271"/>
                    </a:lnTo>
                    <a:lnTo>
                      <a:pt x="190" y="271"/>
                    </a:lnTo>
                    <a:lnTo>
                      <a:pt x="190" y="268"/>
                    </a:lnTo>
                    <a:lnTo>
                      <a:pt x="187" y="265"/>
                    </a:lnTo>
                    <a:lnTo>
                      <a:pt x="190" y="265"/>
                    </a:lnTo>
                    <a:lnTo>
                      <a:pt x="193" y="265"/>
                    </a:lnTo>
                    <a:lnTo>
                      <a:pt x="196" y="262"/>
                    </a:lnTo>
                    <a:lnTo>
                      <a:pt x="196" y="259"/>
                    </a:lnTo>
                    <a:lnTo>
                      <a:pt x="199" y="259"/>
                    </a:lnTo>
                    <a:lnTo>
                      <a:pt x="202" y="259"/>
                    </a:lnTo>
                    <a:lnTo>
                      <a:pt x="199" y="262"/>
                    </a:lnTo>
                    <a:lnTo>
                      <a:pt x="199" y="265"/>
                    </a:lnTo>
                    <a:lnTo>
                      <a:pt x="196" y="265"/>
                    </a:lnTo>
                    <a:lnTo>
                      <a:pt x="199" y="268"/>
                    </a:lnTo>
                    <a:lnTo>
                      <a:pt x="202" y="268"/>
                    </a:lnTo>
                    <a:lnTo>
                      <a:pt x="199" y="265"/>
                    </a:lnTo>
                    <a:lnTo>
                      <a:pt x="202" y="265"/>
                    </a:lnTo>
                    <a:lnTo>
                      <a:pt x="204" y="268"/>
                    </a:lnTo>
                    <a:lnTo>
                      <a:pt x="207" y="265"/>
                    </a:lnTo>
                    <a:lnTo>
                      <a:pt x="210" y="265"/>
                    </a:lnTo>
                    <a:lnTo>
                      <a:pt x="210" y="268"/>
                    </a:lnTo>
                    <a:lnTo>
                      <a:pt x="213" y="265"/>
                    </a:lnTo>
                    <a:lnTo>
                      <a:pt x="216" y="265"/>
                    </a:lnTo>
                    <a:lnTo>
                      <a:pt x="216" y="262"/>
                    </a:lnTo>
                    <a:lnTo>
                      <a:pt x="216" y="259"/>
                    </a:lnTo>
                    <a:lnTo>
                      <a:pt x="216" y="262"/>
                    </a:lnTo>
                    <a:lnTo>
                      <a:pt x="222" y="262"/>
                    </a:lnTo>
                    <a:lnTo>
                      <a:pt x="222" y="259"/>
                    </a:lnTo>
                    <a:lnTo>
                      <a:pt x="225" y="259"/>
                    </a:lnTo>
                    <a:lnTo>
                      <a:pt x="225" y="262"/>
                    </a:lnTo>
                    <a:lnTo>
                      <a:pt x="225" y="259"/>
                    </a:lnTo>
                    <a:lnTo>
                      <a:pt x="227" y="259"/>
                    </a:lnTo>
                    <a:lnTo>
                      <a:pt x="227" y="256"/>
                    </a:lnTo>
                    <a:lnTo>
                      <a:pt x="230" y="256"/>
                    </a:lnTo>
                    <a:lnTo>
                      <a:pt x="230" y="253"/>
                    </a:lnTo>
                    <a:lnTo>
                      <a:pt x="230" y="256"/>
                    </a:lnTo>
                    <a:lnTo>
                      <a:pt x="233" y="256"/>
                    </a:lnTo>
                    <a:lnTo>
                      <a:pt x="233" y="253"/>
                    </a:lnTo>
                    <a:lnTo>
                      <a:pt x="236" y="253"/>
                    </a:lnTo>
                    <a:lnTo>
                      <a:pt x="233" y="253"/>
                    </a:lnTo>
                    <a:lnTo>
                      <a:pt x="233" y="251"/>
                    </a:lnTo>
                    <a:lnTo>
                      <a:pt x="236" y="251"/>
                    </a:lnTo>
                    <a:lnTo>
                      <a:pt x="239" y="251"/>
                    </a:lnTo>
                    <a:lnTo>
                      <a:pt x="239" y="248"/>
                    </a:lnTo>
                    <a:lnTo>
                      <a:pt x="242" y="248"/>
                    </a:lnTo>
                    <a:lnTo>
                      <a:pt x="242" y="245"/>
                    </a:lnTo>
                    <a:lnTo>
                      <a:pt x="239" y="245"/>
                    </a:lnTo>
                    <a:lnTo>
                      <a:pt x="242" y="245"/>
                    </a:lnTo>
                    <a:lnTo>
                      <a:pt x="242" y="242"/>
                    </a:lnTo>
                    <a:lnTo>
                      <a:pt x="245" y="242"/>
                    </a:lnTo>
                    <a:lnTo>
                      <a:pt x="248" y="239"/>
                    </a:lnTo>
                    <a:lnTo>
                      <a:pt x="251" y="239"/>
                    </a:lnTo>
                    <a:lnTo>
                      <a:pt x="253" y="236"/>
                    </a:lnTo>
                    <a:lnTo>
                      <a:pt x="253" y="239"/>
                    </a:lnTo>
                    <a:lnTo>
                      <a:pt x="253" y="236"/>
                    </a:lnTo>
                    <a:lnTo>
                      <a:pt x="253" y="239"/>
                    </a:lnTo>
                    <a:lnTo>
                      <a:pt x="256" y="236"/>
                    </a:lnTo>
                    <a:lnTo>
                      <a:pt x="259" y="236"/>
                    </a:lnTo>
                    <a:lnTo>
                      <a:pt x="256" y="233"/>
                    </a:lnTo>
                    <a:lnTo>
                      <a:pt x="253" y="233"/>
                    </a:lnTo>
                    <a:lnTo>
                      <a:pt x="256" y="233"/>
                    </a:lnTo>
                    <a:lnTo>
                      <a:pt x="253" y="230"/>
                    </a:lnTo>
                    <a:lnTo>
                      <a:pt x="253" y="227"/>
                    </a:lnTo>
                    <a:lnTo>
                      <a:pt x="256" y="227"/>
                    </a:lnTo>
                    <a:lnTo>
                      <a:pt x="256" y="230"/>
                    </a:lnTo>
                    <a:lnTo>
                      <a:pt x="256" y="227"/>
                    </a:lnTo>
                    <a:lnTo>
                      <a:pt x="259" y="227"/>
                    </a:lnTo>
                    <a:lnTo>
                      <a:pt x="259" y="230"/>
                    </a:lnTo>
                    <a:lnTo>
                      <a:pt x="262" y="233"/>
                    </a:lnTo>
                    <a:lnTo>
                      <a:pt x="259" y="233"/>
                    </a:lnTo>
                    <a:lnTo>
                      <a:pt x="259" y="236"/>
                    </a:lnTo>
                    <a:lnTo>
                      <a:pt x="262" y="236"/>
                    </a:lnTo>
                    <a:lnTo>
                      <a:pt x="259" y="236"/>
                    </a:lnTo>
                    <a:lnTo>
                      <a:pt x="262" y="236"/>
                    </a:lnTo>
                    <a:lnTo>
                      <a:pt x="265" y="236"/>
                    </a:lnTo>
                    <a:lnTo>
                      <a:pt x="268" y="236"/>
                    </a:lnTo>
                    <a:lnTo>
                      <a:pt x="265" y="236"/>
                    </a:lnTo>
                    <a:lnTo>
                      <a:pt x="265" y="233"/>
                    </a:lnTo>
                    <a:lnTo>
                      <a:pt x="268" y="233"/>
                    </a:lnTo>
                    <a:lnTo>
                      <a:pt x="271" y="236"/>
                    </a:lnTo>
                    <a:lnTo>
                      <a:pt x="271" y="233"/>
                    </a:lnTo>
                    <a:lnTo>
                      <a:pt x="274" y="233"/>
                    </a:lnTo>
                    <a:lnTo>
                      <a:pt x="274" y="236"/>
                    </a:lnTo>
                    <a:lnTo>
                      <a:pt x="274" y="233"/>
                    </a:lnTo>
                    <a:lnTo>
                      <a:pt x="276" y="233"/>
                    </a:lnTo>
                    <a:lnTo>
                      <a:pt x="276" y="230"/>
                    </a:lnTo>
                    <a:lnTo>
                      <a:pt x="279" y="230"/>
                    </a:lnTo>
                    <a:lnTo>
                      <a:pt x="282" y="233"/>
                    </a:lnTo>
                    <a:lnTo>
                      <a:pt x="282" y="230"/>
                    </a:lnTo>
                    <a:lnTo>
                      <a:pt x="282" y="233"/>
                    </a:lnTo>
                    <a:lnTo>
                      <a:pt x="285" y="230"/>
                    </a:lnTo>
                    <a:lnTo>
                      <a:pt x="288" y="230"/>
                    </a:lnTo>
                    <a:lnTo>
                      <a:pt x="291" y="230"/>
                    </a:lnTo>
                    <a:lnTo>
                      <a:pt x="291" y="227"/>
                    </a:lnTo>
                    <a:lnTo>
                      <a:pt x="294" y="230"/>
                    </a:lnTo>
                    <a:lnTo>
                      <a:pt x="297" y="227"/>
                    </a:lnTo>
                    <a:lnTo>
                      <a:pt x="297" y="230"/>
                    </a:lnTo>
                    <a:lnTo>
                      <a:pt x="297" y="227"/>
                    </a:lnTo>
                    <a:lnTo>
                      <a:pt x="299" y="227"/>
                    </a:lnTo>
                    <a:lnTo>
                      <a:pt x="302" y="227"/>
                    </a:lnTo>
                    <a:lnTo>
                      <a:pt x="305" y="227"/>
                    </a:lnTo>
                    <a:lnTo>
                      <a:pt x="308" y="227"/>
                    </a:lnTo>
                    <a:lnTo>
                      <a:pt x="311" y="227"/>
                    </a:lnTo>
                    <a:lnTo>
                      <a:pt x="311" y="225"/>
                    </a:lnTo>
                    <a:lnTo>
                      <a:pt x="314" y="225"/>
                    </a:lnTo>
                    <a:lnTo>
                      <a:pt x="317" y="225"/>
                    </a:lnTo>
                    <a:lnTo>
                      <a:pt x="320" y="22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3" name="Freeform 305"/>
              <p:cNvSpPr>
                <a:spLocks noChangeArrowheads="1"/>
              </p:cNvSpPr>
              <p:nvPr/>
            </p:nvSpPr>
            <p:spPr bwMode="auto">
              <a:xfrm>
                <a:off x="1426" y="210"/>
                <a:ext cx="3" cy="1"/>
              </a:xfrm>
              <a:custGeom>
                <a:avLst/>
                <a:gdLst>
                  <a:gd name="T0" fmla="*/ 0 w 3"/>
                  <a:gd name="T1" fmla="*/ 0 h 1"/>
                  <a:gd name="T2" fmla="*/ 0 w 3"/>
                  <a:gd name="T3" fmla="*/ 0 h 1"/>
                  <a:gd name="T4" fmla="*/ 3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4" name="Freeform 306"/>
              <p:cNvSpPr>
                <a:spLocks noChangeArrowheads="1"/>
              </p:cNvSpPr>
              <p:nvPr/>
            </p:nvSpPr>
            <p:spPr bwMode="auto">
              <a:xfrm>
                <a:off x="1345" y="5"/>
                <a:ext cx="9" cy="3"/>
              </a:xfrm>
              <a:custGeom>
                <a:avLst/>
                <a:gdLst>
                  <a:gd name="T0" fmla="*/ 6 w 9"/>
                  <a:gd name="T1" fmla="*/ 3 h 3"/>
                  <a:gd name="T2" fmla="*/ 6 w 9"/>
                  <a:gd name="T3" fmla="*/ 0 h 3"/>
                  <a:gd name="T4" fmla="*/ 3 w 9"/>
                  <a:gd name="T5" fmla="*/ 0 h 3"/>
                  <a:gd name="T6" fmla="*/ 0 w 9"/>
                  <a:gd name="T7" fmla="*/ 0 h 3"/>
                  <a:gd name="T8" fmla="*/ 0 w 9"/>
                  <a:gd name="T9" fmla="*/ 0 h 3"/>
                  <a:gd name="T10" fmla="*/ 6 w 9"/>
                  <a:gd name="T11" fmla="*/ 3 h 3"/>
                  <a:gd name="T12" fmla="*/ 9 w 9"/>
                  <a:gd name="T13" fmla="*/ 3 h 3"/>
                  <a:gd name="T14" fmla="*/ 9 w 9"/>
                  <a:gd name="T15" fmla="*/ 3 h 3"/>
                  <a:gd name="T16" fmla="*/ 6 w 9"/>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
                  <a:gd name="T29" fmla="*/ 9 w 9"/>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
                    <a:moveTo>
                      <a:pt x="6" y="3"/>
                    </a:moveTo>
                    <a:lnTo>
                      <a:pt x="6" y="0"/>
                    </a:lnTo>
                    <a:lnTo>
                      <a:pt x="3" y="0"/>
                    </a:lnTo>
                    <a:lnTo>
                      <a:pt x="0" y="0"/>
                    </a:lnTo>
                    <a:lnTo>
                      <a:pt x="6" y="3"/>
                    </a:lnTo>
                    <a:lnTo>
                      <a:pt x="9"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5" name="Freeform 307"/>
              <p:cNvSpPr>
                <a:spLocks noChangeArrowheads="1"/>
              </p:cNvSpPr>
              <p:nvPr/>
            </p:nvSpPr>
            <p:spPr bwMode="auto">
              <a:xfrm>
                <a:off x="1351" y="5"/>
                <a:ext cx="6" cy="3"/>
              </a:xfrm>
              <a:custGeom>
                <a:avLst/>
                <a:gdLst>
                  <a:gd name="T0" fmla="*/ 6 w 6"/>
                  <a:gd name="T1" fmla="*/ 0 h 3"/>
                  <a:gd name="T2" fmla="*/ 3 w 6"/>
                  <a:gd name="T3" fmla="*/ 0 h 3"/>
                  <a:gd name="T4" fmla="*/ 0 w 6"/>
                  <a:gd name="T5" fmla="*/ 0 h 3"/>
                  <a:gd name="T6" fmla="*/ 0 w 6"/>
                  <a:gd name="T7" fmla="*/ 0 h 3"/>
                  <a:gd name="T8" fmla="*/ 0 w 6"/>
                  <a:gd name="T9" fmla="*/ 0 h 3"/>
                  <a:gd name="T10" fmla="*/ 3 w 6"/>
                  <a:gd name="T11" fmla="*/ 0 h 3"/>
                  <a:gd name="T12" fmla="*/ 6 w 6"/>
                  <a:gd name="T13" fmla="*/ 3 h 3"/>
                  <a:gd name="T14" fmla="*/ 6 w 6"/>
                  <a:gd name="T15" fmla="*/ 3 h 3"/>
                  <a:gd name="T16" fmla="*/ 6 w 6"/>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6" y="0"/>
                    </a:moveTo>
                    <a:lnTo>
                      <a:pt x="3" y="0"/>
                    </a:lnTo>
                    <a:lnTo>
                      <a:pt x="0" y="0"/>
                    </a:lnTo>
                    <a:lnTo>
                      <a:pt x="3" y="0"/>
                    </a:lnTo>
                    <a:lnTo>
                      <a:pt x="6" y="3"/>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6" name="Freeform 308"/>
              <p:cNvSpPr>
                <a:spLocks noChangeArrowheads="1"/>
              </p:cNvSpPr>
              <p:nvPr/>
            </p:nvSpPr>
            <p:spPr bwMode="auto">
              <a:xfrm>
                <a:off x="1486" y="52"/>
                <a:ext cx="6" cy="2"/>
              </a:xfrm>
              <a:custGeom>
                <a:avLst/>
                <a:gdLst>
                  <a:gd name="T0" fmla="*/ 0 w 6"/>
                  <a:gd name="T1" fmla="*/ 0 h 2"/>
                  <a:gd name="T2" fmla="*/ 0 w 6"/>
                  <a:gd name="T3" fmla="*/ 2 h 2"/>
                  <a:gd name="T4" fmla="*/ 3 w 6"/>
                  <a:gd name="T5" fmla="*/ 0 h 2"/>
                  <a:gd name="T6" fmla="*/ 6 w 6"/>
                  <a:gd name="T7" fmla="*/ 0 h 2"/>
                  <a:gd name="T8" fmla="*/ 3 w 6"/>
                  <a:gd name="T9" fmla="*/ 0 h 2"/>
                  <a:gd name="T10" fmla="*/ 3 w 6"/>
                  <a:gd name="T11" fmla="*/ 0 h 2"/>
                  <a:gd name="T12" fmla="*/ 0 w 6"/>
                  <a:gd name="T13" fmla="*/ 0 h 2"/>
                  <a:gd name="T14" fmla="*/ 0 w 6"/>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
                  <a:gd name="T26" fmla="*/ 6 w 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
                    <a:moveTo>
                      <a:pt x="0" y="0"/>
                    </a:moveTo>
                    <a:lnTo>
                      <a:pt x="0" y="2"/>
                    </a:lnTo>
                    <a:lnTo>
                      <a:pt x="3"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7" name="Freeform 309"/>
              <p:cNvSpPr>
                <a:spLocks noChangeArrowheads="1"/>
              </p:cNvSpPr>
              <p:nvPr/>
            </p:nvSpPr>
            <p:spPr bwMode="auto">
              <a:xfrm>
                <a:off x="1190" y="354"/>
                <a:ext cx="2" cy="3"/>
              </a:xfrm>
              <a:custGeom>
                <a:avLst/>
                <a:gdLst>
                  <a:gd name="T0" fmla="*/ 0 w 2"/>
                  <a:gd name="T1" fmla="*/ 3 h 3"/>
                  <a:gd name="T2" fmla="*/ 0 w 2"/>
                  <a:gd name="T3" fmla="*/ 3 h 3"/>
                  <a:gd name="T4" fmla="*/ 2 w 2"/>
                  <a:gd name="T5" fmla="*/ 3 h 3"/>
                  <a:gd name="T6" fmla="*/ 2 w 2"/>
                  <a:gd name="T7" fmla="*/ 3 h 3"/>
                  <a:gd name="T8" fmla="*/ 2 w 2"/>
                  <a:gd name="T9" fmla="*/ 3 h 3"/>
                  <a:gd name="T10" fmla="*/ 2 w 2"/>
                  <a:gd name="T11" fmla="*/ 0 h 3"/>
                  <a:gd name="T12" fmla="*/ 0 w 2"/>
                  <a:gd name="T13" fmla="*/ 0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0" y="3"/>
                    </a:lnTo>
                    <a:lnTo>
                      <a:pt x="2" y="3"/>
                    </a:lnTo>
                    <a:lnTo>
                      <a:pt x="2"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8" name="Freeform 310"/>
              <p:cNvSpPr>
                <a:spLocks noChangeArrowheads="1"/>
              </p:cNvSpPr>
              <p:nvPr/>
            </p:nvSpPr>
            <p:spPr bwMode="auto">
              <a:xfrm>
                <a:off x="1192" y="351"/>
                <a:ext cx="6" cy="3"/>
              </a:xfrm>
              <a:custGeom>
                <a:avLst/>
                <a:gdLst>
                  <a:gd name="T0" fmla="*/ 0 w 6"/>
                  <a:gd name="T1" fmla="*/ 0 h 3"/>
                  <a:gd name="T2" fmla="*/ 0 w 6"/>
                  <a:gd name="T3" fmla="*/ 3 h 3"/>
                  <a:gd name="T4" fmla="*/ 0 w 6"/>
                  <a:gd name="T5" fmla="*/ 3 h 3"/>
                  <a:gd name="T6" fmla="*/ 0 w 6"/>
                  <a:gd name="T7" fmla="*/ 3 h 3"/>
                  <a:gd name="T8" fmla="*/ 0 w 6"/>
                  <a:gd name="T9" fmla="*/ 3 h 3"/>
                  <a:gd name="T10" fmla="*/ 3 w 6"/>
                  <a:gd name="T11" fmla="*/ 3 h 3"/>
                  <a:gd name="T12" fmla="*/ 3 w 6"/>
                  <a:gd name="T13" fmla="*/ 3 h 3"/>
                  <a:gd name="T14" fmla="*/ 3 w 6"/>
                  <a:gd name="T15" fmla="*/ 3 h 3"/>
                  <a:gd name="T16" fmla="*/ 6 w 6"/>
                  <a:gd name="T17" fmla="*/ 3 h 3"/>
                  <a:gd name="T18" fmla="*/ 3 w 6"/>
                  <a:gd name="T19" fmla="*/ 0 h 3"/>
                  <a:gd name="T20" fmla="*/ 0 w 6"/>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0" y="0"/>
                    </a:moveTo>
                    <a:lnTo>
                      <a:pt x="0" y="3"/>
                    </a:lnTo>
                    <a:lnTo>
                      <a:pt x="3" y="3"/>
                    </a:lnTo>
                    <a:lnTo>
                      <a:pt x="6"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39" name="Freeform 311"/>
              <p:cNvSpPr>
                <a:spLocks noChangeArrowheads="1"/>
              </p:cNvSpPr>
              <p:nvPr/>
            </p:nvSpPr>
            <p:spPr bwMode="auto">
              <a:xfrm>
                <a:off x="1262" y="14"/>
                <a:ext cx="11" cy="6"/>
              </a:xfrm>
              <a:custGeom>
                <a:avLst/>
                <a:gdLst>
                  <a:gd name="T0" fmla="*/ 0 w 11"/>
                  <a:gd name="T1" fmla="*/ 6 h 6"/>
                  <a:gd name="T2" fmla="*/ 2 w 11"/>
                  <a:gd name="T3" fmla="*/ 6 h 6"/>
                  <a:gd name="T4" fmla="*/ 5 w 11"/>
                  <a:gd name="T5" fmla="*/ 6 h 6"/>
                  <a:gd name="T6" fmla="*/ 8 w 11"/>
                  <a:gd name="T7" fmla="*/ 6 h 6"/>
                  <a:gd name="T8" fmla="*/ 8 w 11"/>
                  <a:gd name="T9" fmla="*/ 6 h 6"/>
                  <a:gd name="T10" fmla="*/ 11 w 11"/>
                  <a:gd name="T11" fmla="*/ 6 h 6"/>
                  <a:gd name="T12" fmla="*/ 8 w 11"/>
                  <a:gd name="T13" fmla="*/ 6 h 6"/>
                  <a:gd name="T14" fmla="*/ 5 w 11"/>
                  <a:gd name="T15" fmla="*/ 3 h 6"/>
                  <a:gd name="T16" fmla="*/ 2 w 11"/>
                  <a:gd name="T17" fmla="*/ 3 h 6"/>
                  <a:gd name="T18" fmla="*/ 2 w 11"/>
                  <a:gd name="T19" fmla="*/ 3 h 6"/>
                  <a:gd name="T20" fmla="*/ 2 w 11"/>
                  <a:gd name="T21" fmla="*/ 0 h 6"/>
                  <a:gd name="T22" fmla="*/ 0 w 11"/>
                  <a:gd name="T23" fmla="*/ 0 h 6"/>
                  <a:gd name="T24" fmla="*/ 0 w 11"/>
                  <a:gd name="T25" fmla="*/ 0 h 6"/>
                  <a:gd name="T26" fmla="*/ 0 w 11"/>
                  <a:gd name="T27" fmla="*/ 0 h 6"/>
                  <a:gd name="T28" fmla="*/ 0 w 11"/>
                  <a:gd name="T29" fmla="*/ 3 h 6"/>
                  <a:gd name="T30" fmla="*/ 0 w 11"/>
                  <a:gd name="T31" fmla="*/ 3 h 6"/>
                  <a:gd name="T32" fmla="*/ 0 w 11"/>
                  <a:gd name="T33" fmla="*/ 6 h 6"/>
                  <a:gd name="T34" fmla="*/ 0 w 11"/>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6"/>
                  <a:gd name="T56" fmla="*/ 11 w 11"/>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6">
                    <a:moveTo>
                      <a:pt x="0" y="6"/>
                    </a:moveTo>
                    <a:lnTo>
                      <a:pt x="2" y="6"/>
                    </a:lnTo>
                    <a:lnTo>
                      <a:pt x="5" y="6"/>
                    </a:lnTo>
                    <a:lnTo>
                      <a:pt x="8" y="6"/>
                    </a:lnTo>
                    <a:lnTo>
                      <a:pt x="11" y="6"/>
                    </a:lnTo>
                    <a:lnTo>
                      <a:pt x="8" y="6"/>
                    </a:lnTo>
                    <a:lnTo>
                      <a:pt x="5" y="3"/>
                    </a:lnTo>
                    <a:lnTo>
                      <a:pt x="2" y="3"/>
                    </a:lnTo>
                    <a:lnTo>
                      <a:pt x="2" y="0"/>
                    </a:lnTo>
                    <a:lnTo>
                      <a:pt x="0" y="0"/>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0" name="Freeform 312"/>
              <p:cNvSpPr>
                <a:spLocks noChangeArrowheads="1"/>
              </p:cNvSpPr>
              <p:nvPr/>
            </p:nvSpPr>
            <p:spPr bwMode="auto">
              <a:xfrm>
                <a:off x="1521" y="435"/>
                <a:ext cx="52" cy="58"/>
              </a:xfrm>
              <a:custGeom>
                <a:avLst/>
                <a:gdLst>
                  <a:gd name="T0" fmla="*/ 23 w 52"/>
                  <a:gd name="T1" fmla="*/ 6 h 58"/>
                  <a:gd name="T2" fmla="*/ 20 w 52"/>
                  <a:gd name="T3" fmla="*/ 9 h 58"/>
                  <a:gd name="T4" fmla="*/ 20 w 52"/>
                  <a:gd name="T5" fmla="*/ 9 h 58"/>
                  <a:gd name="T6" fmla="*/ 26 w 52"/>
                  <a:gd name="T7" fmla="*/ 12 h 58"/>
                  <a:gd name="T8" fmla="*/ 20 w 52"/>
                  <a:gd name="T9" fmla="*/ 14 h 58"/>
                  <a:gd name="T10" fmla="*/ 14 w 52"/>
                  <a:gd name="T11" fmla="*/ 14 h 58"/>
                  <a:gd name="T12" fmla="*/ 5 w 52"/>
                  <a:gd name="T13" fmla="*/ 17 h 58"/>
                  <a:gd name="T14" fmla="*/ 3 w 52"/>
                  <a:gd name="T15" fmla="*/ 20 h 58"/>
                  <a:gd name="T16" fmla="*/ 8 w 52"/>
                  <a:gd name="T17" fmla="*/ 23 h 58"/>
                  <a:gd name="T18" fmla="*/ 3 w 52"/>
                  <a:gd name="T19" fmla="*/ 26 h 58"/>
                  <a:gd name="T20" fmla="*/ 5 w 52"/>
                  <a:gd name="T21" fmla="*/ 29 h 58"/>
                  <a:gd name="T22" fmla="*/ 8 w 52"/>
                  <a:gd name="T23" fmla="*/ 29 h 58"/>
                  <a:gd name="T24" fmla="*/ 14 w 52"/>
                  <a:gd name="T25" fmla="*/ 32 h 58"/>
                  <a:gd name="T26" fmla="*/ 11 w 52"/>
                  <a:gd name="T27" fmla="*/ 37 h 58"/>
                  <a:gd name="T28" fmla="*/ 11 w 52"/>
                  <a:gd name="T29" fmla="*/ 40 h 58"/>
                  <a:gd name="T30" fmla="*/ 17 w 52"/>
                  <a:gd name="T31" fmla="*/ 40 h 58"/>
                  <a:gd name="T32" fmla="*/ 5 w 52"/>
                  <a:gd name="T33" fmla="*/ 43 h 58"/>
                  <a:gd name="T34" fmla="*/ 3 w 52"/>
                  <a:gd name="T35" fmla="*/ 46 h 58"/>
                  <a:gd name="T36" fmla="*/ 0 w 52"/>
                  <a:gd name="T37" fmla="*/ 46 h 58"/>
                  <a:gd name="T38" fmla="*/ 5 w 52"/>
                  <a:gd name="T39" fmla="*/ 49 h 58"/>
                  <a:gd name="T40" fmla="*/ 0 w 52"/>
                  <a:gd name="T41" fmla="*/ 52 h 58"/>
                  <a:gd name="T42" fmla="*/ 5 w 52"/>
                  <a:gd name="T43" fmla="*/ 52 h 58"/>
                  <a:gd name="T44" fmla="*/ 3 w 52"/>
                  <a:gd name="T45" fmla="*/ 55 h 58"/>
                  <a:gd name="T46" fmla="*/ 8 w 52"/>
                  <a:gd name="T47" fmla="*/ 55 h 58"/>
                  <a:gd name="T48" fmla="*/ 5 w 52"/>
                  <a:gd name="T49" fmla="*/ 58 h 58"/>
                  <a:gd name="T50" fmla="*/ 8 w 52"/>
                  <a:gd name="T51" fmla="*/ 58 h 58"/>
                  <a:gd name="T52" fmla="*/ 11 w 52"/>
                  <a:gd name="T53" fmla="*/ 58 h 58"/>
                  <a:gd name="T54" fmla="*/ 20 w 52"/>
                  <a:gd name="T55" fmla="*/ 55 h 58"/>
                  <a:gd name="T56" fmla="*/ 20 w 52"/>
                  <a:gd name="T57" fmla="*/ 52 h 58"/>
                  <a:gd name="T58" fmla="*/ 26 w 52"/>
                  <a:gd name="T59" fmla="*/ 52 h 58"/>
                  <a:gd name="T60" fmla="*/ 28 w 52"/>
                  <a:gd name="T61" fmla="*/ 49 h 58"/>
                  <a:gd name="T62" fmla="*/ 34 w 52"/>
                  <a:gd name="T63" fmla="*/ 49 h 58"/>
                  <a:gd name="T64" fmla="*/ 40 w 52"/>
                  <a:gd name="T65" fmla="*/ 46 h 58"/>
                  <a:gd name="T66" fmla="*/ 43 w 52"/>
                  <a:gd name="T67" fmla="*/ 43 h 58"/>
                  <a:gd name="T68" fmla="*/ 46 w 52"/>
                  <a:gd name="T69" fmla="*/ 37 h 58"/>
                  <a:gd name="T70" fmla="*/ 43 w 52"/>
                  <a:gd name="T71" fmla="*/ 29 h 58"/>
                  <a:gd name="T72" fmla="*/ 43 w 52"/>
                  <a:gd name="T73" fmla="*/ 20 h 58"/>
                  <a:gd name="T74" fmla="*/ 49 w 52"/>
                  <a:gd name="T75" fmla="*/ 17 h 58"/>
                  <a:gd name="T76" fmla="*/ 52 w 52"/>
                  <a:gd name="T77" fmla="*/ 14 h 58"/>
                  <a:gd name="T78" fmla="*/ 52 w 52"/>
                  <a:gd name="T79" fmla="*/ 14 h 58"/>
                  <a:gd name="T80" fmla="*/ 52 w 52"/>
                  <a:gd name="T81" fmla="*/ 9 h 58"/>
                  <a:gd name="T82" fmla="*/ 49 w 52"/>
                  <a:gd name="T83" fmla="*/ 6 h 58"/>
                  <a:gd name="T84" fmla="*/ 43 w 52"/>
                  <a:gd name="T85" fmla="*/ 0 h 58"/>
                  <a:gd name="T86" fmla="*/ 34 w 52"/>
                  <a:gd name="T87" fmla="*/ 3 h 58"/>
                  <a:gd name="T88" fmla="*/ 37 w 52"/>
                  <a:gd name="T89" fmla="*/ 0 h 58"/>
                  <a:gd name="T90" fmla="*/ 34 w 52"/>
                  <a:gd name="T91" fmla="*/ 0 h 58"/>
                  <a:gd name="T92" fmla="*/ 31 w 52"/>
                  <a:gd name="T93" fmla="*/ 3 h 58"/>
                  <a:gd name="T94" fmla="*/ 31 w 52"/>
                  <a:gd name="T95" fmla="*/ 6 h 58"/>
                  <a:gd name="T96" fmla="*/ 28 w 52"/>
                  <a:gd name="T97" fmla="*/ 0 h 58"/>
                  <a:gd name="T98" fmla="*/ 26 w 52"/>
                  <a:gd name="T99" fmla="*/ 3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58"/>
                  <a:gd name="T152" fmla="*/ 52 w 52"/>
                  <a:gd name="T153" fmla="*/ 58 h 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58">
                    <a:moveTo>
                      <a:pt x="23" y="3"/>
                    </a:moveTo>
                    <a:lnTo>
                      <a:pt x="23" y="6"/>
                    </a:lnTo>
                    <a:lnTo>
                      <a:pt x="20" y="9"/>
                    </a:lnTo>
                    <a:lnTo>
                      <a:pt x="23" y="9"/>
                    </a:lnTo>
                    <a:lnTo>
                      <a:pt x="26" y="9"/>
                    </a:lnTo>
                    <a:lnTo>
                      <a:pt x="26" y="12"/>
                    </a:lnTo>
                    <a:lnTo>
                      <a:pt x="23" y="12"/>
                    </a:lnTo>
                    <a:lnTo>
                      <a:pt x="20" y="14"/>
                    </a:lnTo>
                    <a:lnTo>
                      <a:pt x="17" y="14"/>
                    </a:lnTo>
                    <a:lnTo>
                      <a:pt x="14" y="14"/>
                    </a:lnTo>
                    <a:lnTo>
                      <a:pt x="8" y="14"/>
                    </a:lnTo>
                    <a:lnTo>
                      <a:pt x="5" y="14"/>
                    </a:lnTo>
                    <a:lnTo>
                      <a:pt x="5" y="17"/>
                    </a:lnTo>
                    <a:lnTo>
                      <a:pt x="5" y="20"/>
                    </a:lnTo>
                    <a:lnTo>
                      <a:pt x="3" y="20"/>
                    </a:lnTo>
                    <a:lnTo>
                      <a:pt x="5" y="20"/>
                    </a:lnTo>
                    <a:lnTo>
                      <a:pt x="8" y="20"/>
                    </a:lnTo>
                    <a:lnTo>
                      <a:pt x="8" y="23"/>
                    </a:lnTo>
                    <a:lnTo>
                      <a:pt x="5" y="23"/>
                    </a:lnTo>
                    <a:lnTo>
                      <a:pt x="5" y="26"/>
                    </a:lnTo>
                    <a:lnTo>
                      <a:pt x="3" y="26"/>
                    </a:lnTo>
                    <a:lnTo>
                      <a:pt x="3" y="29"/>
                    </a:lnTo>
                    <a:lnTo>
                      <a:pt x="5" y="29"/>
                    </a:lnTo>
                    <a:lnTo>
                      <a:pt x="8" y="29"/>
                    </a:lnTo>
                    <a:lnTo>
                      <a:pt x="14" y="32"/>
                    </a:lnTo>
                    <a:lnTo>
                      <a:pt x="11" y="35"/>
                    </a:lnTo>
                    <a:lnTo>
                      <a:pt x="11" y="37"/>
                    </a:lnTo>
                    <a:lnTo>
                      <a:pt x="8" y="37"/>
                    </a:lnTo>
                    <a:lnTo>
                      <a:pt x="5" y="40"/>
                    </a:lnTo>
                    <a:lnTo>
                      <a:pt x="11" y="40"/>
                    </a:lnTo>
                    <a:lnTo>
                      <a:pt x="14" y="37"/>
                    </a:lnTo>
                    <a:lnTo>
                      <a:pt x="14" y="40"/>
                    </a:lnTo>
                    <a:lnTo>
                      <a:pt x="17" y="40"/>
                    </a:lnTo>
                    <a:lnTo>
                      <a:pt x="11" y="40"/>
                    </a:lnTo>
                    <a:lnTo>
                      <a:pt x="8" y="43"/>
                    </a:lnTo>
                    <a:lnTo>
                      <a:pt x="5" y="43"/>
                    </a:lnTo>
                    <a:lnTo>
                      <a:pt x="5" y="46"/>
                    </a:lnTo>
                    <a:lnTo>
                      <a:pt x="3" y="46"/>
                    </a:lnTo>
                    <a:lnTo>
                      <a:pt x="0" y="46"/>
                    </a:lnTo>
                    <a:lnTo>
                      <a:pt x="0" y="49"/>
                    </a:lnTo>
                    <a:lnTo>
                      <a:pt x="3" y="49"/>
                    </a:lnTo>
                    <a:lnTo>
                      <a:pt x="5" y="49"/>
                    </a:lnTo>
                    <a:lnTo>
                      <a:pt x="3" y="49"/>
                    </a:lnTo>
                    <a:lnTo>
                      <a:pt x="0" y="52"/>
                    </a:lnTo>
                    <a:lnTo>
                      <a:pt x="3" y="55"/>
                    </a:lnTo>
                    <a:lnTo>
                      <a:pt x="5" y="52"/>
                    </a:lnTo>
                    <a:lnTo>
                      <a:pt x="5" y="55"/>
                    </a:lnTo>
                    <a:lnTo>
                      <a:pt x="3" y="55"/>
                    </a:lnTo>
                    <a:lnTo>
                      <a:pt x="8" y="55"/>
                    </a:lnTo>
                    <a:lnTo>
                      <a:pt x="5" y="55"/>
                    </a:lnTo>
                    <a:lnTo>
                      <a:pt x="5" y="58"/>
                    </a:lnTo>
                    <a:lnTo>
                      <a:pt x="8" y="58"/>
                    </a:lnTo>
                    <a:lnTo>
                      <a:pt x="11" y="58"/>
                    </a:lnTo>
                    <a:lnTo>
                      <a:pt x="14" y="58"/>
                    </a:lnTo>
                    <a:lnTo>
                      <a:pt x="20" y="55"/>
                    </a:lnTo>
                    <a:lnTo>
                      <a:pt x="20" y="52"/>
                    </a:lnTo>
                    <a:lnTo>
                      <a:pt x="23" y="52"/>
                    </a:lnTo>
                    <a:lnTo>
                      <a:pt x="26" y="52"/>
                    </a:lnTo>
                    <a:lnTo>
                      <a:pt x="28" y="52"/>
                    </a:lnTo>
                    <a:lnTo>
                      <a:pt x="28" y="49"/>
                    </a:lnTo>
                    <a:lnTo>
                      <a:pt x="34" y="49"/>
                    </a:lnTo>
                    <a:lnTo>
                      <a:pt x="37" y="46"/>
                    </a:lnTo>
                    <a:lnTo>
                      <a:pt x="40" y="46"/>
                    </a:lnTo>
                    <a:lnTo>
                      <a:pt x="43" y="46"/>
                    </a:lnTo>
                    <a:lnTo>
                      <a:pt x="43" y="43"/>
                    </a:lnTo>
                    <a:lnTo>
                      <a:pt x="43" y="40"/>
                    </a:lnTo>
                    <a:lnTo>
                      <a:pt x="46" y="37"/>
                    </a:lnTo>
                    <a:lnTo>
                      <a:pt x="46" y="35"/>
                    </a:lnTo>
                    <a:lnTo>
                      <a:pt x="46" y="32"/>
                    </a:lnTo>
                    <a:lnTo>
                      <a:pt x="43" y="29"/>
                    </a:lnTo>
                    <a:lnTo>
                      <a:pt x="46" y="29"/>
                    </a:lnTo>
                    <a:lnTo>
                      <a:pt x="46" y="26"/>
                    </a:lnTo>
                    <a:lnTo>
                      <a:pt x="43" y="20"/>
                    </a:lnTo>
                    <a:lnTo>
                      <a:pt x="46" y="20"/>
                    </a:lnTo>
                    <a:lnTo>
                      <a:pt x="49" y="17"/>
                    </a:lnTo>
                    <a:lnTo>
                      <a:pt x="52" y="14"/>
                    </a:lnTo>
                    <a:lnTo>
                      <a:pt x="49" y="12"/>
                    </a:lnTo>
                    <a:lnTo>
                      <a:pt x="52" y="14"/>
                    </a:lnTo>
                    <a:lnTo>
                      <a:pt x="52" y="12"/>
                    </a:lnTo>
                    <a:lnTo>
                      <a:pt x="52" y="9"/>
                    </a:lnTo>
                    <a:lnTo>
                      <a:pt x="49" y="9"/>
                    </a:lnTo>
                    <a:lnTo>
                      <a:pt x="49" y="6"/>
                    </a:lnTo>
                    <a:lnTo>
                      <a:pt x="49" y="3"/>
                    </a:lnTo>
                    <a:lnTo>
                      <a:pt x="46" y="0"/>
                    </a:lnTo>
                    <a:lnTo>
                      <a:pt x="43" y="0"/>
                    </a:lnTo>
                    <a:lnTo>
                      <a:pt x="37" y="3"/>
                    </a:lnTo>
                    <a:lnTo>
                      <a:pt x="34" y="3"/>
                    </a:lnTo>
                    <a:lnTo>
                      <a:pt x="37" y="0"/>
                    </a:lnTo>
                    <a:lnTo>
                      <a:pt x="34" y="0"/>
                    </a:lnTo>
                    <a:lnTo>
                      <a:pt x="31" y="0"/>
                    </a:lnTo>
                    <a:lnTo>
                      <a:pt x="31" y="3"/>
                    </a:lnTo>
                    <a:lnTo>
                      <a:pt x="31" y="6"/>
                    </a:lnTo>
                    <a:lnTo>
                      <a:pt x="31" y="3"/>
                    </a:lnTo>
                    <a:lnTo>
                      <a:pt x="31" y="0"/>
                    </a:lnTo>
                    <a:lnTo>
                      <a:pt x="28" y="0"/>
                    </a:lnTo>
                    <a:lnTo>
                      <a:pt x="26" y="3"/>
                    </a:lnTo>
                    <a:lnTo>
                      <a:pt x="2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1" name="Freeform 313"/>
              <p:cNvSpPr>
                <a:spLocks noChangeArrowheads="1"/>
              </p:cNvSpPr>
              <p:nvPr/>
            </p:nvSpPr>
            <p:spPr bwMode="auto">
              <a:xfrm>
                <a:off x="1616" y="351"/>
                <a:ext cx="5" cy="12"/>
              </a:xfrm>
              <a:custGeom>
                <a:avLst/>
                <a:gdLst>
                  <a:gd name="T0" fmla="*/ 0 w 5"/>
                  <a:gd name="T1" fmla="*/ 6 h 12"/>
                  <a:gd name="T2" fmla="*/ 0 w 5"/>
                  <a:gd name="T3" fmla="*/ 6 h 12"/>
                  <a:gd name="T4" fmla="*/ 0 w 5"/>
                  <a:gd name="T5" fmla="*/ 9 h 12"/>
                  <a:gd name="T6" fmla="*/ 0 w 5"/>
                  <a:gd name="T7" fmla="*/ 9 h 12"/>
                  <a:gd name="T8" fmla="*/ 3 w 5"/>
                  <a:gd name="T9" fmla="*/ 9 h 12"/>
                  <a:gd name="T10" fmla="*/ 3 w 5"/>
                  <a:gd name="T11" fmla="*/ 9 h 12"/>
                  <a:gd name="T12" fmla="*/ 3 w 5"/>
                  <a:gd name="T13" fmla="*/ 9 h 12"/>
                  <a:gd name="T14" fmla="*/ 3 w 5"/>
                  <a:gd name="T15" fmla="*/ 12 h 12"/>
                  <a:gd name="T16" fmla="*/ 5 w 5"/>
                  <a:gd name="T17" fmla="*/ 12 h 12"/>
                  <a:gd name="T18" fmla="*/ 5 w 5"/>
                  <a:gd name="T19" fmla="*/ 9 h 12"/>
                  <a:gd name="T20" fmla="*/ 5 w 5"/>
                  <a:gd name="T21" fmla="*/ 9 h 12"/>
                  <a:gd name="T22" fmla="*/ 5 w 5"/>
                  <a:gd name="T23" fmla="*/ 6 h 12"/>
                  <a:gd name="T24" fmla="*/ 5 w 5"/>
                  <a:gd name="T25" fmla="*/ 6 h 12"/>
                  <a:gd name="T26" fmla="*/ 3 w 5"/>
                  <a:gd name="T27" fmla="*/ 3 h 12"/>
                  <a:gd name="T28" fmla="*/ 3 w 5"/>
                  <a:gd name="T29" fmla="*/ 0 h 12"/>
                  <a:gd name="T30" fmla="*/ 3 w 5"/>
                  <a:gd name="T31" fmla="*/ 0 h 12"/>
                  <a:gd name="T32" fmla="*/ 3 w 5"/>
                  <a:gd name="T33" fmla="*/ 0 h 12"/>
                  <a:gd name="T34" fmla="*/ 0 w 5"/>
                  <a:gd name="T35" fmla="*/ 3 h 12"/>
                  <a:gd name="T36" fmla="*/ 0 w 5"/>
                  <a:gd name="T37" fmla="*/ 3 h 12"/>
                  <a:gd name="T38" fmla="*/ 0 w 5"/>
                  <a:gd name="T39" fmla="*/ 3 h 12"/>
                  <a:gd name="T40" fmla="*/ 0 w 5"/>
                  <a:gd name="T41" fmla="*/ 6 h 12"/>
                  <a:gd name="T42" fmla="*/ 0 w 5"/>
                  <a:gd name="T43" fmla="*/ 6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12"/>
                  <a:gd name="T68" fmla="*/ 5 w 5"/>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12">
                    <a:moveTo>
                      <a:pt x="0" y="6"/>
                    </a:moveTo>
                    <a:lnTo>
                      <a:pt x="0" y="6"/>
                    </a:lnTo>
                    <a:lnTo>
                      <a:pt x="0" y="9"/>
                    </a:lnTo>
                    <a:lnTo>
                      <a:pt x="3" y="9"/>
                    </a:lnTo>
                    <a:lnTo>
                      <a:pt x="3" y="12"/>
                    </a:lnTo>
                    <a:lnTo>
                      <a:pt x="5" y="12"/>
                    </a:lnTo>
                    <a:lnTo>
                      <a:pt x="5" y="9"/>
                    </a:lnTo>
                    <a:lnTo>
                      <a:pt x="5" y="6"/>
                    </a:lnTo>
                    <a:lnTo>
                      <a:pt x="3" y="3"/>
                    </a:lnTo>
                    <a:lnTo>
                      <a:pt x="3" y="0"/>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2" name="Freeform 314"/>
              <p:cNvSpPr>
                <a:spLocks noChangeArrowheads="1"/>
              </p:cNvSpPr>
              <p:nvPr/>
            </p:nvSpPr>
            <p:spPr bwMode="auto">
              <a:xfrm>
                <a:off x="1558" y="386"/>
                <a:ext cx="12" cy="12"/>
              </a:xfrm>
              <a:custGeom>
                <a:avLst/>
                <a:gdLst>
                  <a:gd name="T0" fmla="*/ 0 w 12"/>
                  <a:gd name="T1" fmla="*/ 12 h 12"/>
                  <a:gd name="T2" fmla="*/ 3 w 12"/>
                  <a:gd name="T3" fmla="*/ 9 h 12"/>
                  <a:gd name="T4" fmla="*/ 6 w 12"/>
                  <a:gd name="T5" fmla="*/ 9 h 12"/>
                  <a:gd name="T6" fmla="*/ 6 w 12"/>
                  <a:gd name="T7" fmla="*/ 9 h 12"/>
                  <a:gd name="T8" fmla="*/ 6 w 12"/>
                  <a:gd name="T9" fmla="*/ 9 h 12"/>
                  <a:gd name="T10" fmla="*/ 9 w 12"/>
                  <a:gd name="T11" fmla="*/ 6 h 12"/>
                  <a:gd name="T12" fmla="*/ 9 w 12"/>
                  <a:gd name="T13" fmla="*/ 6 h 12"/>
                  <a:gd name="T14" fmla="*/ 9 w 12"/>
                  <a:gd name="T15" fmla="*/ 6 h 12"/>
                  <a:gd name="T16" fmla="*/ 9 w 12"/>
                  <a:gd name="T17" fmla="*/ 3 h 12"/>
                  <a:gd name="T18" fmla="*/ 9 w 12"/>
                  <a:gd name="T19" fmla="*/ 3 h 12"/>
                  <a:gd name="T20" fmla="*/ 12 w 12"/>
                  <a:gd name="T21" fmla="*/ 3 h 12"/>
                  <a:gd name="T22" fmla="*/ 9 w 12"/>
                  <a:gd name="T23" fmla="*/ 3 h 12"/>
                  <a:gd name="T24" fmla="*/ 12 w 12"/>
                  <a:gd name="T25" fmla="*/ 0 h 12"/>
                  <a:gd name="T26" fmla="*/ 9 w 12"/>
                  <a:gd name="T27" fmla="*/ 0 h 12"/>
                  <a:gd name="T28" fmla="*/ 6 w 12"/>
                  <a:gd name="T29" fmla="*/ 0 h 12"/>
                  <a:gd name="T30" fmla="*/ 6 w 12"/>
                  <a:gd name="T31" fmla="*/ 3 h 12"/>
                  <a:gd name="T32" fmla="*/ 6 w 12"/>
                  <a:gd name="T33" fmla="*/ 3 h 12"/>
                  <a:gd name="T34" fmla="*/ 6 w 12"/>
                  <a:gd name="T35" fmla="*/ 3 h 12"/>
                  <a:gd name="T36" fmla="*/ 3 w 12"/>
                  <a:gd name="T37" fmla="*/ 3 h 12"/>
                  <a:gd name="T38" fmla="*/ 3 w 12"/>
                  <a:gd name="T39" fmla="*/ 3 h 12"/>
                  <a:gd name="T40" fmla="*/ 0 w 12"/>
                  <a:gd name="T41" fmla="*/ 6 h 12"/>
                  <a:gd name="T42" fmla="*/ 0 w 12"/>
                  <a:gd name="T43" fmla="*/ 6 h 12"/>
                  <a:gd name="T44" fmla="*/ 3 w 12"/>
                  <a:gd name="T45" fmla="*/ 9 h 12"/>
                  <a:gd name="T46" fmla="*/ 0 w 12"/>
                  <a:gd name="T47" fmla="*/ 9 h 12"/>
                  <a:gd name="T48" fmla="*/ 0 w 12"/>
                  <a:gd name="T49" fmla="*/ 12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2"/>
                  <a:gd name="T77" fmla="*/ 12 w 12"/>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2">
                    <a:moveTo>
                      <a:pt x="0" y="12"/>
                    </a:moveTo>
                    <a:lnTo>
                      <a:pt x="3" y="9"/>
                    </a:lnTo>
                    <a:lnTo>
                      <a:pt x="6" y="9"/>
                    </a:lnTo>
                    <a:lnTo>
                      <a:pt x="9" y="6"/>
                    </a:lnTo>
                    <a:lnTo>
                      <a:pt x="9" y="3"/>
                    </a:lnTo>
                    <a:lnTo>
                      <a:pt x="12" y="3"/>
                    </a:lnTo>
                    <a:lnTo>
                      <a:pt x="9" y="3"/>
                    </a:lnTo>
                    <a:lnTo>
                      <a:pt x="12" y="0"/>
                    </a:lnTo>
                    <a:lnTo>
                      <a:pt x="9" y="0"/>
                    </a:lnTo>
                    <a:lnTo>
                      <a:pt x="6" y="0"/>
                    </a:lnTo>
                    <a:lnTo>
                      <a:pt x="6" y="3"/>
                    </a:lnTo>
                    <a:lnTo>
                      <a:pt x="3" y="3"/>
                    </a:lnTo>
                    <a:lnTo>
                      <a:pt x="0" y="6"/>
                    </a:lnTo>
                    <a:lnTo>
                      <a:pt x="3" y="9"/>
                    </a:lnTo>
                    <a:lnTo>
                      <a:pt x="0" y="9"/>
                    </a:lnTo>
                    <a:lnTo>
                      <a:pt x="0"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3" name="Freeform 315"/>
              <p:cNvSpPr>
                <a:spLocks noChangeArrowheads="1"/>
              </p:cNvSpPr>
              <p:nvPr/>
            </p:nvSpPr>
            <p:spPr bwMode="auto">
              <a:xfrm>
                <a:off x="1598" y="374"/>
                <a:ext cx="6" cy="3"/>
              </a:xfrm>
              <a:custGeom>
                <a:avLst/>
                <a:gdLst>
                  <a:gd name="T0" fmla="*/ 3 w 6"/>
                  <a:gd name="T1" fmla="*/ 3 h 3"/>
                  <a:gd name="T2" fmla="*/ 6 w 6"/>
                  <a:gd name="T3" fmla="*/ 3 h 3"/>
                  <a:gd name="T4" fmla="*/ 6 w 6"/>
                  <a:gd name="T5" fmla="*/ 3 h 3"/>
                  <a:gd name="T6" fmla="*/ 6 w 6"/>
                  <a:gd name="T7" fmla="*/ 3 h 3"/>
                  <a:gd name="T8" fmla="*/ 3 w 6"/>
                  <a:gd name="T9" fmla="*/ 3 h 3"/>
                  <a:gd name="T10" fmla="*/ 3 w 6"/>
                  <a:gd name="T11" fmla="*/ 3 h 3"/>
                  <a:gd name="T12" fmla="*/ 0 w 6"/>
                  <a:gd name="T13" fmla="*/ 0 h 3"/>
                  <a:gd name="T14" fmla="*/ 0 w 6"/>
                  <a:gd name="T15" fmla="*/ 0 h 3"/>
                  <a:gd name="T16" fmla="*/ 0 w 6"/>
                  <a:gd name="T17" fmla="*/ 3 h 3"/>
                  <a:gd name="T18" fmla="*/ 0 w 6"/>
                  <a:gd name="T19" fmla="*/ 3 h 3"/>
                  <a:gd name="T20" fmla="*/ 0 w 6"/>
                  <a:gd name="T21" fmla="*/ 3 h 3"/>
                  <a:gd name="T22" fmla="*/ 3 w 6"/>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3" y="3"/>
                    </a:moveTo>
                    <a:lnTo>
                      <a:pt x="6" y="3"/>
                    </a:lnTo>
                    <a:lnTo>
                      <a:pt x="3" y="3"/>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4" name="Freeform 316"/>
              <p:cNvSpPr>
                <a:spLocks noChangeArrowheads="1"/>
              </p:cNvSpPr>
              <p:nvPr/>
            </p:nvSpPr>
            <p:spPr bwMode="auto">
              <a:xfrm>
                <a:off x="1598" y="377"/>
                <a:ext cx="1" cy="3"/>
              </a:xfrm>
              <a:custGeom>
                <a:avLst/>
                <a:gdLst>
                  <a:gd name="T0" fmla="*/ 0 w 1"/>
                  <a:gd name="T1" fmla="*/ 3 h 3"/>
                  <a:gd name="T2" fmla="*/ 0 w 1"/>
                  <a:gd name="T3" fmla="*/ 3 h 3"/>
                  <a:gd name="T4" fmla="*/ 0 w 1"/>
                  <a:gd name="T5" fmla="*/ 0 h 3"/>
                  <a:gd name="T6" fmla="*/ 0 w 1"/>
                  <a:gd name="T7" fmla="*/ 0 h 3"/>
                  <a:gd name="T8" fmla="*/ 0 w 1"/>
                  <a:gd name="T9" fmla="*/ 3 h 3"/>
                  <a:gd name="T10" fmla="*/ 0 w 1"/>
                  <a:gd name="T11" fmla="*/ 3 h 3"/>
                  <a:gd name="T12" fmla="*/ 0 w 1"/>
                  <a:gd name="T13" fmla="*/ 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0" y="3"/>
                    </a:move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5" name="Freeform 317"/>
              <p:cNvSpPr>
                <a:spLocks noChangeArrowheads="1"/>
              </p:cNvSpPr>
              <p:nvPr/>
            </p:nvSpPr>
            <p:spPr bwMode="auto">
              <a:xfrm>
                <a:off x="1570" y="383"/>
                <a:ext cx="80" cy="133"/>
              </a:xfrm>
              <a:custGeom>
                <a:avLst/>
                <a:gdLst>
                  <a:gd name="T0" fmla="*/ 3 w 80"/>
                  <a:gd name="T1" fmla="*/ 23 h 133"/>
                  <a:gd name="T2" fmla="*/ 0 w 80"/>
                  <a:gd name="T3" fmla="*/ 26 h 133"/>
                  <a:gd name="T4" fmla="*/ 0 w 80"/>
                  <a:gd name="T5" fmla="*/ 32 h 133"/>
                  <a:gd name="T6" fmla="*/ 8 w 80"/>
                  <a:gd name="T7" fmla="*/ 32 h 133"/>
                  <a:gd name="T8" fmla="*/ 3 w 80"/>
                  <a:gd name="T9" fmla="*/ 43 h 133"/>
                  <a:gd name="T10" fmla="*/ 3 w 80"/>
                  <a:gd name="T11" fmla="*/ 46 h 133"/>
                  <a:gd name="T12" fmla="*/ 5 w 80"/>
                  <a:gd name="T13" fmla="*/ 43 h 133"/>
                  <a:gd name="T14" fmla="*/ 8 w 80"/>
                  <a:gd name="T15" fmla="*/ 38 h 133"/>
                  <a:gd name="T16" fmla="*/ 8 w 80"/>
                  <a:gd name="T17" fmla="*/ 40 h 133"/>
                  <a:gd name="T18" fmla="*/ 14 w 80"/>
                  <a:gd name="T19" fmla="*/ 40 h 133"/>
                  <a:gd name="T20" fmla="*/ 11 w 80"/>
                  <a:gd name="T21" fmla="*/ 46 h 133"/>
                  <a:gd name="T22" fmla="*/ 8 w 80"/>
                  <a:gd name="T23" fmla="*/ 55 h 133"/>
                  <a:gd name="T24" fmla="*/ 8 w 80"/>
                  <a:gd name="T25" fmla="*/ 61 h 133"/>
                  <a:gd name="T26" fmla="*/ 14 w 80"/>
                  <a:gd name="T27" fmla="*/ 61 h 133"/>
                  <a:gd name="T28" fmla="*/ 23 w 80"/>
                  <a:gd name="T29" fmla="*/ 58 h 133"/>
                  <a:gd name="T30" fmla="*/ 26 w 80"/>
                  <a:gd name="T31" fmla="*/ 58 h 133"/>
                  <a:gd name="T32" fmla="*/ 26 w 80"/>
                  <a:gd name="T33" fmla="*/ 69 h 133"/>
                  <a:gd name="T34" fmla="*/ 31 w 80"/>
                  <a:gd name="T35" fmla="*/ 69 h 133"/>
                  <a:gd name="T36" fmla="*/ 31 w 80"/>
                  <a:gd name="T37" fmla="*/ 78 h 133"/>
                  <a:gd name="T38" fmla="*/ 28 w 80"/>
                  <a:gd name="T39" fmla="*/ 81 h 133"/>
                  <a:gd name="T40" fmla="*/ 14 w 80"/>
                  <a:gd name="T41" fmla="*/ 89 h 133"/>
                  <a:gd name="T42" fmla="*/ 17 w 80"/>
                  <a:gd name="T43" fmla="*/ 92 h 133"/>
                  <a:gd name="T44" fmla="*/ 5 w 80"/>
                  <a:gd name="T45" fmla="*/ 107 h 133"/>
                  <a:gd name="T46" fmla="*/ 14 w 80"/>
                  <a:gd name="T47" fmla="*/ 107 h 133"/>
                  <a:gd name="T48" fmla="*/ 20 w 80"/>
                  <a:gd name="T49" fmla="*/ 107 h 133"/>
                  <a:gd name="T50" fmla="*/ 28 w 80"/>
                  <a:gd name="T51" fmla="*/ 110 h 133"/>
                  <a:gd name="T52" fmla="*/ 31 w 80"/>
                  <a:gd name="T53" fmla="*/ 113 h 133"/>
                  <a:gd name="T54" fmla="*/ 17 w 80"/>
                  <a:gd name="T55" fmla="*/ 115 h 133"/>
                  <a:gd name="T56" fmla="*/ 0 w 80"/>
                  <a:gd name="T57" fmla="*/ 130 h 133"/>
                  <a:gd name="T58" fmla="*/ 5 w 80"/>
                  <a:gd name="T59" fmla="*/ 133 h 133"/>
                  <a:gd name="T60" fmla="*/ 17 w 80"/>
                  <a:gd name="T61" fmla="*/ 127 h 133"/>
                  <a:gd name="T62" fmla="*/ 26 w 80"/>
                  <a:gd name="T63" fmla="*/ 124 h 133"/>
                  <a:gd name="T64" fmla="*/ 34 w 80"/>
                  <a:gd name="T65" fmla="*/ 124 h 133"/>
                  <a:gd name="T66" fmla="*/ 40 w 80"/>
                  <a:gd name="T67" fmla="*/ 121 h 133"/>
                  <a:gd name="T68" fmla="*/ 46 w 80"/>
                  <a:gd name="T69" fmla="*/ 118 h 133"/>
                  <a:gd name="T70" fmla="*/ 51 w 80"/>
                  <a:gd name="T71" fmla="*/ 121 h 133"/>
                  <a:gd name="T72" fmla="*/ 77 w 80"/>
                  <a:gd name="T73" fmla="*/ 115 h 133"/>
                  <a:gd name="T74" fmla="*/ 69 w 80"/>
                  <a:gd name="T75" fmla="*/ 110 h 133"/>
                  <a:gd name="T76" fmla="*/ 72 w 80"/>
                  <a:gd name="T77" fmla="*/ 107 h 133"/>
                  <a:gd name="T78" fmla="*/ 75 w 80"/>
                  <a:gd name="T79" fmla="*/ 104 h 133"/>
                  <a:gd name="T80" fmla="*/ 80 w 80"/>
                  <a:gd name="T81" fmla="*/ 101 h 133"/>
                  <a:gd name="T82" fmla="*/ 75 w 80"/>
                  <a:gd name="T83" fmla="*/ 87 h 133"/>
                  <a:gd name="T84" fmla="*/ 63 w 80"/>
                  <a:gd name="T85" fmla="*/ 89 h 133"/>
                  <a:gd name="T86" fmla="*/ 66 w 80"/>
                  <a:gd name="T87" fmla="*/ 84 h 133"/>
                  <a:gd name="T88" fmla="*/ 60 w 80"/>
                  <a:gd name="T89" fmla="*/ 78 h 133"/>
                  <a:gd name="T90" fmla="*/ 63 w 80"/>
                  <a:gd name="T91" fmla="*/ 78 h 133"/>
                  <a:gd name="T92" fmla="*/ 57 w 80"/>
                  <a:gd name="T93" fmla="*/ 66 h 133"/>
                  <a:gd name="T94" fmla="*/ 49 w 80"/>
                  <a:gd name="T95" fmla="*/ 61 h 133"/>
                  <a:gd name="T96" fmla="*/ 46 w 80"/>
                  <a:gd name="T97" fmla="*/ 49 h 133"/>
                  <a:gd name="T98" fmla="*/ 34 w 80"/>
                  <a:gd name="T99" fmla="*/ 40 h 133"/>
                  <a:gd name="T100" fmla="*/ 28 w 80"/>
                  <a:gd name="T101" fmla="*/ 38 h 133"/>
                  <a:gd name="T102" fmla="*/ 31 w 80"/>
                  <a:gd name="T103" fmla="*/ 35 h 133"/>
                  <a:gd name="T104" fmla="*/ 37 w 80"/>
                  <a:gd name="T105" fmla="*/ 32 h 133"/>
                  <a:gd name="T106" fmla="*/ 43 w 80"/>
                  <a:gd name="T107" fmla="*/ 20 h 133"/>
                  <a:gd name="T108" fmla="*/ 31 w 80"/>
                  <a:gd name="T109" fmla="*/ 15 h 133"/>
                  <a:gd name="T110" fmla="*/ 20 w 80"/>
                  <a:gd name="T111" fmla="*/ 17 h 133"/>
                  <a:gd name="T112" fmla="*/ 23 w 80"/>
                  <a:gd name="T113" fmla="*/ 15 h 133"/>
                  <a:gd name="T114" fmla="*/ 26 w 80"/>
                  <a:gd name="T115" fmla="*/ 6 h 133"/>
                  <a:gd name="T116" fmla="*/ 23 w 80"/>
                  <a:gd name="T117" fmla="*/ 0 h 133"/>
                  <a:gd name="T118" fmla="*/ 8 w 80"/>
                  <a:gd name="T119" fmla="*/ 3 h 133"/>
                  <a:gd name="T120" fmla="*/ 8 w 80"/>
                  <a:gd name="T121" fmla="*/ 9 h 133"/>
                  <a:gd name="T122" fmla="*/ 3 w 80"/>
                  <a:gd name="T123" fmla="*/ 20 h 1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133"/>
                  <a:gd name="T188" fmla="*/ 80 w 80"/>
                  <a:gd name="T189" fmla="*/ 133 h 1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133">
                    <a:moveTo>
                      <a:pt x="5" y="20"/>
                    </a:moveTo>
                    <a:lnTo>
                      <a:pt x="5" y="20"/>
                    </a:lnTo>
                    <a:lnTo>
                      <a:pt x="3" y="20"/>
                    </a:lnTo>
                    <a:lnTo>
                      <a:pt x="5" y="20"/>
                    </a:lnTo>
                    <a:lnTo>
                      <a:pt x="3" y="23"/>
                    </a:lnTo>
                    <a:lnTo>
                      <a:pt x="3" y="26"/>
                    </a:lnTo>
                    <a:lnTo>
                      <a:pt x="0" y="26"/>
                    </a:lnTo>
                    <a:lnTo>
                      <a:pt x="0" y="29"/>
                    </a:lnTo>
                    <a:lnTo>
                      <a:pt x="0" y="32"/>
                    </a:lnTo>
                    <a:lnTo>
                      <a:pt x="3" y="35"/>
                    </a:lnTo>
                    <a:lnTo>
                      <a:pt x="5" y="32"/>
                    </a:lnTo>
                    <a:lnTo>
                      <a:pt x="8" y="32"/>
                    </a:lnTo>
                    <a:lnTo>
                      <a:pt x="5" y="38"/>
                    </a:lnTo>
                    <a:lnTo>
                      <a:pt x="3" y="38"/>
                    </a:lnTo>
                    <a:lnTo>
                      <a:pt x="3" y="40"/>
                    </a:lnTo>
                    <a:lnTo>
                      <a:pt x="3" y="43"/>
                    </a:lnTo>
                    <a:lnTo>
                      <a:pt x="5" y="43"/>
                    </a:lnTo>
                    <a:lnTo>
                      <a:pt x="3" y="46"/>
                    </a:lnTo>
                    <a:lnTo>
                      <a:pt x="0" y="52"/>
                    </a:lnTo>
                    <a:lnTo>
                      <a:pt x="3" y="52"/>
                    </a:lnTo>
                    <a:lnTo>
                      <a:pt x="3" y="49"/>
                    </a:lnTo>
                    <a:lnTo>
                      <a:pt x="5" y="43"/>
                    </a:lnTo>
                    <a:lnTo>
                      <a:pt x="5" y="40"/>
                    </a:lnTo>
                    <a:lnTo>
                      <a:pt x="8" y="38"/>
                    </a:lnTo>
                    <a:lnTo>
                      <a:pt x="8" y="40"/>
                    </a:lnTo>
                    <a:lnTo>
                      <a:pt x="8" y="43"/>
                    </a:lnTo>
                    <a:lnTo>
                      <a:pt x="8" y="40"/>
                    </a:lnTo>
                    <a:lnTo>
                      <a:pt x="8" y="43"/>
                    </a:lnTo>
                    <a:lnTo>
                      <a:pt x="8" y="40"/>
                    </a:lnTo>
                    <a:lnTo>
                      <a:pt x="11" y="40"/>
                    </a:lnTo>
                    <a:lnTo>
                      <a:pt x="14" y="40"/>
                    </a:lnTo>
                    <a:lnTo>
                      <a:pt x="11" y="40"/>
                    </a:lnTo>
                    <a:lnTo>
                      <a:pt x="11" y="43"/>
                    </a:lnTo>
                    <a:lnTo>
                      <a:pt x="11" y="46"/>
                    </a:lnTo>
                    <a:lnTo>
                      <a:pt x="14" y="49"/>
                    </a:lnTo>
                    <a:lnTo>
                      <a:pt x="11" y="49"/>
                    </a:lnTo>
                    <a:lnTo>
                      <a:pt x="11" y="52"/>
                    </a:lnTo>
                    <a:lnTo>
                      <a:pt x="8" y="55"/>
                    </a:lnTo>
                    <a:lnTo>
                      <a:pt x="8" y="58"/>
                    </a:lnTo>
                    <a:lnTo>
                      <a:pt x="8" y="61"/>
                    </a:lnTo>
                    <a:lnTo>
                      <a:pt x="8" y="58"/>
                    </a:lnTo>
                    <a:lnTo>
                      <a:pt x="11" y="58"/>
                    </a:lnTo>
                    <a:lnTo>
                      <a:pt x="14" y="61"/>
                    </a:lnTo>
                    <a:lnTo>
                      <a:pt x="17" y="61"/>
                    </a:lnTo>
                    <a:lnTo>
                      <a:pt x="17" y="58"/>
                    </a:lnTo>
                    <a:lnTo>
                      <a:pt x="20" y="58"/>
                    </a:lnTo>
                    <a:lnTo>
                      <a:pt x="23" y="58"/>
                    </a:lnTo>
                    <a:lnTo>
                      <a:pt x="26" y="58"/>
                    </a:lnTo>
                    <a:lnTo>
                      <a:pt x="28" y="58"/>
                    </a:lnTo>
                    <a:lnTo>
                      <a:pt x="26" y="58"/>
                    </a:lnTo>
                    <a:lnTo>
                      <a:pt x="23" y="64"/>
                    </a:lnTo>
                    <a:lnTo>
                      <a:pt x="23" y="66"/>
                    </a:lnTo>
                    <a:lnTo>
                      <a:pt x="26" y="66"/>
                    </a:lnTo>
                    <a:lnTo>
                      <a:pt x="26" y="69"/>
                    </a:lnTo>
                    <a:lnTo>
                      <a:pt x="26" y="66"/>
                    </a:lnTo>
                    <a:lnTo>
                      <a:pt x="28" y="69"/>
                    </a:lnTo>
                    <a:lnTo>
                      <a:pt x="31" y="69"/>
                    </a:lnTo>
                    <a:lnTo>
                      <a:pt x="31" y="72"/>
                    </a:lnTo>
                    <a:lnTo>
                      <a:pt x="31" y="75"/>
                    </a:lnTo>
                    <a:lnTo>
                      <a:pt x="31" y="78"/>
                    </a:lnTo>
                    <a:lnTo>
                      <a:pt x="28" y="78"/>
                    </a:lnTo>
                    <a:lnTo>
                      <a:pt x="31" y="81"/>
                    </a:lnTo>
                    <a:lnTo>
                      <a:pt x="28" y="81"/>
                    </a:lnTo>
                    <a:lnTo>
                      <a:pt x="23" y="81"/>
                    </a:lnTo>
                    <a:lnTo>
                      <a:pt x="20" y="84"/>
                    </a:lnTo>
                    <a:lnTo>
                      <a:pt x="17" y="87"/>
                    </a:lnTo>
                    <a:lnTo>
                      <a:pt x="11" y="89"/>
                    </a:lnTo>
                    <a:lnTo>
                      <a:pt x="14" y="89"/>
                    </a:lnTo>
                    <a:lnTo>
                      <a:pt x="17" y="87"/>
                    </a:lnTo>
                    <a:lnTo>
                      <a:pt x="17" y="89"/>
                    </a:lnTo>
                    <a:lnTo>
                      <a:pt x="17" y="92"/>
                    </a:lnTo>
                    <a:lnTo>
                      <a:pt x="20" y="95"/>
                    </a:lnTo>
                    <a:lnTo>
                      <a:pt x="17" y="98"/>
                    </a:lnTo>
                    <a:lnTo>
                      <a:pt x="11" y="101"/>
                    </a:lnTo>
                    <a:lnTo>
                      <a:pt x="5" y="104"/>
                    </a:lnTo>
                    <a:lnTo>
                      <a:pt x="5" y="107"/>
                    </a:lnTo>
                    <a:lnTo>
                      <a:pt x="8" y="107"/>
                    </a:lnTo>
                    <a:lnTo>
                      <a:pt x="11" y="107"/>
                    </a:lnTo>
                    <a:lnTo>
                      <a:pt x="14" y="107"/>
                    </a:lnTo>
                    <a:lnTo>
                      <a:pt x="17" y="110"/>
                    </a:lnTo>
                    <a:lnTo>
                      <a:pt x="20" y="107"/>
                    </a:lnTo>
                    <a:lnTo>
                      <a:pt x="23" y="110"/>
                    </a:lnTo>
                    <a:lnTo>
                      <a:pt x="26" y="113"/>
                    </a:lnTo>
                    <a:lnTo>
                      <a:pt x="26" y="110"/>
                    </a:lnTo>
                    <a:lnTo>
                      <a:pt x="28" y="110"/>
                    </a:lnTo>
                    <a:lnTo>
                      <a:pt x="31" y="110"/>
                    </a:lnTo>
                    <a:lnTo>
                      <a:pt x="34" y="107"/>
                    </a:lnTo>
                    <a:lnTo>
                      <a:pt x="34" y="110"/>
                    </a:lnTo>
                    <a:lnTo>
                      <a:pt x="31" y="113"/>
                    </a:lnTo>
                    <a:lnTo>
                      <a:pt x="28" y="113"/>
                    </a:lnTo>
                    <a:lnTo>
                      <a:pt x="28" y="115"/>
                    </a:lnTo>
                    <a:lnTo>
                      <a:pt x="26" y="115"/>
                    </a:lnTo>
                    <a:lnTo>
                      <a:pt x="20" y="115"/>
                    </a:lnTo>
                    <a:lnTo>
                      <a:pt x="17" y="115"/>
                    </a:lnTo>
                    <a:lnTo>
                      <a:pt x="14" y="118"/>
                    </a:lnTo>
                    <a:lnTo>
                      <a:pt x="14" y="121"/>
                    </a:lnTo>
                    <a:lnTo>
                      <a:pt x="5" y="127"/>
                    </a:lnTo>
                    <a:lnTo>
                      <a:pt x="0" y="130"/>
                    </a:lnTo>
                    <a:lnTo>
                      <a:pt x="0" y="133"/>
                    </a:lnTo>
                    <a:lnTo>
                      <a:pt x="3" y="133"/>
                    </a:lnTo>
                    <a:lnTo>
                      <a:pt x="5" y="133"/>
                    </a:lnTo>
                    <a:lnTo>
                      <a:pt x="8" y="130"/>
                    </a:lnTo>
                    <a:lnTo>
                      <a:pt x="11" y="127"/>
                    </a:lnTo>
                    <a:lnTo>
                      <a:pt x="17" y="127"/>
                    </a:lnTo>
                    <a:lnTo>
                      <a:pt x="20" y="130"/>
                    </a:lnTo>
                    <a:lnTo>
                      <a:pt x="23" y="130"/>
                    </a:lnTo>
                    <a:lnTo>
                      <a:pt x="23" y="127"/>
                    </a:lnTo>
                    <a:lnTo>
                      <a:pt x="23" y="124"/>
                    </a:lnTo>
                    <a:lnTo>
                      <a:pt x="26" y="124"/>
                    </a:lnTo>
                    <a:lnTo>
                      <a:pt x="28" y="121"/>
                    </a:lnTo>
                    <a:lnTo>
                      <a:pt x="31" y="121"/>
                    </a:lnTo>
                    <a:lnTo>
                      <a:pt x="34" y="124"/>
                    </a:lnTo>
                    <a:lnTo>
                      <a:pt x="37" y="124"/>
                    </a:lnTo>
                    <a:lnTo>
                      <a:pt x="40" y="124"/>
                    </a:lnTo>
                    <a:lnTo>
                      <a:pt x="40" y="121"/>
                    </a:lnTo>
                    <a:lnTo>
                      <a:pt x="46" y="121"/>
                    </a:lnTo>
                    <a:lnTo>
                      <a:pt x="46" y="118"/>
                    </a:lnTo>
                    <a:lnTo>
                      <a:pt x="49" y="118"/>
                    </a:lnTo>
                    <a:lnTo>
                      <a:pt x="49" y="121"/>
                    </a:lnTo>
                    <a:lnTo>
                      <a:pt x="51" y="118"/>
                    </a:lnTo>
                    <a:lnTo>
                      <a:pt x="51" y="121"/>
                    </a:lnTo>
                    <a:lnTo>
                      <a:pt x="60" y="121"/>
                    </a:lnTo>
                    <a:lnTo>
                      <a:pt x="63" y="121"/>
                    </a:lnTo>
                    <a:lnTo>
                      <a:pt x="72" y="118"/>
                    </a:lnTo>
                    <a:lnTo>
                      <a:pt x="77" y="115"/>
                    </a:lnTo>
                    <a:lnTo>
                      <a:pt x="77" y="113"/>
                    </a:lnTo>
                    <a:lnTo>
                      <a:pt x="72" y="113"/>
                    </a:lnTo>
                    <a:lnTo>
                      <a:pt x="69" y="113"/>
                    </a:lnTo>
                    <a:lnTo>
                      <a:pt x="69" y="110"/>
                    </a:lnTo>
                    <a:lnTo>
                      <a:pt x="72" y="107"/>
                    </a:lnTo>
                    <a:lnTo>
                      <a:pt x="69" y="107"/>
                    </a:lnTo>
                    <a:lnTo>
                      <a:pt x="72" y="107"/>
                    </a:lnTo>
                    <a:lnTo>
                      <a:pt x="72" y="104"/>
                    </a:lnTo>
                    <a:lnTo>
                      <a:pt x="75" y="107"/>
                    </a:lnTo>
                    <a:lnTo>
                      <a:pt x="75" y="104"/>
                    </a:lnTo>
                    <a:lnTo>
                      <a:pt x="75" y="101"/>
                    </a:lnTo>
                    <a:lnTo>
                      <a:pt x="77" y="101"/>
                    </a:lnTo>
                    <a:lnTo>
                      <a:pt x="80" y="101"/>
                    </a:lnTo>
                    <a:lnTo>
                      <a:pt x="80" y="95"/>
                    </a:lnTo>
                    <a:lnTo>
                      <a:pt x="80" y="92"/>
                    </a:lnTo>
                    <a:lnTo>
                      <a:pt x="77" y="89"/>
                    </a:lnTo>
                    <a:lnTo>
                      <a:pt x="75" y="87"/>
                    </a:lnTo>
                    <a:lnTo>
                      <a:pt x="72" y="87"/>
                    </a:lnTo>
                    <a:lnTo>
                      <a:pt x="66" y="87"/>
                    </a:lnTo>
                    <a:lnTo>
                      <a:pt x="66" y="89"/>
                    </a:lnTo>
                    <a:lnTo>
                      <a:pt x="63" y="89"/>
                    </a:lnTo>
                    <a:lnTo>
                      <a:pt x="60" y="89"/>
                    </a:lnTo>
                    <a:lnTo>
                      <a:pt x="63" y="87"/>
                    </a:lnTo>
                    <a:lnTo>
                      <a:pt x="66" y="87"/>
                    </a:lnTo>
                    <a:lnTo>
                      <a:pt x="66" y="84"/>
                    </a:lnTo>
                    <a:lnTo>
                      <a:pt x="63" y="81"/>
                    </a:lnTo>
                    <a:lnTo>
                      <a:pt x="60" y="78"/>
                    </a:lnTo>
                    <a:lnTo>
                      <a:pt x="57" y="75"/>
                    </a:lnTo>
                    <a:lnTo>
                      <a:pt x="60" y="75"/>
                    </a:lnTo>
                    <a:lnTo>
                      <a:pt x="60" y="78"/>
                    </a:lnTo>
                    <a:lnTo>
                      <a:pt x="63" y="78"/>
                    </a:lnTo>
                    <a:lnTo>
                      <a:pt x="63" y="75"/>
                    </a:lnTo>
                    <a:lnTo>
                      <a:pt x="60" y="72"/>
                    </a:lnTo>
                    <a:lnTo>
                      <a:pt x="60" y="69"/>
                    </a:lnTo>
                    <a:lnTo>
                      <a:pt x="57" y="66"/>
                    </a:lnTo>
                    <a:lnTo>
                      <a:pt x="54" y="64"/>
                    </a:lnTo>
                    <a:lnTo>
                      <a:pt x="51" y="64"/>
                    </a:lnTo>
                    <a:lnTo>
                      <a:pt x="49" y="61"/>
                    </a:lnTo>
                    <a:lnTo>
                      <a:pt x="49" y="58"/>
                    </a:lnTo>
                    <a:lnTo>
                      <a:pt x="46" y="55"/>
                    </a:lnTo>
                    <a:lnTo>
                      <a:pt x="46" y="49"/>
                    </a:lnTo>
                    <a:lnTo>
                      <a:pt x="43" y="46"/>
                    </a:lnTo>
                    <a:lnTo>
                      <a:pt x="43" y="43"/>
                    </a:lnTo>
                    <a:lnTo>
                      <a:pt x="40" y="43"/>
                    </a:lnTo>
                    <a:lnTo>
                      <a:pt x="34" y="40"/>
                    </a:lnTo>
                    <a:lnTo>
                      <a:pt x="31" y="40"/>
                    </a:lnTo>
                    <a:lnTo>
                      <a:pt x="28" y="40"/>
                    </a:lnTo>
                    <a:lnTo>
                      <a:pt x="28" y="38"/>
                    </a:lnTo>
                    <a:lnTo>
                      <a:pt x="31" y="38"/>
                    </a:lnTo>
                    <a:lnTo>
                      <a:pt x="34" y="38"/>
                    </a:lnTo>
                    <a:lnTo>
                      <a:pt x="31" y="35"/>
                    </a:lnTo>
                    <a:lnTo>
                      <a:pt x="34" y="35"/>
                    </a:lnTo>
                    <a:lnTo>
                      <a:pt x="34" y="32"/>
                    </a:lnTo>
                    <a:lnTo>
                      <a:pt x="37" y="32"/>
                    </a:lnTo>
                    <a:lnTo>
                      <a:pt x="37" y="29"/>
                    </a:lnTo>
                    <a:lnTo>
                      <a:pt x="37" y="26"/>
                    </a:lnTo>
                    <a:lnTo>
                      <a:pt x="40" y="23"/>
                    </a:lnTo>
                    <a:lnTo>
                      <a:pt x="40" y="20"/>
                    </a:lnTo>
                    <a:lnTo>
                      <a:pt x="43" y="20"/>
                    </a:lnTo>
                    <a:lnTo>
                      <a:pt x="43" y="17"/>
                    </a:lnTo>
                    <a:lnTo>
                      <a:pt x="43" y="15"/>
                    </a:lnTo>
                    <a:lnTo>
                      <a:pt x="40" y="15"/>
                    </a:lnTo>
                    <a:lnTo>
                      <a:pt x="37" y="15"/>
                    </a:lnTo>
                    <a:lnTo>
                      <a:pt x="31" y="15"/>
                    </a:lnTo>
                    <a:lnTo>
                      <a:pt x="28" y="15"/>
                    </a:lnTo>
                    <a:lnTo>
                      <a:pt x="20" y="17"/>
                    </a:lnTo>
                    <a:lnTo>
                      <a:pt x="20" y="15"/>
                    </a:lnTo>
                    <a:lnTo>
                      <a:pt x="17" y="15"/>
                    </a:lnTo>
                    <a:lnTo>
                      <a:pt x="20" y="15"/>
                    </a:lnTo>
                    <a:lnTo>
                      <a:pt x="23" y="15"/>
                    </a:lnTo>
                    <a:lnTo>
                      <a:pt x="20" y="12"/>
                    </a:lnTo>
                    <a:lnTo>
                      <a:pt x="23" y="9"/>
                    </a:lnTo>
                    <a:lnTo>
                      <a:pt x="26" y="9"/>
                    </a:lnTo>
                    <a:lnTo>
                      <a:pt x="26" y="6"/>
                    </a:lnTo>
                    <a:lnTo>
                      <a:pt x="28" y="6"/>
                    </a:lnTo>
                    <a:lnTo>
                      <a:pt x="31" y="0"/>
                    </a:lnTo>
                    <a:lnTo>
                      <a:pt x="28" y="0"/>
                    </a:lnTo>
                    <a:lnTo>
                      <a:pt x="26" y="0"/>
                    </a:lnTo>
                    <a:lnTo>
                      <a:pt x="23" y="0"/>
                    </a:lnTo>
                    <a:lnTo>
                      <a:pt x="20" y="0"/>
                    </a:lnTo>
                    <a:lnTo>
                      <a:pt x="17" y="3"/>
                    </a:lnTo>
                    <a:lnTo>
                      <a:pt x="14" y="0"/>
                    </a:lnTo>
                    <a:lnTo>
                      <a:pt x="11" y="0"/>
                    </a:lnTo>
                    <a:lnTo>
                      <a:pt x="8" y="3"/>
                    </a:lnTo>
                    <a:lnTo>
                      <a:pt x="8" y="6"/>
                    </a:lnTo>
                    <a:lnTo>
                      <a:pt x="8" y="9"/>
                    </a:lnTo>
                    <a:lnTo>
                      <a:pt x="5" y="9"/>
                    </a:lnTo>
                    <a:lnTo>
                      <a:pt x="8" y="9"/>
                    </a:lnTo>
                    <a:lnTo>
                      <a:pt x="8" y="12"/>
                    </a:lnTo>
                    <a:lnTo>
                      <a:pt x="3" y="15"/>
                    </a:lnTo>
                    <a:lnTo>
                      <a:pt x="3" y="17"/>
                    </a:lnTo>
                    <a:lnTo>
                      <a:pt x="3" y="20"/>
                    </a:lnTo>
                    <a:lnTo>
                      <a:pt x="5" y="2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6" name="Freeform 318"/>
              <p:cNvSpPr>
                <a:spLocks noChangeArrowheads="1"/>
              </p:cNvSpPr>
              <p:nvPr/>
            </p:nvSpPr>
            <p:spPr bwMode="auto">
              <a:xfrm>
                <a:off x="1581" y="449"/>
                <a:ext cx="6" cy="3"/>
              </a:xfrm>
              <a:custGeom>
                <a:avLst/>
                <a:gdLst>
                  <a:gd name="T0" fmla="*/ 3 w 6"/>
                  <a:gd name="T1" fmla="*/ 3 h 3"/>
                  <a:gd name="T2" fmla="*/ 6 w 6"/>
                  <a:gd name="T3" fmla="*/ 0 h 3"/>
                  <a:gd name="T4" fmla="*/ 6 w 6"/>
                  <a:gd name="T5" fmla="*/ 0 h 3"/>
                  <a:gd name="T6" fmla="*/ 6 w 6"/>
                  <a:gd name="T7" fmla="*/ 0 h 3"/>
                  <a:gd name="T8" fmla="*/ 6 w 6"/>
                  <a:gd name="T9" fmla="*/ 0 h 3"/>
                  <a:gd name="T10" fmla="*/ 3 w 6"/>
                  <a:gd name="T11" fmla="*/ 0 h 3"/>
                  <a:gd name="T12" fmla="*/ 0 w 6"/>
                  <a:gd name="T13" fmla="*/ 3 h 3"/>
                  <a:gd name="T14" fmla="*/ 3 w 6"/>
                  <a:gd name="T15" fmla="*/ 3 h 3"/>
                  <a:gd name="T16" fmla="*/ 3 w 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3" y="3"/>
                    </a:moveTo>
                    <a:lnTo>
                      <a:pt x="6" y="0"/>
                    </a:lnTo>
                    <a:lnTo>
                      <a:pt x="3"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7" name="Freeform 319"/>
              <p:cNvSpPr>
                <a:spLocks noChangeArrowheads="1"/>
              </p:cNvSpPr>
              <p:nvPr/>
            </p:nvSpPr>
            <p:spPr bwMode="auto">
              <a:xfrm>
                <a:off x="1575" y="429"/>
                <a:ext cx="3" cy="3"/>
              </a:xfrm>
              <a:custGeom>
                <a:avLst/>
                <a:gdLst>
                  <a:gd name="T0" fmla="*/ 3 w 3"/>
                  <a:gd name="T1" fmla="*/ 3 h 3"/>
                  <a:gd name="T2" fmla="*/ 3 w 3"/>
                  <a:gd name="T3" fmla="*/ 0 h 3"/>
                  <a:gd name="T4" fmla="*/ 3 w 3"/>
                  <a:gd name="T5" fmla="*/ 0 h 3"/>
                  <a:gd name="T6" fmla="*/ 0 w 3"/>
                  <a:gd name="T7" fmla="*/ 0 h 3"/>
                  <a:gd name="T8" fmla="*/ 0 w 3"/>
                  <a:gd name="T9" fmla="*/ 0 h 3"/>
                  <a:gd name="T10" fmla="*/ 0 w 3"/>
                  <a:gd name="T11" fmla="*/ 3 h 3"/>
                  <a:gd name="T12" fmla="*/ 3 w 3"/>
                  <a:gd name="T13" fmla="*/ 3 h 3"/>
                  <a:gd name="T14" fmla="*/ 3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8" name="Freeform 320"/>
              <p:cNvSpPr>
                <a:spLocks noChangeArrowheads="1"/>
              </p:cNvSpPr>
              <p:nvPr/>
            </p:nvSpPr>
            <p:spPr bwMode="auto">
              <a:xfrm>
                <a:off x="1564" y="426"/>
                <a:ext cx="6" cy="3"/>
              </a:xfrm>
              <a:custGeom>
                <a:avLst/>
                <a:gdLst>
                  <a:gd name="T0" fmla="*/ 0 w 6"/>
                  <a:gd name="T1" fmla="*/ 3 h 3"/>
                  <a:gd name="T2" fmla="*/ 0 w 6"/>
                  <a:gd name="T3" fmla="*/ 0 h 3"/>
                  <a:gd name="T4" fmla="*/ 3 w 6"/>
                  <a:gd name="T5" fmla="*/ 3 h 3"/>
                  <a:gd name="T6" fmla="*/ 6 w 6"/>
                  <a:gd name="T7" fmla="*/ 3 h 3"/>
                  <a:gd name="T8" fmla="*/ 6 w 6"/>
                  <a:gd name="T9" fmla="*/ 0 h 3"/>
                  <a:gd name="T10" fmla="*/ 3 w 6"/>
                  <a:gd name="T11" fmla="*/ 0 h 3"/>
                  <a:gd name="T12" fmla="*/ 3 w 6"/>
                  <a:gd name="T13" fmla="*/ 0 h 3"/>
                  <a:gd name="T14" fmla="*/ 0 w 6"/>
                  <a:gd name="T15" fmla="*/ 0 h 3"/>
                  <a:gd name="T16" fmla="*/ 0 w 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0" y="3"/>
                    </a:moveTo>
                    <a:lnTo>
                      <a:pt x="0" y="0"/>
                    </a:lnTo>
                    <a:lnTo>
                      <a:pt x="3" y="3"/>
                    </a:lnTo>
                    <a:lnTo>
                      <a:pt x="6" y="3"/>
                    </a:lnTo>
                    <a:lnTo>
                      <a:pt x="6" y="0"/>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49" name="Freeform 321"/>
              <p:cNvSpPr>
                <a:spLocks noChangeArrowheads="1"/>
              </p:cNvSpPr>
              <p:nvPr/>
            </p:nvSpPr>
            <p:spPr bwMode="auto">
              <a:xfrm>
                <a:off x="1570" y="423"/>
                <a:ext cx="3" cy="3"/>
              </a:xfrm>
              <a:custGeom>
                <a:avLst/>
                <a:gdLst>
                  <a:gd name="T0" fmla="*/ 0 w 3"/>
                  <a:gd name="T1" fmla="*/ 3 h 3"/>
                  <a:gd name="T2" fmla="*/ 0 w 3"/>
                  <a:gd name="T3" fmla="*/ 0 h 3"/>
                  <a:gd name="T4" fmla="*/ 3 w 3"/>
                  <a:gd name="T5" fmla="*/ 0 h 3"/>
                  <a:gd name="T6" fmla="*/ 0 w 3"/>
                  <a:gd name="T7" fmla="*/ 0 h 3"/>
                  <a:gd name="T8" fmla="*/ 0 w 3"/>
                  <a:gd name="T9" fmla="*/ 0 h 3"/>
                  <a:gd name="T10" fmla="*/ 0 w 3"/>
                  <a:gd name="T11" fmla="*/ 3 h 3"/>
                  <a:gd name="T12" fmla="*/ 0 w 3"/>
                  <a:gd name="T13" fmla="*/ 3 h 3"/>
                  <a:gd name="T14" fmla="*/ 0 w 3"/>
                  <a:gd name="T15" fmla="*/ 3 h 3"/>
                  <a:gd name="T16" fmla="*/ 0 w 3"/>
                  <a:gd name="T17" fmla="*/ 3 h 3"/>
                  <a:gd name="T18" fmla="*/ 0 w 3"/>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0" y="3"/>
                    </a:moveTo>
                    <a:lnTo>
                      <a:pt x="0" y="0"/>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0" name="Freeform 322"/>
              <p:cNvSpPr>
                <a:spLocks noChangeArrowheads="1"/>
              </p:cNvSpPr>
              <p:nvPr/>
            </p:nvSpPr>
            <p:spPr bwMode="auto">
              <a:xfrm>
                <a:off x="1567" y="415"/>
                <a:ext cx="6" cy="6"/>
              </a:xfrm>
              <a:custGeom>
                <a:avLst/>
                <a:gdLst>
                  <a:gd name="T0" fmla="*/ 3 w 6"/>
                  <a:gd name="T1" fmla="*/ 3 h 6"/>
                  <a:gd name="T2" fmla="*/ 6 w 6"/>
                  <a:gd name="T3" fmla="*/ 3 h 6"/>
                  <a:gd name="T4" fmla="*/ 6 w 6"/>
                  <a:gd name="T5" fmla="*/ 3 h 6"/>
                  <a:gd name="T6" fmla="*/ 3 w 6"/>
                  <a:gd name="T7" fmla="*/ 0 h 6"/>
                  <a:gd name="T8" fmla="*/ 3 w 6"/>
                  <a:gd name="T9" fmla="*/ 0 h 6"/>
                  <a:gd name="T10" fmla="*/ 0 w 6"/>
                  <a:gd name="T11" fmla="*/ 0 h 6"/>
                  <a:gd name="T12" fmla="*/ 0 w 6"/>
                  <a:gd name="T13" fmla="*/ 0 h 6"/>
                  <a:gd name="T14" fmla="*/ 3 w 6"/>
                  <a:gd name="T15" fmla="*/ 3 h 6"/>
                  <a:gd name="T16" fmla="*/ 3 w 6"/>
                  <a:gd name="T17" fmla="*/ 3 h 6"/>
                  <a:gd name="T18" fmla="*/ 0 w 6"/>
                  <a:gd name="T19" fmla="*/ 3 h 6"/>
                  <a:gd name="T20" fmla="*/ 0 w 6"/>
                  <a:gd name="T21" fmla="*/ 3 h 6"/>
                  <a:gd name="T22" fmla="*/ 0 w 6"/>
                  <a:gd name="T23" fmla="*/ 6 h 6"/>
                  <a:gd name="T24" fmla="*/ 3 w 6"/>
                  <a:gd name="T25" fmla="*/ 6 h 6"/>
                  <a:gd name="T26" fmla="*/ 3 w 6"/>
                  <a:gd name="T27" fmla="*/ 3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6"/>
                  <a:gd name="T44" fmla="*/ 6 w 6"/>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6">
                    <a:moveTo>
                      <a:pt x="3" y="3"/>
                    </a:moveTo>
                    <a:lnTo>
                      <a:pt x="6" y="3"/>
                    </a:lnTo>
                    <a:lnTo>
                      <a:pt x="3" y="0"/>
                    </a:lnTo>
                    <a:lnTo>
                      <a:pt x="0" y="0"/>
                    </a:lnTo>
                    <a:lnTo>
                      <a:pt x="3" y="3"/>
                    </a:lnTo>
                    <a:lnTo>
                      <a:pt x="0" y="3"/>
                    </a:lnTo>
                    <a:lnTo>
                      <a:pt x="0" y="6"/>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1" name="Freeform 323"/>
              <p:cNvSpPr>
                <a:spLocks noChangeArrowheads="1"/>
              </p:cNvSpPr>
              <p:nvPr/>
            </p:nvSpPr>
            <p:spPr bwMode="auto">
              <a:xfrm>
                <a:off x="1564" y="398"/>
                <a:ext cx="9" cy="8"/>
              </a:xfrm>
              <a:custGeom>
                <a:avLst/>
                <a:gdLst>
                  <a:gd name="T0" fmla="*/ 6 w 9"/>
                  <a:gd name="T1" fmla="*/ 2 h 8"/>
                  <a:gd name="T2" fmla="*/ 6 w 9"/>
                  <a:gd name="T3" fmla="*/ 2 h 8"/>
                  <a:gd name="T4" fmla="*/ 3 w 9"/>
                  <a:gd name="T5" fmla="*/ 0 h 8"/>
                  <a:gd name="T6" fmla="*/ 3 w 9"/>
                  <a:gd name="T7" fmla="*/ 0 h 8"/>
                  <a:gd name="T8" fmla="*/ 3 w 9"/>
                  <a:gd name="T9" fmla="*/ 0 h 8"/>
                  <a:gd name="T10" fmla="*/ 3 w 9"/>
                  <a:gd name="T11" fmla="*/ 2 h 8"/>
                  <a:gd name="T12" fmla="*/ 0 w 9"/>
                  <a:gd name="T13" fmla="*/ 2 h 8"/>
                  <a:gd name="T14" fmla="*/ 0 w 9"/>
                  <a:gd name="T15" fmla="*/ 2 h 8"/>
                  <a:gd name="T16" fmla="*/ 0 w 9"/>
                  <a:gd name="T17" fmla="*/ 5 h 8"/>
                  <a:gd name="T18" fmla="*/ 0 w 9"/>
                  <a:gd name="T19" fmla="*/ 5 h 8"/>
                  <a:gd name="T20" fmla="*/ 0 w 9"/>
                  <a:gd name="T21" fmla="*/ 5 h 8"/>
                  <a:gd name="T22" fmla="*/ 0 w 9"/>
                  <a:gd name="T23" fmla="*/ 5 h 8"/>
                  <a:gd name="T24" fmla="*/ 3 w 9"/>
                  <a:gd name="T25" fmla="*/ 8 h 8"/>
                  <a:gd name="T26" fmla="*/ 3 w 9"/>
                  <a:gd name="T27" fmla="*/ 8 h 8"/>
                  <a:gd name="T28" fmla="*/ 6 w 9"/>
                  <a:gd name="T29" fmla="*/ 8 h 8"/>
                  <a:gd name="T30" fmla="*/ 6 w 9"/>
                  <a:gd name="T31" fmla="*/ 8 h 8"/>
                  <a:gd name="T32" fmla="*/ 6 w 9"/>
                  <a:gd name="T33" fmla="*/ 8 h 8"/>
                  <a:gd name="T34" fmla="*/ 9 w 9"/>
                  <a:gd name="T35" fmla="*/ 5 h 8"/>
                  <a:gd name="T36" fmla="*/ 6 w 9"/>
                  <a:gd name="T37" fmla="*/ 5 h 8"/>
                  <a:gd name="T38" fmla="*/ 6 w 9"/>
                  <a:gd name="T39" fmla="*/ 5 h 8"/>
                  <a:gd name="T40" fmla="*/ 6 w 9"/>
                  <a:gd name="T41" fmla="*/ 5 h 8"/>
                  <a:gd name="T42" fmla="*/ 6 w 9"/>
                  <a:gd name="T43" fmla="*/ 2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8"/>
                  <a:gd name="T68" fmla="*/ 9 w 9"/>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8">
                    <a:moveTo>
                      <a:pt x="6" y="2"/>
                    </a:moveTo>
                    <a:lnTo>
                      <a:pt x="6" y="2"/>
                    </a:lnTo>
                    <a:lnTo>
                      <a:pt x="3" y="0"/>
                    </a:lnTo>
                    <a:lnTo>
                      <a:pt x="3" y="2"/>
                    </a:lnTo>
                    <a:lnTo>
                      <a:pt x="0" y="2"/>
                    </a:lnTo>
                    <a:lnTo>
                      <a:pt x="0" y="5"/>
                    </a:lnTo>
                    <a:lnTo>
                      <a:pt x="3" y="8"/>
                    </a:lnTo>
                    <a:lnTo>
                      <a:pt x="6" y="8"/>
                    </a:lnTo>
                    <a:lnTo>
                      <a:pt x="9" y="5"/>
                    </a:lnTo>
                    <a:lnTo>
                      <a:pt x="6" y="5"/>
                    </a:lnTo>
                    <a:lnTo>
                      <a:pt x="6"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2" name="Freeform 324"/>
              <p:cNvSpPr>
                <a:spLocks noChangeArrowheads="1"/>
              </p:cNvSpPr>
              <p:nvPr/>
            </p:nvSpPr>
            <p:spPr bwMode="auto">
              <a:xfrm>
                <a:off x="1800" y="400"/>
                <a:ext cx="6" cy="18"/>
              </a:xfrm>
              <a:custGeom>
                <a:avLst/>
                <a:gdLst>
                  <a:gd name="T0" fmla="*/ 3 w 6"/>
                  <a:gd name="T1" fmla="*/ 12 h 18"/>
                  <a:gd name="T2" fmla="*/ 3 w 6"/>
                  <a:gd name="T3" fmla="*/ 6 h 18"/>
                  <a:gd name="T4" fmla="*/ 6 w 6"/>
                  <a:gd name="T5" fmla="*/ 3 h 18"/>
                  <a:gd name="T6" fmla="*/ 6 w 6"/>
                  <a:gd name="T7" fmla="*/ 3 h 18"/>
                  <a:gd name="T8" fmla="*/ 6 w 6"/>
                  <a:gd name="T9" fmla="*/ 0 h 18"/>
                  <a:gd name="T10" fmla="*/ 6 w 6"/>
                  <a:gd name="T11" fmla="*/ 3 h 18"/>
                  <a:gd name="T12" fmla="*/ 3 w 6"/>
                  <a:gd name="T13" fmla="*/ 3 h 18"/>
                  <a:gd name="T14" fmla="*/ 3 w 6"/>
                  <a:gd name="T15" fmla="*/ 9 h 18"/>
                  <a:gd name="T16" fmla="*/ 3 w 6"/>
                  <a:gd name="T17" fmla="*/ 9 h 18"/>
                  <a:gd name="T18" fmla="*/ 0 w 6"/>
                  <a:gd name="T19" fmla="*/ 12 h 18"/>
                  <a:gd name="T20" fmla="*/ 0 w 6"/>
                  <a:gd name="T21" fmla="*/ 15 h 18"/>
                  <a:gd name="T22" fmla="*/ 0 w 6"/>
                  <a:gd name="T23" fmla="*/ 18 h 18"/>
                  <a:gd name="T24" fmla="*/ 3 w 6"/>
                  <a:gd name="T25" fmla="*/ 18 h 18"/>
                  <a:gd name="T26" fmla="*/ 3 w 6"/>
                  <a:gd name="T27" fmla="*/ 15 h 18"/>
                  <a:gd name="T28" fmla="*/ 3 w 6"/>
                  <a:gd name="T29" fmla="*/ 12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18"/>
                  <a:gd name="T47" fmla="*/ 6 w 6"/>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18">
                    <a:moveTo>
                      <a:pt x="3" y="12"/>
                    </a:moveTo>
                    <a:lnTo>
                      <a:pt x="3" y="6"/>
                    </a:lnTo>
                    <a:lnTo>
                      <a:pt x="6" y="3"/>
                    </a:lnTo>
                    <a:lnTo>
                      <a:pt x="6" y="0"/>
                    </a:lnTo>
                    <a:lnTo>
                      <a:pt x="6" y="3"/>
                    </a:lnTo>
                    <a:lnTo>
                      <a:pt x="3" y="3"/>
                    </a:lnTo>
                    <a:lnTo>
                      <a:pt x="3" y="9"/>
                    </a:lnTo>
                    <a:lnTo>
                      <a:pt x="0" y="12"/>
                    </a:lnTo>
                    <a:lnTo>
                      <a:pt x="0" y="15"/>
                    </a:lnTo>
                    <a:lnTo>
                      <a:pt x="0" y="18"/>
                    </a:lnTo>
                    <a:lnTo>
                      <a:pt x="3" y="18"/>
                    </a:lnTo>
                    <a:lnTo>
                      <a:pt x="3" y="15"/>
                    </a:lnTo>
                    <a:lnTo>
                      <a:pt x="3"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3" name="Freeform 325"/>
              <p:cNvSpPr>
                <a:spLocks noChangeArrowheads="1"/>
              </p:cNvSpPr>
              <p:nvPr/>
            </p:nvSpPr>
            <p:spPr bwMode="auto">
              <a:xfrm>
                <a:off x="1817" y="392"/>
                <a:ext cx="6" cy="14"/>
              </a:xfrm>
              <a:custGeom>
                <a:avLst/>
                <a:gdLst>
                  <a:gd name="T0" fmla="*/ 6 w 6"/>
                  <a:gd name="T1" fmla="*/ 3 h 14"/>
                  <a:gd name="T2" fmla="*/ 6 w 6"/>
                  <a:gd name="T3" fmla="*/ 0 h 14"/>
                  <a:gd name="T4" fmla="*/ 6 w 6"/>
                  <a:gd name="T5" fmla="*/ 0 h 14"/>
                  <a:gd name="T6" fmla="*/ 6 w 6"/>
                  <a:gd name="T7" fmla="*/ 3 h 14"/>
                  <a:gd name="T8" fmla="*/ 3 w 6"/>
                  <a:gd name="T9" fmla="*/ 0 h 14"/>
                  <a:gd name="T10" fmla="*/ 0 w 6"/>
                  <a:gd name="T11" fmla="*/ 6 h 14"/>
                  <a:gd name="T12" fmla="*/ 0 w 6"/>
                  <a:gd name="T13" fmla="*/ 6 h 14"/>
                  <a:gd name="T14" fmla="*/ 0 w 6"/>
                  <a:gd name="T15" fmla="*/ 8 h 14"/>
                  <a:gd name="T16" fmla="*/ 0 w 6"/>
                  <a:gd name="T17" fmla="*/ 8 h 14"/>
                  <a:gd name="T18" fmla="*/ 0 w 6"/>
                  <a:gd name="T19" fmla="*/ 11 h 14"/>
                  <a:gd name="T20" fmla="*/ 0 w 6"/>
                  <a:gd name="T21" fmla="*/ 11 h 14"/>
                  <a:gd name="T22" fmla="*/ 0 w 6"/>
                  <a:gd name="T23" fmla="*/ 11 h 14"/>
                  <a:gd name="T24" fmla="*/ 0 w 6"/>
                  <a:gd name="T25" fmla="*/ 14 h 14"/>
                  <a:gd name="T26" fmla="*/ 0 w 6"/>
                  <a:gd name="T27" fmla="*/ 14 h 14"/>
                  <a:gd name="T28" fmla="*/ 0 w 6"/>
                  <a:gd name="T29" fmla="*/ 14 h 14"/>
                  <a:gd name="T30" fmla="*/ 0 w 6"/>
                  <a:gd name="T31" fmla="*/ 14 h 14"/>
                  <a:gd name="T32" fmla="*/ 3 w 6"/>
                  <a:gd name="T33" fmla="*/ 14 h 14"/>
                  <a:gd name="T34" fmla="*/ 3 w 6"/>
                  <a:gd name="T35" fmla="*/ 11 h 14"/>
                  <a:gd name="T36" fmla="*/ 6 w 6"/>
                  <a:gd name="T37" fmla="*/ 11 h 14"/>
                  <a:gd name="T38" fmla="*/ 6 w 6"/>
                  <a:gd name="T39" fmla="*/ 8 h 14"/>
                  <a:gd name="T40" fmla="*/ 6 w 6"/>
                  <a:gd name="T41" fmla="*/ 8 h 14"/>
                  <a:gd name="T42" fmla="*/ 6 w 6"/>
                  <a:gd name="T43" fmla="*/ 6 h 14"/>
                  <a:gd name="T44" fmla="*/ 6 w 6"/>
                  <a:gd name="T45" fmla="*/ 3 h 14"/>
                  <a:gd name="T46" fmla="*/ 6 w 6"/>
                  <a:gd name="T47" fmla="*/ 3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
                  <a:gd name="T73" fmla="*/ 0 h 14"/>
                  <a:gd name="T74" fmla="*/ 6 w 6"/>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 h="14">
                    <a:moveTo>
                      <a:pt x="6" y="3"/>
                    </a:moveTo>
                    <a:lnTo>
                      <a:pt x="6" y="0"/>
                    </a:lnTo>
                    <a:lnTo>
                      <a:pt x="6" y="3"/>
                    </a:lnTo>
                    <a:lnTo>
                      <a:pt x="3" y="0"/>
                    </a:lnTo>
                    <a:lnTo>
                      <a:pt x="0" y="6"/>
                    </a:lnTo>
                    <a:lnTo>
                      <a:pt x="0" y="8"/>
                    </a:lnTo>
                    <a:lnTo>
                      <a:pt x="0" y="11"/>
                    </a:lnTo>
                    <a:lnTo>
                      <a:pt x="0" y="14"/>
                    </a:lnTo>
                    <a:lnTo>
                      <a:pt x="3" y="14"/>
                    </a:lnTo>
                    <a:lnTo>
                      <a:pt x="3" y="11"/>
                    </a:lnTo>
                    <a:lnTo>
                      <a:pt x="6" y="11"/>
                    </a:lnTo>
                    <a:lnTo>
                      <a:pt x="6" y="8"/>
                    </a:lnTo>
                    <a:lnTo>
                      <a:pt x="6" y="6"/>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4" name="Freeform 326"/>
              <p:cNvSpPr>
                <a:spLocks noChangeArrowheads="1"/>
              </p:cNvSpPr>
              <p:nvPr/>
            </p:nvSpPr>
            <p:spPr bwMode="auto">
              <a:xfrm>
                <a:off x="1826" y="354"/>
                <a:ext cx="6" cy="6"/>
              </a:xfrm>
              <a:custGeom>
                <a:avLst/>
                <a:gdLst>
                  <a:gd name="T0" fmla="*/ 0 w 6"/>
                  <a:gd name="T1" fmla="*/ 3 h 6"/>
                  <a:gd name="T2" fmla="*/ 0 w 6"/>
                  <a:gd name="T3" fmla="*/ 3 h 6"/>
                  <a:gd name="T4" fmla="*/ 3 w 6"/>
                  <a:gd name="T5" fmla="*/ 6 h 6"/>
                  <a:gd name="T6" fmla="*/ 3 w 6"/>
                  <a:gd name="T7" fmla="*/ 6 h 6"/>
                  <a:gd name="T8" fmla="*/ 6 w 6"/>
                  <a:gd name="T9" fmla="*/ 6 h 6"/>
                  <a:gd name="T10" fmla="*/ 6 w 6"/>
                  <a:gd name="T11" fmla="*/ 6 h 6"/>
                  <a:gd name="T12" fmla="*/ 3 w 6"/>
                  <a:gd name="T13" fmla="*/ 6 h 6"/>
                  <a:gd name="T14" fmla="*/ 3 w 6"/>
                  <a:gd name="T15" fmla="*/ 3 h 6"/>
                  <a:gd name="T16" fmla="*/ 6 w 6"/>
                  <a:gd name="T17" fmla="*/ 3 h 6"/>
                  <a:gd name="T18" fmla="*/ 6 w 6"/>
                  <a:gd name="T19" fmla="*/ 3 h 6"/>
                  <a:gd name="T20" fmla="*/ 3 w 6"/>
                  <a:gd name="T21" fmla="*/ 0 h 6"/>
                  <a:gd name="T22" fmla="*/ 3 w 6"/>
                  <a:gd name="T23" fmla="*/ 0 h 6"/>
                  <a:gd name="T24" fmla="*/ 3 w 6"/>
                  <a:gd name="T25" fmla="*/ 0 h 6"/>
                  <a:gd name="T26" fmla="*/ 3 w 6"/>
                  <a:gd name="T27" fmla="*/ 0 h 6"/>
                  <a:gd name="T28" fmla="*/ 3 w 6"/>
                  <a:gd name="T29" fmla="*/ 0 h 6"/>
                  <a:gd name="T30" fmla="*/ 3 w 6"/>
                  <a:gd name="T31" fmla="*/ 3 h 6"/>
                  <a:gd name="T32" fmla="*/ 0 w 6"/>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0" y="3"/>
                    </a:moveTo>
                    <a:lnTo>
                      <a:pt x="0" y="3"/>
                    </a:lnTo>
                    <a:lnTo>
                      <a:pt x="3" y="6"/>
                    </a:lnTo>
                    <a:lnTo>
                      <a:pt x="6" y="6"/>
                    </a:lnTo>
                    <a:lnTo>
                      <a:pt x="3" y="6"/>
                    </a:lnTo>
                    <a:lnTo>
                      <a:pt x="3" y="3"/>
                    </a:lnTo>
                    <a:lnTo>
                      <a:pt x="6" y="3"/>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5" name="Freeform 327"/>
              <p:cNvSpPr>
                <a:spLocks noChangeArrowheads="1"/>
              </p:cNvSpPr>
              <p:nvPr/>
            </p:nvSpPr>
            <p:spPr bwMode="auto">
              <a:xfrm>
                <a:off x="1846" y="357"/>
                <a:ext cx="3" cy="1"/>
              </a:xfrm>
              <a:custGeom>
                <a:avLst/>
                <a:gdLst>
                  <a:gd name="T0" fmla="*/ 3 w 3"/>
                  <a:gd name="T1" fmla="*/ 0 h 1"/>
                  <a:gd name="T2" fmla="*/ 3 w 3"/>
                  <a:gd name="T3" fmla="*/ 0 h 1"/>
                  <a:gd name="T4" fmla="*/ 3 w 3"/>
                  <a:gd name="T5" fmla="*/ 0 h 1"/>
                  <a:gd name="T6" fmla="*/ 0 w 3"/>
                  <a:gd name="T7" fmla="*/ 0 h 1"/>
                  <a:gd name="T8" fmla="*/ 0 w 3"/>
                  <a:gd name="T9" fmla="*/ 0 h 1"/>
                  <a:gd name="T10" fmla="*/ 3 w 3"/>
                  <a:gd name="T11" fmla="*/ 0 h 1"/>
                  <a:gd name="T12" fmla="*/ 3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lnTo>
                      <a:pt x="3" y="0"/>
                    </a:ln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6" name="Freeform 328"/>
              <p:cNvSpPr>
                <a:spLocks noChangeArrowheads="1"/>
              </p:cNvSpPr>
              <p:nvPr/>
            </p:nvSpPr>
            <p:spPr bwMode="auto">
              <a:xfrm>
                <a:off x="1855" y="354"/>
                <a:ext cx="3" cy="6"/>
              </a:xfrm>
              <a:custGeom>
                <a:avLst/>
                <a:gdLst>
                  <a:gd name="T0" fmla="*/ 3 w 3"/>
                  <a:gd name="T1" fmla="*/ 6 h 6"/>
                  <a:gd name="T2" fmla="*/ 3 w 3"/>
                  <a:gd name="T3" fmla="*/ 6 h 6"/>
                  <a:gd name="T4" fmla="*/ 3 w 3"/>
                  <a:gd name="T5" fmla="*/ 3 h 6"/>
                  <a:gd name="T6" fmla="*/ 3 w 3"/>
                  <a:gd name="T7" fmla="*/ 0 h 6"/>
                  <a:gd name="T8" fmla="*/ 3 w 3"/>
                  <a:gd name="T9" fmla="*/ 3 h 6"/>
                  <a:gd name="T10" fmla="*/ 0 w 3"/>
                  <a:gd name="T11" fmla="*/ 3 h 6"/>
                  <a:gd name="T12" fmla="*/ 0 w 3"/>
                  <a:gd name="T13" fmla="*/ 3 h 6"/>
                  <a:gd name="T14" fmla="*/ 0 w 3"/>
                  <a:gd name="T15" fmla="*/ 6 h 6"/>
                  <a:gd name="T16" fmla="*/ 0 w 3"/>
                  <a:gd name="T17" fmla="*/ 6 h 6"/>
                  <a:gd name="T18" fmla="*/ 0 w 3"/>
                  <a:gd name="T19" fmla="*/ 6 h 6"/>
                  <a:gd name="T20" fmla="*/ 3 w 3"/>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3" y="6"/>
                    </a:moveTo>
                    <a:lnTo>
                      <a:pt x="3" y="6"/>
                    </a:lnTo>
                    <a:lnTo>
                      <a:pt x="3" y="3"/>
                    </a:lnTo>
                    <a:lnTo>
                      <a:pt x="3" y="0"/>
                    </a:lnTo>
                    <a:lnTo>
                      <a:pt x="3" y="3"/>
                    </a:lnTo>
                    <a:lnTo>
                      <a:pt x="0" y="3"/>
                    </a:lnTo>
                    <a:lnTo>
                      <a:pt x="0" y="6"/>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7" name="Freeform 329"/>
              <p:cNvSpPr>
                <a:spLocks noChangeArrowheads="1"/>
              </p:cNvSpPr>
              <p:nvPr/>
            </p:nvSpPr>
            <p:spPr bwMode="auto">
              <a:xfrm>
                <a:off x="1760" y="225"/>
                <a:ext cx="20" cy="11"/>
              </a:xfrm>
              <a:custGeom>
                <a:avLst/>
                <a:gdLst>
                  <a:gd name="T0" fmla="*/ 11 w 20"/>
                  <a:gd name="T1" fmla="*/ 8 h 11"/>
                  <a:gd name="T2" fmla="*/ 11 w 20"/>
                  <a:gd name="T3" fmla="*/ 8 h 11"/>
                  <a:gd name="T4" fmla="*/ 11 w 20"/>
                  <a:gd name="T5" fmla="*/ 8 h 11"/>
                  <a:gd name="T6" fmla="*/ 14 w 20"/>
                  <a:gd name="T7" fmla="*/ 5 h 11"/>
                  <a:gd name="T8" fmla="*/ 14 w 20"/>
                  <a:gd name="T9" fmla="*/ 8 h 11"/>
                  <a:gd name="T10" fmla="*/ 17 w 20"/>
                  <a:gd name="T11" fmla="*/ 5 h 11"/>
                  <a:gd name="T12" fmla="*/ 17 w 20"/>
                  <a:gd name="T13" fmla="*/ 5 h 11"/>
                  <a:gd name="T14" fmla="*/ 17 w 20"/>
                  <a:gd name="T15" fmla="*/ 5 h 11"/>
                  <a:gd name="T16" fmla="*/ 20 w 20"/>
                  <a:gd name="T17" fmla="*/ 2 h 11"/>
                  <a:gd name="T18" fmla="*/ 20 w 20"/>
                  <a:gd name="T19" fmla="*/ 2 h 11"/>
                  <a:gd name="T20" fmla="*/ 20 w 20"/>
                  <a:gd name="T21" fmla="*/ 2 h 11"/>
                  <a:gd name="T22" fmla="*/ 17 w 20"/>
                  <a:gd name="T23" fmla="*/ 2 h 11"/>
                  <a:gd name="T24" fmla="*/ 17 w 20"/>
                  <a:gd name="T25" fmla="*/ 0 h 11"/>
                  <a:gd name="T26" fmla="*/ 17 w 20"/>
                  <a:gd name="T27" fmla="*/ 2 h 11"/>
                  <a:gd name="T28" fmla="*/ 17 w 20"/>
                  <a:gd name="T29" fmla="*/ 2 h 11"/>
                  <a:gd name="T30" fmla="*/ 14 w 20"/>
                  <a:gd name="T31" fmla="*/ 2 h 11"/>
                  <a:gd name="T32" fmla="*/ 14 w 20"/>
                  <a:gd name="T33" fmla="*/ 2 h 11"/>
                  <a:gd name="T34" fmla="*/ 14 w 20"/>
                  <a:gd name="T35" fmla="*/ 2 h 11"/>
                  <a:gd name="T36" fmla="*/ 14 w 20"/>
                  <a:gd name="T37" fmla="*/ 2 h 11"/>
                  <a:gd name="T38" fmla="*/ 11 w 20"/>
                  <a:gd name="T39" fmla="*/ 2 h 11"/>
                  <a:gd name="T40" fmla="*/ 14 w 20"/>
                  <a:gd name="T41" fmla="*/ 2 h 11"/>
                  <a:gd name="T42" fmla="*/ 11 w 20"/>
                  <a:gd name="T43" fmla="*/ 0 h 11"/>
                  <a:gd name="T44" fmla="*/ 11 w 20"/>
                  <a:gd name="T45" fmla="*/ 0 h 11"/>
                  <a:gd name="T46" fmla="*/ 11 w 20"/>
                  <a:gd name="T47" fmla="*/ 0 h 11"/>
                  <a:gd name="T48" fmla="*/ 8 w 20"/>
                  <a:gd name="T49" fmla="*/ 2 h 11"/>
                  <a:gd name="T50" fmla="*/ 8 w 20"/>
                  <a:gd name="T51" fmla="*/ 2 h 11"/>
                  <a:gd name="T52" fmla="*/ 8 w 20"/>
                  <a:gd name="T53" fmla="*/ 2 h 11"/>
                  <a:gd name="T54" fmla="*/ 8 w 20"/>
                  <a:gd name="T55" fmla="*/ 2 h 11"/>
                  <a:gd name="T56" fmla="*/ 8 w 20"/>
                  <a:gd name="T57" fmla="*/ 5 h 11"/>
                  <a:gd name="T58" fmla="*/ 8 w 20"/>
                  <a:gd name="T59" fmla="*/ 5 h 11"/>
                  <a:gd name="T60" fmla="*/ 5 w 20"/>
                  <a:gd name="T61" fmla="*/ 8 h 11"/>
                  <a:gd name="T62" fmla="*/ 5 w 20"/>
                  <a:gd name="T63" fmla="*/ 8 h 11"/>
                  <a:gd name="T64" fmla="*/ 3 w 20"/>
                  <a:gd name="T65" fmla="*/ 8 h 11"/>
                  <a:gd name="T66" fmla="*/ 3 w 20"/>
                  <a:gd name="T67" fmla="*/ 8 h 11"/>
                  <a:gd name="T68" fmla="*/ 3 w 20"/>
                  <a:gd name="T69" fmla="*/ 8 h 11"/>
                  <a:gd name="T70" fmla="*/ 0 w 20"/>
                  <a:gd name="T71" fmla="*/ 8 h 11"/>
                  <a:gd name="T72" fmla="*/ 0 w 20"/>
                  <a:gd name="T73" fmla="*/ 11 h 11"/>
                  <a:gd name="T74" fmla="*/ 0 w 20"/>
                  <a:gd name="T75" fmla="*/ 11 h 11"/>
                  <a:gd name="T76" fmla="*/ 0 w 20"/>
                  <a:gd name="T77" fmla="*/ 11 h 11"/>
                  <a:gd name="T78" fmla="*/ 3 w 20"/>
                  <a:gd name="T79" fmla="*/ 11 h 11"/>
                  <a:gd name="T80" fmla="*/ 3 w 20"/>
                  <a:gd name="T81" fmla="*/ 11 h 11"/>
                  <a:gd name="T82" fmla="*/ 5 w 20"/>
                  <a:gd name="T83" fmla="*/ 11 h 11"/>
                  <a:gd name="T84" fmla="*/ 5 w 20"/>
                  <a:gd name="T85" fmla="*/ 11 h 11"/>
                  <a:gd name="T86" fmla="*/ 8 w 20"/>
                  <a:gd name="T87" fmla="*/ 11 h 11"/>
                  <a:gd name="T88" fmla="*/ 8 w 20"/>
                  <a:gd name="T89" fmla="*/ 8 h 11"/>
                  <a:gd name="T90" fmla="*/ 11 w 20"/>
                  <a:gd name="T91" fmla="*/ 5 h 11"/>
                  <a:gd name="T92" fmla="*/ 11 w 20"/>
                  <a:gd name="T93" fmla="*/ 8 h 11"/>
                  <a:gd name="T94" fmla="*/ 11 w 20"/>
                  <a:gd name="T95" fmla="*/ 8 h 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
                  <a:gd name="T145" fmla="*/ 0 h 11"/>
                  <a:gd name="T146" fmla="*/ 20 w 20"/>
                  <a:gd name="T147" fmla="*/ 11 h 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 h="11">
                    <a:moveTo>
                      <a:pt x="11" y="8"/>
                    </a:moveTo>
                    <a:lnTo>
                      <a:pt x="11" y="8"/>
                    </a:lnTo>
                    <a:lnTo>
                      <a:pt x="14" y="5"/>
                    </a:lnTo>
                    <a:lnTo>
                      <a:pt x="14" y="8"/>
                    </a:lnTo>
                    <a:lnTo>
                      <a:pt x="17" y="5"/>
                    </a:lnTo>
                    <a:lnTo>
                      <a:pt x="20" y="2"/>
                    </a:lnTo>
                    <a:lnTo>
                      <a:pt x="17" y="2"/>
                    </a:lnTo>
                    <a:lnTo>
                      <a:pt x="17" y="0"/>
                    </a:lnTo>
                    <a:lnTo>
                      <a:pt x="17" y="2"/>
                    </a:lnTo>
                    <a:lnTo>
                      <a:pt x="14" y="2"/>
                    </a:lnTo>
                    <a:lnTo>
                      <a:pt x="11" y="2"/>
                    </a:lnTo>
                    <a:lnTo>
                      <a:pt x="14" y="2"/>
                    </a:lnTo>
                    <a:lnTo>
                      <a:pt x="11" y="0"/>
                    </a:lnTo>
                    <a:lnTo>
                      <a:pt x="8" y="2"/>
                    </a:lnTo>
                    <a:lnTo>
                      <a:pt x="8" y="5"/>
                    </a:lnTo>
                    <a:lnTo>
                      <a:pt x="5" y="8"/>
                    </a:lnTo>
                    <a:lnTo>
                      <a:pt x="3" y="8"/>
                    </a:lnTo>
                    <a:lnTo>
                      <a:pt x="0" y="8"/>
                    </a:lnTo>
                    <a:lnTo>
                      <a:pt x="0" y="11"/>
                    </a:lnTo>
                    <a:lnTo>
                      <a:pt x="3" y="11"/>
                    </a:lnTo>
                    <a:lnTo>
                      <a:pt x="5" y="11"/>
                    </a:lnTo>
                    <a:lnTo>
                      <a:pt x="8" y="11"/>
                    </a:lnTo>
                    <a:lnTo>
                      <a:pt x="8" y="8"/>
                    </a:lnTo>
                    <a:lnTo>
                      <a:pt x="11" y="5"/>
                    </a:lnTo>
                    <a:lnTo>
                      <a:pt x="11"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8" name="Freeform 330"/>
              <p:cNvSpPr>
                <a:spLocks noChangeArrowheads="1"/>
              </p:cNvSpPr>
              <p:nvPr/>
            </p:nvSpPr>
            <p:spPr bwMode="auto">
              <a:xfrm>
                <a:off x="1760" y="225"/>
                <a:ext cx="8" cy="5"/>
              </a:xfrm>
              <a:custGeom>
                <a:avLst/>
                <a:gdLst>
                  <a:gd name="T0" fmla="*/ 3 w 8"/>
                  <a:gd name="T1" fmla="*/ 5 h 5"/>
                  <a:gd name="T2" fmla="*/ 3 w 8"/>
                  <a:gd name="T3" fmla="*/ 2 h 5"/>
                  <a:gd name="T4" fmla="*/ 5 w 8"/>
                  <a:gd name="T5" fmla="*/ 2 h 5"/>
                  <a:gd name="T6" fmla="*/ 5 w 8"/>
                  <a:gd name="T7" fmla="*/ 2 h 5"/>
                  <a:gd name="T8" fmla="*/ 5 w 8"/>
                  <a:gd name="T9" fmla="*/ 2 h 5"/>
                  <a:gd name="T10" fmla="*/ 5 w 8"/>
                  <a:gd name="T11" fmla="*/ 2 h 5"/>
                  <a:gd name="T12" fmla="*/ 5 w 8"/>
                  <a:gd name="T13" fmla="*/ 5 h 5"/>
                  <a:gd name="T14" fmla="*/ 5 w 8"/>
                  <a:gd name="T15" fmla="*/ 5 h 5"/>
                  <a:gd name="T16" fmla="*/ 8 w 8"/>
                  <a:gd name="T17" fmla="*/ 2 h 5"/>
                  <a:gd name="T18" fmla="*/ 8 w 8"/>
                  <a:gd name="T19" fmla="*/ 2 h 5"/>
                  <a:gd name="T20" fmla="*/ 8 w 8"/>
                  <a:gd name="T21" fmla="*/ 2 h 5"/>
                  <a:gd name="T22" fmla="*/ 8 w 8"/>
                  <a:gd name="T23" fmla="*/ 2 h 5"/>
                  <a:gd name="T24" fmla="*/ 5 w 8"/>
                  <a:gd name="T25" fmla="*/ 0 h 5"/>
                  <a:gd name="T26" fmla="*/ 5 w 8"/>
                  <a:gd name="T27" fmla="*/ 2 h 5"/>
                  <a:gd name="T28" fmla="*/ 5 w 8"/>
                  <a:gd name="T29" fmla="*/ 2 h 5"/>
                  <a:gd name="T30" fmla="*/ 3 w 8"/>
                  <a:gd name="T31" fmla="*/ 0 h 5"/>
                  <a:gd name="T32" fmla="*/ 3 w 8"/>
                  <a:gd name="T33" fmla="*/ 2 h 5"/>
                  <a:gd name="T34" fmla="*/ 3 w 8"/>
                  <a:gd name="T35" fmla="*/ 2 h 5"/>
                  <a:gd name="T36" fmla="*/ 3 w 8"/>
                  <a:gd name="T37" fmla="*/ 2 h 5"/>
                  <a:gd name="T38" fmla="*/ 0 w 8"/>
                  <a:gd name="T39" fmla="*/ 2 h 5"/>
                  <a:gd name="T40" fmla="*/ 3 w 8"/>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
                  <a:gd name="T65" fmla="*/ 8 w 8"/>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
                    <a:moveTo>
                      <a:pt x="3" y="5"/>
                    </a:moveTo>
                    <a:lnTo>
                      <a:pt x="3" y="2"/>
                    </a:lnTo>
                    <a:lnTo>
                      <a:pt x="5" y="2"/>
                    </a:lnTo>
                    <a:lnTo>
                      <a:pt x="5" y="5"/>
                    </a:lnTo>
                    <a:lnTo>
                      <a:pt x="8" y="2"/>
                    </a:lnTo>
                    <a:lnTo>
                      <a:pt x="5" y="0"/>
                    </a:lnTo>
                    <a:lnTo>
                      <a:pt x="5" y="2"/>
                    </a:lnTo>
                    <a:lnTo>
                      <a:pt x="3" y="0"/>
                    </a:lnTo>
                    <a:lnTo>
                      <a:pt x="3" y="2"/>
                    </a:lnTo>
                    <a:lnTo>
                      <a:pt x="0" y="2"/>
                    </a:lnTo>
                    <a:lnTo>
                      <a:pt x="3"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59" name="Freeform 331"/>
              <p:cNvSpPr>
                <a:spLocks noChangeArrowheads="1"/>
              </p:cNvSpPr>
              <p:nvPr/>
            </p:nvSpPr>
            <p:spPr bwMode="auto">
              <a:xfrm>
                <a:off x="1768" y="219"/>
                <a:ext cx="6" cy="6"/>
              </a:xfrm>
              <a:custGeom>
                <a:avLst/>
                <a:gdLst>
                  <a:gd name="T0" fmla="*/ 3 w 6"/>
                  <a:gd name="T1" fmla="*/ 6 h 6"/>
                  <a:gd name="T2" fmla="*/ 6 w 6"/>
                  <a:gd name="T3" fmla="*/ 3 h 6"/>
                  <a:gd name="T4" fmla="*/ 6 w 6"/>
                  <a:gd name="T5" fmla="*/ 3 h 6"/>
                  <a:gd name="T6" fmla="*/ 6 w 6"/>
                  <a:gd name="T7" fmla="*/ 3 h 6"/>
                  <a:gd name="T8" fmla="*/ 6 w 6"/>
                  <a:gd name="T9" fmla="*/ 0 h 6"/>
                  <a:gd name="T10" fmla="*/ 6 w 6"/>
                  <a:gd name="T11" fmla="*/ 0 h 6"/>
                  <a:gd name="T12" fmla="*/ 3 w 6"/>
                  <a:gd name="T13" fmla="*/ 0 h 6"/>
                  <a:gd name="T14" fmla="*/ 3 w 6"/>
                  <a:gd name="T15" fmla="*/ 3 h 6"/>
                  <a:gd name="T16" fmla="*/ 3 w 6"/>
                  <a:gd name="T17" fmla="*/ 3 h 6"/>
                  <a:gd name="T18" fmla="*/ 0 w 6"/>
                  <a:gd name="T19" fmla="*/ 3 h 6"/>
                  <a:gd name="T20" fmla="*/ 0 w 6"/>
                  <a:gd name="T21" fmla="*/ 3 h 6"/>
                  <a:gd name="T22" fmla="*/ 0 w 6"/>
                  <a:gd name="T23" fmla="*/ 6 h 6"/>
                  <a:gd name="T24" fmla="*/ 3 w 6"/>
                  <a:gd name="T25" fmla="*/ 6 h 6"/>
                  <a:gd name="T26" fmla="*/ 3 w 6"/>
                  <a:gd name="T27" fmla="*/ 6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6"/>
                  <a:gd name="T44" fmla="*/ 6 w 6"/>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6">
                    <a:moveTo>
                      <a:pt x="3" y="6"/>
                    </a:moveTo>
                    <a:lnTo>
                      <a:pt x="6" y="3"/>
                    </a:lnTo>
                    <a:lnTo>
                      <a:pt x="6" y="0"/>
                    </a:lnTo>
                    <a:lnTo>
                      <a:pt x="3" y="0"/>
                    </a:lnTo>
                    <a:lnTo>
                      <a:pt x="3" y="3"/>
                    </a:lnTo>
                    <a:lnTo>
                      <a:pt x="0" y="3"/>
                    </a:lnTo>
                    <a:lnTo>
                      <a:pt x="0" y="6"/>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0" name="Freeform 332"/>
              <p:cNvSpPr>
                <a:spLocks noChangeArrowheads="1"/>
              </p:cNvSpPr>
              <p:nvPr/>
            </p:nvSpPr>
            <p:spPr bwMode="auto">
              <a:xfrm>
                <a:off x="1765" y="239"/>
                <a:ext cx="3" cy="6"/>
              </a:xfrm>
              <a:custGeom>
                <a:avLst/>
                <a:gdLst>
                  <a:gd name="T0" fmla="*/ 0 w 3"/>
                  <a:gd name="T1" fmla="*/ 3 h 6"/>
                  <a:gd name="T2" fmla="*/ 0 w 3"/>
                  <a:gd name="T3" fmla="*/ 3 h 6"/>
                  <a:gd name="T4" fmla="*/ 0 w 3"/>
                  <a:gd name="T5" fmla="*/ 6 h 6"/>
                  <a:gd name="T6" fmla="*/ 0 w 3"/>
                  <a:gd name="T7" fmla="*/ 6 h 6"/>
                  <a:gd name="T8" fmla="*/ 3 w 3"/>
                  <a:gd name="T9" fmla="*/ 3 h 6"/>
                  <a:gd name="T10" fmla="*/ 3 w 3"/>
                  <a:gd name="T11" fmla="*/ 3 h 6"/>
                  <a:gd name="T12" fmla="*/ 3 w 3"/>
                  <a:gd name="T13" fmla="*/ 3 h 6"/>
                  <a:gd name="T14" fmla="*/ 3 w 3"/>
                  <a:gd name="T15" fmla="*/ 3 h 6"/>
                  <a:gd name="T16" fmla="*/ 3 w 3"/>
                  <a:gd name="T17" fmla="*/ 0 h 6"/>
                  <a:gd name="T18" fmla="*/ 3 w 3"/>
                  <a:gd name="T19" fmla="*/ 3 h 6"/>
                  <a:gd name="T20" fmla="*/ 3 w 3"/>
                  <a:gd name="T21" fmla="*/ 3 h 6"/>
                  <a:gd name="T22" fmla="*/ 0 w 3"/>
                  <a:gd name="T23" fmla="*/ 3 h 6"/>
                  <a:gd name="T24" fmla="*/ 0 w 3"/>
                  <a:gd name="T25" fmla="*/ 3 h 6"/>
                  <a:gd name="T26" fmla="*/ 0 w 3"/>
                  <a:gd name="T27" fmla="*/ 3 h 6"/>
                  <a:gd name="T28" fmla="*/ 0 w 3"/>
                  <a:gd name="T29" fmla="*/ 3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6"/>
                  <a:gd name="T47" fmla="*/ 3 w 3"/>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6">
                    <a:moveTo>
                      <a:pt x="0" y="3"/>
                    </a:moveTo>
                    <a:lnTo>
                      <a:pt x="0" y="3"/>
                    </a:lnTo>
                    <a:lnTo>
                      <a:pt x="0" y="6"/>
                    </a:lnTo>
                    <a:lnTo>
                      <a:pt x="3" y="3"/>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1" name="Freeform 333"/>
              <p:cNvSpPr>
                <a:spLocks noChangeArrowheads="1"/>
              </p:cNvSpPr>
              <p:nvPr/>
            </p:nvSpPr>
            <p:spPr bwMode="auto">
              <a:xfrm>
                <a:off x="1780" y="213"/>
                <a:ext cx="11" cy="9"/>
              </a:xfrm>
              <a:custGeom>
                <a:avLst/>
                <a:gdLst>
                  <a:gd name="T0" fmla="*/ 0 w 11"/>
                  <a:gd name="T1" fmla="*/ 9 h 9"/>
                  <a:gd name="T2" fmla="*/ 3 w 11"/>
                  <a:gd name="T3" fmla="*/ 9 h 9"/>
                  <a:gd name="T4" fmla="*/ 3 w 11"/>
                  <a:gd name="T5" fmla="*/ 9 h 9"/>
                  <a:gd name="T6" fmla="*/ 6 w 11"/>
                  <a:gd name="T7" fmla="*/ 9 h 9"/>
                  <a:gd name="T8" fmla="*/ 6 w 11"/>
                  <a:gd name="T9" fmla="*/ 9 h 9"/>
                  <a:gd name="T10" fmla="*/ 6 w 11"/>
                  <a:gd name="T11" fmla="*/ 9 h 9"/>
                  <a:gd name="T12" fmla="*/ 8 w 11"/>
                  <a:gd name="T13" fmla="*/ 9 h 9"/>
                  <a:gd name="T14" fmla="*/ 11 w 11"/>
                  <a:gd name="T15" fmla="*/ 9 h 9"/>
                  <a:gd name="T16" fmla="*/ 11 w 11"/>
                  <a:gd name="T17" fmla="*/ 6 h 9"/>
                  <a:gd name="T18" fmla="*/ 11 w 11"/>
                  <a:gd name="T19" fmla="*/ 6 h 9"/>
                  <a:gd name="T20" fmla="*/ 11 w 11"/>
                  <a:gd name="T21" fmla="*/ 3 h 9"/>
                  <a:gd name="T22" fmla="*/ 8 w 11"/>
                  <a:gd name="T23" fmla="*/ 3 h 9"/>
                  <a:gd name="T24" fmla="*/ 8 w 11"/>
                  <a:gd name="T25" fmla="*/ 0 h 9"/>
                  <a:gd name="T26" fmla="*/ 6 w 11"/>
                  <a:gd name="T27" fmla="*/ 0 h 9"/>
                  <a:gd name="T28" fmla="*/ 6 w 11"/>
                  <a:gd name="T29" fmla="*/ 3 h 9"/>
                  <a:gd name="T30" fmla="*/ 6 w 11"/>
                  <a:gd name="T31" fmla="*/ 0 h 9"/>
                  <a:gd name="T32" fmla="*/ 6 w 11"/>
                  <a:gd name="T33" fmla="*/ 3 h 9"/>
                  <a:gd name="T34" fmla="*/ 6 w 11"/>
                  <a:gd name="T35" fmla="*/ 3 h 9"/>
                  <a:gd name="T36" fmla="*/ 3 w 11"/>
                  <a:gd name="T37" fmla="*/ 3 h 9"/>
                  <a:gd name="T38" fmla="*/ 3 w 11"/>
                  <a:gd name="T39" fmla="*/ 3 h 9"/>
                  <a:gd name="T40" fmla="*/ 3 w 11"/>
                  <a:gd name="T41" fmla="*/ 3 h 9"/>
                  <a:gd name="T42" fmla="*/ 3 w 11"/>
                  <a:gd name="T43" fmla="*/ 6 h 9"/>
                  <a:gd name="T44" fmla="*/ 3 w 11"/>
                  <a:gd name="T45" fmla="*/ 6 h 9"/>
                  <a:gd name="T46" fmla="*/ 3 w 11"/>
                  <a:gd name="T47" fmla="*/ 6 h 9"/>
                  <a:gd name="T48" fmla="*/ 3 w 11"/>
                  <a:gd name="T49" fmla="*/ 6 h 9"/>
                  <a:gd name="T50" fmla="*/ 3 w 11"/>
                  <a:gd name="T51" fmla="*/ 6 h 9"/>
                  <a:gd name="T52" fmla="*/ 3 w 11"/>
                  <a:gd name="T53" fmla="*/ 6 h 9"/>
                  <a:gd name="T54" fmla="*/ 3 w 11"/>
                  <a:gd name="T55" fmla="*/ 6 h 9"/>
                  <a:gd name="T56" fmla="*/ 0 w 11"/>
                  <a:gd name="T57" fmla="*/ 6 h 9"/>
                  <a:gd name="T58" fmla="*/ 3 w 11"/>
                  <a:gd name="T59" fmla="*/ 9 h 9"/>
                  <a:gd name="T60" fmla="*/ 3 w 11"/>
                  <a:gd name="T61" fmla="*/ 9 h 9"/>
                  <a:gd name="T62" fmla="*/ 3 w 11"/>
                  <a:gd name="T63" fmla="*/ 9 h 9"/>
                  <a:gd name="T64" fmla="*/ 0 w 11"/>
                  <a:gd name="T65" fmla="*/ 9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9"/>
                  <a:gd name="T101" fmla="*/ 11 w 11"/>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9">
                    <a:moveTo>
                      <a:pt x="0" y="9"/>
                    </a:moveTo>
                    <a:lnTo>
                      <a:pt x="3" y="9"/>
                    </a:lnTo>
                    <a:lnTo>
                      <a:pt x="6" y="9"/>
                    </a:lnTo>
                    <a:lnTo>
                      <a:pt x="8" y="9"/>
                    </a:lnTo>
                    <a:lnTo>
                      <a:pt x="11" y="9"/>
                    </a:lnTo>
                    <a:lnTo>
                      <a:pt x="11" y="6"/>
                    </a:lnTo>
                    <a:lnTo>
                      <a:pt x="11" y="3"/>
                    </a:lnTo>
                    <a:lnTo>
                      <a:pt x="8" y="3"/>
                    </a:lnTo>
                    <a:lnTo>
                      <a:pt x="8" y="0"/>
                    </a:lnTo>
                    <a:lnTo>
                      <a:pt x="6" y="0"/>
                    </a:lnTo>
                    <a:lnTo>
                      <a:pt x="6" y="3"/>
                    </a:lnTo>
                    <a:lnTo>
                      <a:pt x="6" y="0"/>
                    </a:lnTo>
                    <a:lnTo>
                      <a:pt x="6" y="3"/>
                    </a:lnTo>
                    <a:lnTo>
                      <a:pt x="3" y="3"/>
                    </a:lnTo>
                    <a:lnTo>
                      <a:pt x="3" y="6"/>
                    </a:lnTo>
                    <a:lnTo>
                      <a:pt x="0" y="6"/>
                    </a:lnTo>
                    <a:lnTo>
                      <a:pt x="3" y="9"/>
                    </a:lnTo>
                    <a:lnTo>
                      <a:pt x="0"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2" name="Freeform 334"/>
              <p:cNvSpPr>
                <a:spLocks noChangeArrowheads="1"/>
              </p:cNvSpPr>
              <p:nvPr/>
            </p:nvSpPr>
            <p:spPr bwMode="auto">
              <a:xfrm>
                <a:off x="1791" y="210"/>
                <a:ext cx="6" cy="6"/>
              </a:xfrm>
              <a:custGeom>
                <a:avLst/>
                <a:gdLst>
                  <a:gd name="T0" fmla="*/ 0 w 6"/>
                  <a:gd name="T1" fmla="*/ 3 h 6"/>
                  <a:gd name="T2" fmla="*/ 3 w 6"/>
                  <a:gd name="T3" fmla="*/ 6 h 6"/>
                  <a:gd name="T4" fmla="*/ 6 w 6"/>
                  <a:gd name="T5" fmla="*/ 3 h 6"/>
                  <a:gd name="T6" fmla="*/ 6 w 6"/>
                  <a:gd name="T7" fmla="*/ 3 h 6"/>
                  <a:gd name="T8" fmla="*/ 6 w 6"/>
                  <a:gd name="T9" fmla="*/ 0 h 6"/>
                  <a:gd name="T10" fmla="*/ 6 w 6"/>
                  <a:gd name="T11" fmla="*/ 0 h 6"/>
                  <a:gd name="T12" fmla="*/ 6 w 6"/>
                  <a:gd name="T13" fmla="*/ 0 h 6"/>
                  <a:gd name="T14" fmla="*/ 6 w 6"/>
                  <a:gd name="T15" fmla="*/ 0 h 6"/>
                  <a:gd name="T16" fmla="*/ 6 w 6"/>
                  <a:gd name="T17" fmla="*/ 3 h 6"/>
                  <a:gd name="T18" fmla="*/ 3 w 6"/>
                  <a:gd name="T19" fmla="*/ 3 h 6"/>
                  <a:gd name="T20" fmla="*/ 3 w 6"/>
                  <a:gd name="T21" fmla="*/ 0 h 6"/>
                  <a:gd name="T22" fmla="*/ 3 w 6"/>
                  <a:gd name="T23" fmla="*/ 3 h 6"/>
                  <a:gd name="T24" fmla="*/ 3 w 6"/>
                  <a:gd name="T25" fmla="*/ 3 h 6"/>
                  <a:gd name="T26" fmla="*/ 0 w 6"/>
                  <a:gd name="T27" fmla="*/ 3 h 6"/>
                  <a:gd name="T28" fmla="*/ 0 w 6"/>
                  <a:gd name="T29" fmla="*/ 3 h 6"/>
                  <a:gd name="T30" fmla="*/ 0 w 6"/>
                  <a:gd name="T31" fmla="*/ 3 h 6"/>
                  <a:gd name="T32" fmla="*/ 0 w 6"/>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0" y="3"/>
                    </a:moveTo>
                    <a:lnTo>
                      <a:pt x="3" y="6"/>
                    </a:lnTo>
                    <a:lnTo>
                      <a:pt x="6" y="3"/>
                    </a:lnTo>
                    <a:lnTo>
                      <a:pt x="6" y="0"/>
                    </a:lnTo>
                    <a:lnTo>
                      <a:pt x="6" y="3"/>
                    </a:lnTo>
                    <a:lnTo>
                      <a:pt x="3" y="3"/>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3" name="Freeform 335"/>
              <p:cNvSpPr>
                <a:spLocks noChangeArrowheads="1"/>
              </p:cNvSpPr>
              <p:nvPr/>
            </p:nvSpPr>
            <p:spPr bwMode="auto">
              <a:xfrm>
                <a:off x="1794" y="207"/>
                <a:ext cx="9" cy="3"/>
              </a:xfrm>
              <a:custGeom>
                <a:avLst/>
                <a:gdLst>
                  <a:gd name="T0" fmla="*/ 9 w 9"/>
                  <a:gd name="T1" fmla="*/ 3 h 3"/>
                  <a:gd name="T2" fmla="*/ 9 w 9"/>
                  <a:gd name="T3" fmla="*/ 0 h 3"/>
                  <a:gd name="T4" fmla="*/ 6 w 9"/>
                  <a:gd name="T5" fmla="*/ 0 h 3"/>
                  <a:gd name="T6" fmla="*/ 6 w 9"/>
                  <a:gd name="T7" fmla="*/ 0 h 3"/>
                  <a:gd name="T8" fmla="*/ 3 w 9"/>
                  <a:gd name="T9" fmla="*/ 0 h 3"/>
                  <a:gd name="T10" fmla="*/ 3 w 9"/>
                  <a:gd name="T11" fmla="*/ 0 h 3"/>
                  <a:gd name="T12" fmla="*/ 0 w 9"/>
                  <a:gd name="T13" fmla="*/ 0 h 3"/>
                  <a:gd name="T14" fmla="*/ 0 w 9"/>
                  <a:gd name="T15" fmla="*/ 0 h 3"/>
                  <a:gd name="T16" fmla="*/ 3 w 9"/>
                  <a:gd name="T17" fmla="*/ 0 h 3"/>
                  <a:gd name="T18" fmla="*/ 3 w 9"/>
                  <a:gd name="T19" fmla="*/ 0 h 3"/>
                  <a:gd name="T20" fmla="*/ 3 w 9"/>
                  <a:gd name="T21" fmla="*/ 0 h 3"/>
                  <a:gd name="T22" fmla="*/ 3 w 9"/>
                  <a:gd name="T23" fmla="*/ 0 h 3"/>
                  <a:gd name="T24" fmla="*/ 3 w 9"/>
                  <a:gd name="T25" fmla="*/ 0 h 3"/>
                  <a:gd name="T26" fmla="*/ 3 w 9"/>
                  <a:gd name="T27" fmla="*/ 3 h 3"/>
                  <a:gd name="T28" fmla="*/ 6 w 9"/>
                  <a:gd name="T29" fmla="*/ 3 h 3"/>
                  <a:gd name="T30" fmla="*/ 9 w 9"/>
                  <a:gd name="T31" fmla="*/ 3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3"/>
                  <a:gd name="T50" fmla="*/ 9 w 9"/>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3">
                    <a:moveTo>
                      <a:pt x="9" y="3"/>
                    </a:moveTo>
                    <a:lnTo>
                      <a:pt x="9" y="0"/>
                    </a:lnTo>
                    <a:lnTo>
                      <a:pt x="6" y="0"/>
                    </a:lnTo>
                    <a:lnTo>
                      <a:pt x="3" y="0"/>
                    </a:lnTo>
                    <a:lnTo>
                      <a:pt x="0" y="0"/>
                    </a:lnTo>
                    <a:lnTo>
                      <a:pt x="3" y="0"/>
                    </a:lnTo>
                    <a:lnTo>
                      <a:pt x="3" y="3"/>
                    </a:lnTo>
                    <a:lnTo>
                      <a:pt x="6" y="3"/>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4" name="Freeform 336"/>
              <p:cNvSpPr>
                <a:spLocks noChangeArrowheads="1"/>
              </p:cNvSpPr>
              <p:nvPr/>
            </p:nvSpPr>
            <p:spPr bwMode="auto">
              <a:xfrm>
                <a:off x="1803" y="204"/>
                <a:ext cx="3" cy="3"/>
              </a:xfrm>
              <a:custGeom>
                <a:avLst/>
                <a:gdLst>
                  <a:gd name="T0" fmla="*/ 0 w 3"/>
                  <a:gd name="T1" fmla="*/ 3 h 3"/>
                  <a:gd name="T2" fmla="*/ 3 w 3"/>
                  <a:gd name="T3" fmla="*/ 3 h 3"/>
                  <a:gd name="T4" fmla="*/ 3 w 3"/>
                  <a:gd name="T5" fmla="*/ 3 h 3"/>
                  <a:gd name="T6" fmla="*/ 3 w 3"/>
                  <a:gd name="T7" fmla="*/ 3 h 3"/>
                  <a:gd name="T8" fmla="*/ 3 w 3"/>
                  <a:gd name="T9" fmla="*/ 3 h 3"/>
                  <a:gd name="T10" fmla="*/ 3 w 3"/>
                  <a:gd name="T11" fmla="*/ 0 h 3"/>
                  <a:gd name="T12" fmla="*/ 0 w 3"/>
                  <a:gd name="T13" fmla="*/ 3 h 3"/>
                  <a:gd name="T14" fmla="*/ 0 w 3"/>
                  <a:gd name="T15" fmla="*/ 0 h 3"/>
                  <a:gd name="T16" fmla="*/ 0 w 3"/>
                  <a:gd name="T17" fmla="*/ 0 h 3"/>
                  <a:gd name="T18" fmla="*/ 0 w 3"/>
                  <a:gd name="T19" fmla="*/ 0 h 3"/>
                  <a:gd name="T20" fmla="*/ 0 w 3"/>
                  <a:gd name="T21" fmla="*/ 0 h 3"/>
                  <a:gd name="T22" fmla="*/ 0 w 3"/>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3"/>
                  <a:gd name="T38" fmla="*/ 3 w 3"/>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3">
                    <a:moveTo>
                      <a:pt x="0" y="3"/>
                    </a:moveTo>
                    <a:lnTo>
                      <a:pt x="3" y="3"/>
                    </a:lnTo>
                    <a:lnTo>
                      <a:pt x="3" y="0"/>
                    </a:ln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5" name="Freeform 337"/>
              <p:cNvSpPr>
                <a:spLocks noChangeArrowheads="1"/>
              </p:cNvSpPr>
              <p:nvPr/>
            </p:nvSpPr>
            <p:spPr bwMode="auto">
              <a:xfrm>
                <a:off x="1812" y="204"/>
                <a:ext cx="2" cy="3"/>
              </a:xfrm>
              <a:custGeom>
                <a:avLst/>
                <a:gdLst>
                  <a:gd name="T0" fmla="*/ 2 w 2"/>
                  <a:gd name="T1" fmla="*/ 3 h 3"/>
                  <a:gd name="T2" fmla="*/ 2 w 2"/>
                  <a:gd name="T3" fmla="*/ 3 h 3"/>
                  <a:gd name="T4" fmla="*/ 2 w 2"/>
                  <a:gd name="T5" fmla="*/ 0 h 3"/>
                  <a:gd name="T6" fmla="*/ 0 w 2"/>
                  <a:gd name="T7" fmla="*/ 0 h 3"/>
                  <a:gd name="T8" fmla="*/ 0 w 2"/>
                  <a:gd name="T9" fmla="*/ 0 h 3"/>
                  <a:gd name="T10" fmla="*/ 0 w 2"/>
                  <a:gd name="T11" fmla="*/ 3 h 3"/>
                  <a:gd name="T12" fmla="*/ 0 w 2"/>
                  <a:gd name="T13" fmla="*/ 3 h 3"/>
                  <a:gd name="T14" fmla="*/ 0 w 2"/>
                  <a:gd name="T15" fmla="*/ 3 h 3"/>
                  <a:gd name="T16" fmla="*/ 0 w 2"/>
                  <a:gd name="T17" fmla="*/ 3 h 3"/>
                  <a:gd name="T18" fmla="*/ 2 w 2"/>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3"/>
                    </a:moveTo>
                    <a:lnTo>
                      <a:pt x="2" y="3"/>
                    </a:lnTo>
                    <a:lnTo>
                      <a:pt x="2" y="0"/>
                    </a:lnTo>
                    <a:lnTo>
                      <a:pt x="0" y="0"/>
                    </a:lnTo>
                    <a:lnTo>
                      <a:pt x="0" y="3"/>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6" name="Freeform 338"/>
              <p:cNvSpPr>
                <a:spLocks noChangeArrowheads="1"/>
              </p:cNvSpPr>
              <p:nvPr/>
            </p:nvSpPr>
            <p:spPr bwMode="auto">
              <a:xfrm>
                <a:off x="1829" y="202"/>
                <a:ext cx="3" cy="2"/>
              </a:xfrm>
              <a:custGeom>
                <a:avLst/>
                <a:gdLst>
                  <a:gd name="T0" fmla="*/ 0 w 3"/>
                  <a:gd name="T1" fmla="*/ 0 h 2"/>
                  <a:gd name="T2" fmla="*/ 0 w 3"/>
                  <a:gd name="T3" fmla="*/ 0 h 2"/>
                  <a:gd name="T4" fmla="*/ 0 w 3"/>
                  <a:gd name="T5" fmla="*/ 2 h 2"/>
                  <a:gd name="T6" fmla="*/ 3 w 3"/>
                  <a:gd name="T7" fmla="*/ 2 h 2"/>
                  <a:gd name="T8" fmla="*/ 3 w 3"/>
                  <a:gd name="T9" fmla="*/ 0 h 2"/>
                  <a:gd name="T10" fmla="*/ 0 w 3"/>
                  <a:gd name="T11" fmla="*/ 0 h 2"/>
                  <a:gd name="T12" fmla="*/ 0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0"/>
                    </a:moveTo>
                    <a:lnTo>
                      <a:pt x="0" y="0"/>
                    </a:lnTo>
                    <a:lnTo>
                      <a:pt x="0" y="2"/>
                    </a:lnTo>
                    <a:lnTo>
                      <a:pt x="3" y="2"/>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7" name="Freeform 339"/>
              <p:cNvSpPr>
                <a:spLocks noChangeArrowheads="1"/>
              </p:cNvSpPr>
              <p:nvPr/>
            </p:nvSpPr>
            <p:spPr bwMode="auto">
              <a:xfrm>
                <a:off x="1823" y="196"/>
                <a:ext cx="9" cy="3"/>
              </a:xfrm>
              <a:custGeom>
                <a:avLst/>
                <a:gdLst>
                  <a:gd name="T0" fmla="*/ 0 w 9"/>
                  <a:gd name="T1" fmla="*/ 3 h 3"/>
                  <a:gd name="T2" fmla="*/ 0 w 9"/>
                  <a:gd name="T3" fmla="*/ 3 h 3"/>
                  <a:gd name="T4" fmla="*/ 0 w 9"/>
                  <a:gd name="T5" fmla="*/ 3 h 3"/>
                  <a:gd name="T6" fmla="*/ 3 w 9"/>
                  <a:gd name="T7" fmla="*/ 3 h 3"/>
                  <a:gd name="T8" fmla="*/ 3 w 9"/>
                  <a:gd name="T9" fmla="*/ 3 h 3"/>
                  <a:gd name="T10" fmla="*/ 3 w 9"/>
                  <a:gd name="T11" fmla="*/ 3 h 3"/>
                  <a:gd name="T12" fmla="*/ 6 w 9"/>
                  <a:gd name="T13" fmla="*/ 3 h 3"/>
                  <a:gd name="T14" fmla="*/ 6 w 9"/>
                  <a:gd name="T15" fmla="*/ 3 h 3"/>
                  <a:gd name="T16" fmla="*/ 6 w 9"/>
                  <a:gd name="T17" fmla="*/ 3 h 3"/>
                  <a:gd name="T18" fmla="*/ 6 w 9"/>
                  <a:gd name="T19" fmla="*/ 3 h 3"/>
                  <a:gd name="T20" fmla="*/ 9 w 9"/>
                  <a:gd name="T21" fmla="*/ 3 h 3"/>
                  <a:gd name="T22" fmla="*/ 9 w 9"/>
                  <a:gd name="T23" fmla="*/ 3 h 3"/>
                  <a:gd name="T24" fmla="*/ 9 w 9"/>
                  <a:gd name="T25" fmla="*/ 3 h 3"/>
                  <a:gd name="T26" fmla="*/ 9 w 9"/>
                  <a:gd name="T27" fmla="*/ 3 h 3"/>
                  <a:gd name="T28" fmla="*/ 6 w 9"/>
                  <a:gd name="T29" fmla="*/ 3 h 3"/>
                  <a:gd name="T30" fmla="*/ 6 w 9"/>
                  <a:gd name="T31" fmla="*/ 0 h 3"/>
                  <a:gd name="T32" fmla="*/ 6 w 9"/>
                  <a:gd name="T33" fmla="*/ 0 h 3"/>
                  <a:gd name="T34" fmla="*/ 6 w 9"/>
                  <a:gd name="T35" fmla="*/ 3 h 3"/>
                  <a:gd name="T36" fmla="*/ 6 w 9"/>
                  <a:gd name="T37" fmla="*/ 3 h 3"/>
                  <a:gd name="T38" fmla="*/ 6 w 9"/>
                  <a:gd name="T39" fmla="*/ 0 h 3"/>
                  <a:gd name="T40" fmla="*/ 3 w 9"/>
                  <a:gd name="T41" fmla="*/ 0 h 3"/>
                  <a:gd name="T42" fmla="*/ 3 w 9"/>
                  <a:gd name="T43" fmla="*/ 3 h 3"/>
                  <a:gd name="T44" fmla="*/ 3 w 9"/>
                  <a:gd name="T45" fmla="*/ 3 h 3"/>
                  <a:gd name="T46" fmla="*/ 3 w 9"/>
                  <a:gd name="T47" fmla="*/ 3 h 3"/>
                  <a:gd name="T48" fmla="*/ 0 w 9"/>
                  <a:gd name="T49" fmla="*/ 3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3"/>
                  <a:gd name="T77" fmla="*/ 9 w 9"/>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3">
                    <a:moveTo>
                      <a:pt x="0" y="3"/>
                    </a:moveTo>
                    <a:lnTo>
                      <a:pt x="0" y="3"/>
                    </a:lnTo>
                    <a:lnTo>
                      <a:pt x="3" y="3"/>
                    </a:lnTo>
                    <a:lnTo>
                      <a:pt x="6" y="3"/>
                    </a:lnTo>
                    <a:lnTo>
                      <a:pt x="9" y="3"/>
                    </a:lnTo>
                    <a:lnTo>
                      <a:pt x="6" y="3"/>
                    </a:lnTo>
                    <a:lnTo>
                      <a:pt x="6" y="0"/>
                    </a:lnTo>
                    <a:lnTo>
                      <a:pt x="6" y="3"/>
                    </a:lnTo>
                    <a:lnTo>
                      <a:pt x="6" y="0"/>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8" name="Freeform 340"/>
              <p:cNvSpPr>
                <a:spLocks noChangeArrowheads="1"/>
              </p:cNvSpPr>
              <p:nvPr/>
            </p:nvSpPr>
            <p:spPr bwMode="auto">
              <a:xfrm>
                <a:off x="1832" y="199"/>
                <a:ext cx="5" cy="3"/>
              </a:xfrm>
              <a:custGeom>
                <a:avLst/>
                <a:gdLst>
                  <a:gd name="T0" fmla="*/ 5 w 5"/>
                  <a:gd name="T1" fmla="*/ 0 h 3"/>
                  <a:gd name="T2" fmla="*/ 3 w 5"/>
                  <a:gd name="T3" fmla="*/ 0 h 3"/>
                  <a:gd name="T4" fmla="*/ 3 w 5"/>
                  <a:gd name="T5" fmla="*/ 0 h 3"/>
                  <a:gd name="T6" fmla="*/ 0 w 5"/>
                  <a:gd name="T7" fmla="*/ 0 h 3"/>
                  <a:gd name="T8" fmla="*/ 0 w 5"/>
                  <a:gd name="T9" fmla="*/ 0 h 3"/>
                  <a:gd name="T10" fmla="*/ 0 w 5"/>
                  <a:gd name="T11" fmla="*/ 0 h 3"/>
                  <a:gd name="T12" fmla="*/ 0 w 5"/>
                  <a:gd name="T13" fmla="*/ 3 h 3"/>
                  <a:gd name="T14" fmla="*/ 0 w 5"/>
                  <a:gd name="T15" fmla="*/ 3 h 3"/>
                  <a:gd name="T16" fmla="*/ 0 w 5"/>
                  <a:gd name="T17" fmla="*/ 3 h 3"/>
                  <a:gd name="T18" fmla="*/ 3 w 5"/>
                  <a:gd name="T19" fmla="*/ 3 h 3"/>
                  <a:gd name="T20" fmla="*/ 3 w 5"/>
                  <a:gd name="T21" fmla="*/ 3 h 3"/>
                  <a:gd name="T22" fmla="*/ 3 w 5"/>
                  <a:gd name="T23" fmla="*/ 3 h 3"/>
                  <a:gd name="T24" fmla="*/ 5 w 5"/>
                  <a:gd name="T25" fmla="*/ 3 h 3"/>
                  <a:gd name="T26" fmla="*/ 5 w 5"/>
                  <a:gd name="T27" fmla="*/ 0 h 3"/>
                  <a:gd name="T28" fmla="*/ 5 w 5"/>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3"/>
                  <a:gd name="T47" fmla="*/ 5 w 5"/>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3">
                    <a:moveTo>
                      <a:pt x="5" y="0"/>
                    </a:moveTo>
                    <a:lnTo>
                      <a:pt x="3" y="0"/>
                    </a:lnTo>
                    <a:lnTo>
                      <a:pt x="0" y="0"/>
                    </a:lnTo>
                    <a:lnTo>
                      <a:pt x="0" y="3"/>
                    </a:lnTo>
                    <a:lnTo>
                      <a:pt x="3" y="3"/>
                    </a:lnTo>
                    <a:lnTo>
                      <a:pt x="5" y="3"/>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69" name="Freeform 341"/>
              <p:cNvSpPr>
                <a:spLocks noChangeArrowheads="1"/>
              </p:cNvSpPr>
              <p:nvPr/>
            </p:nvSpPr>
            <p:spPr bwMode="auto">
              <a:xfrm>
                <a:off x="1837" y="196"/>
                <a:ext cx="3" cy="3"/>
              </a:xfrm>
              <a:custGeom>
                <a:avLst/>
                <a:gdLst>
                  <a:gd name="T0" fmla="*/ 3 w 3"/>
                  <a:gd name="T1" fmla="*/ 3 h 3"/>
                  <a:gd name="T2" fmla="*/ 3 w 3"/>
                  <a:gd name="T3" fmla="*/ 3 h 3"/>
                  <a:gd name="T4" fmla="*/ 3 w 3"/>
                  <a:gd name="T5" fmla="*/ 3 h 3"/>
                  <a:gd name="T6" fmla="*/ 3 w 3"/>
                  <a:gd name="T7" fmla="*/ 3 h 3"/>
                  <a:gd name="T8" fmla="*/ 3 w 3"/>
                  <a:gd name="T9" fmla="*/ 3 h 3"/>
                  <a:gd name="T10" fmla="*/ 0 w 3"/>
                  <a:gd name="T11" fmla="*/ 0 h 3"/>
                  <a:gd name="T12" fmla="*/ 0 w 3"/>
                  <a:gd name="T13" fmla="*/ 0 h 3"/>
                  <a:gd name="T14" fmla="*/ 0 w 3"/>
                  <a:gd name="T15" fmla="*/ 0 h 3"/>
                  <a:gd name="T16" fmla="*/ 0 w 3"/>
                  <a:gd name="T17" fmla="*/ 0 h 3"/>
                  <a:gd name="T18" fmla="*/ 0 w 3"/>
                  <a:gd name="T19" fmla="*/ 3 h 3"/>
                  <a:gd name="T20" fmla="*/ 3 w 3"/>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3"/>
                    </a:moveTo>
                    <a:lnTo>
                      <a:pt x="3" y="3"/>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0" name="Freeform 342"/>
              <p:cNvSpPr>
                <a:spLocks noChangeArrowheads="1"/>
              </p:cNvSpPr>
              <p:nvPr/>
            </p:nvSpPr>
            <p:spPr bwMode="auto">
              <a:xfrm>
                <a:off x="1849" y="190"/>
                <a:ext cx="9" cy="3"/>
              </a:xfrm>
              <a:custGeom>
                <a:avLst/>
                <a:gdLst>
                  <a:gd name="T0" fmla="*/ 0 w 9"/>
                  <a:gd name="T1" fmla="*/ 0 h 3"/>
                  <a:gd name="T2" fmla="*/ 0 w 9"/>
                  <a:gd name="T3" fmla="*/ 0 h 3"/>
                  <a:gd name="T4" fmla="*/ 3 w 9"/>
                  <a:gd name="T5" fmla="*/ 0 h 3"/>
                  <a:gd name="T6" fmla="*/ 0 w 9"/>
                  <a:gd name="T7" fmla="*/ 3 h 3"/>
                  <a:gd name="T8" fmla="*/ 3 w 9"/>
                  <a:gd name="T9" fmla="*/ 3 h 3"/>
                  <a:gd name="T10" fmla="*/ 3 w 9"/>
                  <a:gd name="T11" fmla="*/ 3 h 3"/>
                  <a:gd name="T12" fmla="*/ 6 w 9"/>
                  <a:gd name="T13" fmla="*/ 3 h 3"/>
                  <a:gd name="T14" fmla="*/ 6 w 9"/>
                  <a:gd name="T15" fmla="*/ 3 h 3"/>
                  <a:gd name="T16" fmla="*/ 9 w 9"/>
                  <a:gd name="T17" fmla="*/ 3 h 3"/>
                  <a:gd name="T18" fmla="*/ 9 w 9"/>
                  <a:gd name="T19" fmla="*/ 0 h 3"/>
                  <a:gd name="T20" fmla="*/ 6 w 9"/>
                  <a:gd name="T21" fmla="*/ 0 h 3"/>
                  <a:gd name="T22" fmla="*/ 3 w 9"/>
                  <a:gd name="T23" fmla="*/ 0 h 3"/>
                  <a:gd name="T24" fmla="*/ 3 w 9"/>
                  <a:gd name="T25" fmla="*/ 0 h 3"/>
                  <a:gd name="T26" fmla="*/ 3 w 9"/>
                  <a:gd name="T27" fmla="*/ 0 h 3"/>
                  <a:gd name="T28" fmla="*/ 0 w 9"/>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3"/>
                  <a:gd name="T47" fmla="*/ 9 w 9"/>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3">
                    <a:moveTo>
                      <a:pt x="0" y="0"/>
                    </a:moveTo>
                    <a:lnTo>
                      <a:pt x="0" y="0"/>
                    </a:lnTo>
                    <a:lnTo>
                      <a:pt x="3" y="0"/>
                    </a:lnTo>
                    <a:lnTo>
                      <a:pt x="0" y="3"/>
                    </a:lnTo>
                    <a:lnTo>
                      <a:pt x="3" y="3"/>
                    </a:lnTo>
                    <a:lnTo>
                      <a:pt x="6" y="3"/>
                    </a:lnTo>
                    <a:lnTo>
                      <a:pt x="9" y="3"/>
                    </a:lnTo>
                    <a:lnTo>
                      <a:pt x="9"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1" name="Freeform 343"/>
              <p:cNvSpPr>
                <a:spLocks noChangeArrowheads="1"/>
              </p:cNvSpPr>
              <p:nvPr/>
            </p:nvSpPr>
            <p:spPr bwMode="auto">
              <a:xfrm>
                <a:off x="1711" y="305"/>
                <a:ext cx="8" cy="3"/>
              </a:xfrm>
              <a:custGeom>
                <a:avLst/>
                <a:gdLst>
                  <a:gd name="T0" fmla="*/ 5 w 8"/>
                  <a:gd name="T1" fmla="*/ 0 h 3"/>
                  <a:gd name="T2" fmla="*/ 3 w 8"/>
                  <a:gd name="T3" fmla="*/ 0 h 3"/>
                  <a:gd name="T4" fmla="*/ 3 w 8"/>
                  <a:gd name="T5" fmla="*/ 3 h 3"/>
                  <a:gd name="T6" fmla="*/ 3 w 8"/>
                  <a:gd name="T7" fmla="*/ 3 h 3"/>
                  <a:gd name="T8" fmla="*/ 0 w 8"/>
                  <a:gd name="T9" fmla="*/ 3 h 3"/>
                  <a:gd name="T10" fmla="*/ 0 w 8"/>
                  <a:gd name="T11" fmla="*/ 3 h 3"/>
                  <a:gd name="T12" fmla="*/ 3 w 8"/>
                  <a:gd name="T13" fmla="*/ 3 h 3"/>
                  <a:gd name="T14" fmla="*/ 5 w 8"/>
                  <a:gd name="T15" fmla="*/ 3 h 3"/>
                  <a:gd name="T16" fmla="*/ 8 w 8"/>
                  <a:gd name="T17" fmla="*/ 3 h 3"/>
                  <a:gd name="T18" fmla="*/ 8 w 8"/>
                  <a:gd name="T19" fmla="*/ 0 h 3"/>
                  <a:gd name="T20" fmla="*/ 5 w 8"/>
                  <a:gd name="T21" fmla="*/ 0 h 3"/>
                  <a:gd name="T22" fmla="*/ 8 w 8"/>
                  <a:gd name="T23" fmla="*/ 0 h 3"/>
                  <a:gd name="T24" fmla="*/ 5 w 8"/>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3"/>
                  <a:gd name="T41" fmla="*/ 8 w 8"/>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3">
                    <a:moveTo>
                      <a:pt x="5" y="0"/>
                    </a:moveTo>
                    <a:lnTo>
                      <a:pt x="3" y="0"/>
                    </a:lnTo>
                    <a:lnTo>
                      <a:pt x="3" y="3"/>
                    </a:lnTo>
                    <a:lnTo>
                      <a:pt x="0" y="3"/>
                    </a:lnTo>
                    <a:lnTo>
                      <a:pt x="3" y="3"/>
                    </a:lnTo>
                    <a:lnTo>
                      <a:pt x="5" y="3"/>
                    </a:lnTo>
                    <a:lnTo>
                      <a:pt x="8" y="3"/>
                    </a:lnTo>
                    <a:lnTo>
                      <a:pt x="8" y="0"/>
                    </a:lnTo>
                    <a:lnTo>
                      <a:pt x="5" y="0"/>
                    </a:lnTo>
                    <a:lnTo>
                      <a:pt x="8" y="0"/>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2" name="Freeform 344"/>
              <p:cNvSpPr>
                <a:spLocks noChangeArrowheads="1"/>
              </p:cNvSpPr>
              <p:nvPr/>
            </p:nvSpPr>
            <p:spPr bwMode="auto">
              <a:xfrm>
                <a:off x="1679" y="34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3" name="Freeform 345"/>
              <p:cNvSpPr>
                <a:spLocks noChangeArrowheads="1"/>
              </p:cNvSpPr>
              <p:nvPr/>
            </p:nvSpPr>
            <p:spPr bwMode="auto">
              <a:xfrm>
                <a:off x="1688" y="325"/>
                <a:ext cx="3" cy="3"/>
              </a:xfrm>
              <a:custGeom>
                <a:avLst/>
                <a:gdLst>
                  <a:gd name="T0" fmla="*/ 3 w 3"/>
                  <a:gd name="T1" fmla="*/ 0 h 3"/>
                  <a:gd name="T2" fmla="*/ 0 w 3"/>
                  <a:gd name="T3" fmla="*/ 0 h 3"/>
                  <a:gd name="T4" fmla="*/ 0 w 3"/>
                  <a:gd name="T5" fmla="*/ 0 h 3"/>
                  <a:gd name="T6" fmla="*/ 0 w 3"/>
                  <a:gd name="T7" fmla="*/ 0 h 3"/>
                  <a:gd name="T8" fmla="*/ 0 w 3"/>
                  <a:gd name="T9" fmla="*/ 3 h 3"/>
                  <a:gd name="T10" fmla="*/ 0 w 3"/>
                  <a:gd name="T11" fmla="*/ 3 h 3"/>
                  <a:gd name="T12" fmla="*/ 3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0" y="0"/>
                    </a:lnTo>
                    <a:lnTo>
                      <a:pt x="0"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4" name="Rectangle 346"/>
              <p:cNvSpPr>
                <a:spLocks noChangeArrowheads="1"/>
              </p:cNvSpPr>
              <p:nvPr/>
            </p:nvSpPr>
            <p:spPr bwMode="auto">
              <a:xfrm>
                <a:off x="1679" y="334"/>
                <a:ext cx="3"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675" name="Freeform 347"/>
              <p:cNvSpPr>
                <a:spLocks noChangeArrowheads="1"/>
              </p:cNvSpPr>
              <p:nvPr/>
            </p:nvSpPr>
            <p:spPr bwMode="auto">
              <a:xfrm>
                <a:off x="1708" y="54"/>
                <a:ext cx="83" cy="52"/>
              </a:xfrm>
              <a:custGeom>
                <a:avLst/>
                <a:gdLst>
                  <a:gd name="T0" fmla="*/ 6 w 83"/>
                  <a:gd name="T1" fmla="*/ 15 h 52"/>
                  <a:gd name="T2" fmla="*/ 8 w 83"/>
                  <a:gd name="T3" fmla="*/ 12 h 52"/>
                  <a:gd name="T4" fmla="*/ 11 w 83"/>
                  <a:gd name="T5" fmla="*/ 15 h 52"/>
                  <a:gd name="T6" fmla="*/ 17 w 83"/>
                  <a:gd name="T7" fmla="*/ 18 h 52"/>
                  <a:gd name="T8" fmla="*/ 11 w 83"/>
                  <a:gd name="T9" fmla="*/ 21 h 52"/>
                  <a:gd name="T10" fmla="*/ 14 w 83"/>
                  <a:gd name="T11" fmla="*/ 24 h 52"/>
                  <a:gd name="T12" fmla="*/ 17 w 83"/>
                  <a:gd name="T13" fmla="*/ 26 h 52"/>
                  <a:gd name="T14" fmla="*/ 23 w 83"/>
                  <a:gd name="T15" fmla="*/ 29 h 52"/>
                  <a:gd name="T16" fmla="*/ 32 w 83"/>
                  <a:gd name="T17" fmla="*/ 26 h 52"/>
                  <a:gd name="T18" fmla="*/ 32 w 83"/>
                  <a:gd name="T19" fmla="*/ 24 h 52"/>
                  <a:gd name="T20" fmla="*/ 34 w 83"/>
                  <a:gd name="T21" fmla="*/ 24 h 52"/>
                  <a:gd name="T22" fmla="*/ 40 w 83"/>
                  <a:gd name="T23" fmla="*/ 21 h 52"/>
                  <a:gd name="T24" fmla="*/ 46 w 83"/>
                  <a:gd name="T25" fmla="*/ 24 h 52"/>
                  <a:gd name="T26" fmla="*/ 49 w 83"/>
                  <a:gd name="T27" fmla="*/ 24 h 52"/>
                  <a:gd name="T28" fmla="*/ 55 w 83"/>
                  <a:gd name="T29" fmla="*/ 26 h 52"/>
                  <a:gd name="T30" fmla="*/ 46 w 83"/>
                  <a:gd name="T31" fmla="*/ 26 h 52"/>
                  <a:gd name="T32" fmla="*/ 37 w 83"/>
                  <a:gd name="T33" fmla="*/ 29 h 52"/>
                  <a:gd name="T34" fmla="*/ 32 w 83"/>
                  <a:gd name="T35" fmla="*/ 32 h 52"/>
                  <a:gd name="T36" fmla="*/ 29 w 83"/>
                  <a:gd name="T37" fmla="*/ 35 h 52"/>
                  <a:gd name="T38" fmla="*/ 34 w 83"/>
                  <a:gd name="T39" fmla="*/ 35 h 52"/>
                  <a:gd name="T40" fmla="*/ 40 w 83"/>
                  <a:gd name="T41" fmla="*/ 35 h 52"/>
                  <a:gd name="T42" fmla="*/ 49 w 83"/>
                  <a:gd name="T43" fmla="*/ 32 h 52"/>
                  <a:gd name="T44" fmla="*/ 49 w 83"/>
                  <a:gd name="T45" fmla="*/ 35 h 52"/>
                  <a:gd name="T46" fmla="*/ 43 w 83"/>
                  <a:gd name="T47" fmla="*/ 35 h 52"/>
                  <a:gd name="T48" fmla="*/ 40 w 83"/>
                  <a:gd name="T49" fmla="*/ 41 h 52"/>
                  <a:gd name="T50" fmla="*/ 32 w 83"/>
                  <a:gd name="T51" fmla="*/ 41 h 52"/>
                  <a:gd name="T52" fmla="*/ 40 w 83"/>
                  <a:gd name="T53" fmla="*/ 47 h 52"/>
                  <a:gd name="T54" fmla="*/ 46 w 83"/>
                  <a:gd name="T55" fmla="*/ 47 h 52"/>
                  <a:gd name="T56" fmla="*/ 46 w 83"/>
                  <a:gd name="T57" fmla="*/ 49 h 52"/>
                  <a:gd name="T58" fmla="*/ 55 w 83"/>
                  <a:gd name="T59" fmla="*/ 52 h 52"/>
                  <a:gd name="T60" fmla="*/ 55 w 83"/>
                  <a:gd name="T61" fmla="*/ 49 h 52"/>
                  <a:gd name="T62" fmla="*/ 60 w 83"/>
                  <a:gd name="T63" fmla="*/ 41 h 52"/>
                  <a:gd name="T64" fmla="*/ 63 w 83"/>
                  <a:gd name="T65" fmla="*/ 38 h 52"/>
                  <a:gd name="T66" fmla="*/ 63 w 83"/>
                  <a:gd name="T67" fmla="*/ 32 h 52"/>
                  <a:gd name="T68" fmla="*/ 66 w 83"/>
                  <a:gd name="T69" fmla="*/ 26 h 52"/>
                  <a:gd name="T70" fmla="*/ 69 w 83"/>
                  <a:gd name="T71" fmla="*/ 24 h 52"/>
                  <a:gd name="T72" fmla="*/ 83 w 83"/>
                  <a:gd name="T73" fmla="*/ 21 h 52"/>
                  <a:gd name="T74" fmla="*/ 75 w 83"/>
                  <a:gd name="T75" fmla="*/ 18 h 52"/>
                  <a:gd name="T76" fmla="*/ 60 w 83"/>
                  <a:gd name="T77" fmla="*/ 12 h 52"/>
                  <a:gd name="T78" fmla="*/ 57 w 83"/>
                  <a:gd name="T79" fmla="*/ 6 h 52"/>
                  <a:gd name="T80" fmla="*/ 55 w 83"/>
                  <a:gd name="T81" fmla="*/ 9 h 52"/>
                  <a:gd name="T82" fmla="*/ 46 w 83"/>
                  <a:gd name="T83" fmla="*/ 3 h 52"/>
                  <a:gd name="T84" fmla="*/ 40 w 83"/>
                  <a:gd name="T85" fmla="*/ 0 h 52"/>
                  <a:gd name="T86" fmla="*/ 37 w 83"/>
                  <a:gd name="T87" fmla="*/ 3 h 52"/>
                  <a:gd name="T88" fmla="*/ 40 w 83"/>
                  <a:gd name="T89" fmla="*/ 12 h 52"/>
                  <a:gd name="T90" fmla="*/ 43 w 83"/>
                  <a:gd name="T91" fmla="*/ 18 h 52"/>
                  <a:gd name="T92" fmla="*/ 37 w 83"/>
                  <a:gd name="T93" fmla="*/ 12 h 52"/>
                  <a:gd name="T94" fmla="*/ 29 w 83"/>
                  <a:gd name="T95" fmla="*/ 3 h 52"/>
                  <a:gd name="T96" fmla="*/ 26 w 83"/>
                  <a:gd name="T97" fmla="*/ 9 h 52"/>
                  <a:gd name="T98" fmla="*/ 23 w 83"/>
                  <a:gd name="T99" fmla="*/ 12 h 52"/>
                  <a:gd name="T100" fmla="*/ 20 w 83"/>
                  <a:gd name="T101" fmla="*/ 9 h 52"/>
                  <a:gd name="T102" fmla="*/ 20 w 83"/>
                  <a:gd name="T103" fmla="*/ 6 h 52"/>
                  <a:gd name="T104" fmla="*/ 23 w 83"/>
                  <a:gd name="T105" fmla="*/ 3 h 52"/>
                  <a:gd name="T106" fmla="*/ 11 w 83"/>
                  <a:gd name="T107" fmla="*/ 6 h 52"/>
                  <a:gd name="T108" fmla="*/ 3 w 83"/>
                  <a:gd name="T109" fmla="*/ 6 h 52"/>
                  <a:gd name="T110" fmla="*/ 3 w 83"/>
                  <a:gd name="T111" fmla="*/ 9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
                  <a:gd name="T169" fmla="*/ 0 h 52"/>
                  <a:gd name="T170" fmla="*/ 83 w 83"/>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 h="52">
                    <a:moveTo>
                      <a:pt x="3" y="9"/>
                    </a:moveTo>
                    <a:lnTo>
                      <a:pt x="3" y="12"/>
                    </a:lnTo>
                    <a:lnTo>
                      <a:pt x="6" y="12"/>
                    </a:lnTo>
                    <a:lnTo>
                      <a:pt x="6" y="15"/>
                    </a:lnTo>
                    <a:lnTo>
                      <a:pt x="8" y="15"/>
                    </a:lnTo>
                    <a:lnTo>
                      <a:pt x="6" y="12"/>
                    </a:lnTo>
                    <a:lnTo>
                      <a:pt x="8" y="12"/>
                    </a:lnTo>
                    <a:lnTo>
                      <a:pt x="11" y="12"/>
                    </a:lnTo>
                    <a:lnTo>
                      <a:pt x="11" y="15"/>
                    </a:lnTo>
                    <a:lnTo>
                      <a:pt x="8" y="15"/>
                    </a:lnTo>
                    <a:lnTo>
                      <a:pt x="11" y="18"/>
                    </a:lnTo>
                    <a:lnTo>
                      <a:pt x="14" y="18"/>
                    </a:lnTo>
                    <a:lnTo>
                      <a:pt x="17" y="18"/>
                    </a:lnTo>
                    <a:lnTo>
                      <a:pt x="14" y="18"/>
                    </a:lnTo>
                    <a:lnTo>
                      <a:pt x="8" y="18"/>
                    </a:lnTo>
                    <a:lnTo>
                      <a:pt x="11" y="21"/>
                    </a:lnTo>
                    <a:lnTo>
                      <a:pt x="8" y="21"/>
                    </a:lnTo>
                    <a:lnTo>
                      <a:pt x="11" y="21"/>
                    </a:lnTo>
                    <a:lnTo>
                      <a:pt x="11" y="24"/>
                    </a:lnTo>
                    <a:lnTo>
                      <a:pt x="14" y="24"/>
                    </a:lnTo>
                    <a:lnTo>
                      <a:pt x="17" y="24"/>
                    </a:lnTo>
                    <a:lnTo>
                      <a:pt x="20" y="24"/>
                    </a:lnTo>
                    <a:lnTo>
                      <a:pt x="23" y="24"/>
                    </a:lnTo>
                    <a:lnTo>
                      <a:pt x="20" y="24"/>
                    </a:lnTo>
                    <a:lnTo>
                      <a:pt x="17" y="24"/>
                    </a:lnTo>
                    <a:lnTo>
                      <a:pt x="17" y="26"/>
                    </a:lnTo>
                    <a:lnTo>
                      <a:pt x="20" y="26"/>
                    </a:lnTo>
                    <a:lnTo>
                      <a:pt x="20" y="29"/>
                    </a:lnTo>
                    <a:lnTo>
                      <a:pt x="23" y="29"/>
                    </a:lnTo>
                    <a:lnTo>
                      <a:pt x="26" y="29"/>
                    </a:lnTo>
                    <a:lnTo>
                      <a:pt x="29" y="29"/>
                    </a:lnTo>
                    <a:lnTo>
                      <a:pt x="32" y="26"/>
                    </a:lnTo>
                    <a:lnTo>
                      <a:pt x="29" y="26"/>
                    </a:lnTo>
                    <a:lnTo>
                      <a:pt x="32" y="26"/>
                    </a:lnTo>
                    <a:lnTo>
                      <a:pt x="34" y="26"/>
                    </a:lnTo>
                    <a:lnTo>
                      <a:pt x="32" y="26"/>
                    </a:lnTo>
                    <a:lnTo>
                      <a:pt x="32" y="24"/>
                    </a:lnTo>
                    <a:lnTo>
                      <a:pt x="32" y="21"/>
                    </a:lnTo>
                    <a:lnTo>
                      <a:pt x="34" y="21"/>
                    </a:lnTo>
                    <a:lnTo>
                      <a:pt x="34" y="24"/>
                    </a:lnTo>
                    <a:lnTo>
                      <a:pt x="37" y="24"/>
                    </a:lnTo>
                    <a:lnTo>
                      <a:pt x="37" y="21"/>
                    </a:lnTo>
                    <a:lnTo>
                      <a:pt x="40" y="21"/>
                    </a:lnTo>
                    <a:lnTo>
                      <a:pt x="37" y="24"/>
                    </a:lnTo>
                    <a:lnTo>
                      <a:pt x="40" y="24"/>
                    </a:lnTo>
                    <a:lnTo>
                      <a:pt x="40" y="26"/>
                    </a:lnTo>
                    <a:lnTo>
                      <a:pt x="43" y="24"/>
                    </a:lnTo>
                    <a:lnTo>
                      <a:pt x="46" y="24"/>
                    </a:lnTo>
                    <a:lnTo>
                      <a:pt x="46" y="21"/>
                    </a:lnTo>
                    <a:lnTo>
                      <a:pt x="49" y="21"/>
                    </a:lnTo>
                    <a:lnTo>
                      <a:pt x="49" y="24"/>
                    </a:lnTo>
                    <a:lnTo>
                      <a:pt x="46" y="24"/>
                    </a:lnTo>
                    <a:lnTo>
                      <a:pt x="46" y="26"/>
                    </a:lnTo>
                    <a:lnTo>
                      <a:pt x="49" y="26"/>
                    </a:lnTo>
                    <a:lnTo>
                      <a:pt x="49" y="24"/>
                    </a:lnTo>
                    <a:lnTo>
                      <a:pt x="49" y="26"/>
                    </a:lnTo>
                    <a:lnTo>
                      <a:pt x="55" y="26"/>
                    </a:lnTo>
                    <a:lnTo>
                      <a:pt x="52" y="26"/>
                    </a:lnTo>
                    <a:lnTo>
                      <a:pt x="49" y="26"/>
                    </a:lnTo>
                    <a:lnTo>
                      <a:pt x="46" y="26"/>
                    </a:lnTo>
                    <a:lnTo>
                      <a:pt x="43" y="26"/>
                    </a:lnTo>
                    <a:lnTo>
                      <a:pt x="40" y="26"/>
                    </a:lnTo>
                    <a:lnTo>
                      <a:pt x="40" y="29"/>
                    </a:lnTo>
                    <a:lnTo>
                      <a:pt x="37" y="29"/>
                    </a:lnTo>
                    <a:lnTo>
                      <a:pt x="37" y="32"/>
                    </a:lnTo>
                    <a:lnTo>
                      <a:pt x="34" y="29"/>
                    </a:lnTo>
                    <a:lnTo>
                      <a:pt x="32" y="32"/>
                    </a:lnTo>
                    <a:lnTo>
                      <a:pt x="29" y="32"/>
                    </a:lnTo>
                    <a:lnTo>
                      <a:pt x="26" y="32"/>
                    </a:lnTo>
                    <a:lnTo>
                      <a:pt x="26" y="35"/>
                    </a:lnTo>
                    <a:lnTo>
                      <a:pt x="29" y="35"/>
                    </a:lnTo>
                    <a:lnTo>
                      <a:pt x="32" y="35"/>
                    </a:lnTo>
                    <a:lnTo>
                      <a:pt x="34" y="35"/>
                    </a:lnTo>
                    <a:lnTo>
                      <a:pt x="37" y="35"/>
                    </a:lnTo>
                    <a:lnTo>
                      <a:pt x="40" y="35"/>
                    </a:lnTo>
                    <a:lnTo>
                      <a:pt x="43" y="35"/>
                    </a:lnTo>
                    <a:lnTo>
                      <a:pt x="46" y="35"/>
                    </a:lnTo>
                    <a:lnTo>
                      <a:pt x="49" y="35"/>
                    </a:lnTo>
                    <a:lnTo>
                      <a:pt x="49" y="32"/>
                    </a:lnTo>
                    <a:lnTo>
                      <a:pt x="52" y="32"/>
                    </a:lnTo>
                    <a:lnTo>
                      <a:pt x="52" y="35"/>
                    </a:lnTo>
                    <a:lnTo>
                      <a:pt x="49" y="35"/>
                    </a:lnTo>
                    <a:lnTo>
                      <a:pt x="46" y="35"/>
                    </a:lnTo>
                    <a:lnTo>
                      <a:pt x="43" y="35"/>
                    </a:lnTo>
                    <a:lnTo>
                      <a:pt x="37" y="38"/>
                    </a:lnTo>
                    <a:lnTo>
                      <a:pt x="46" y="38"/>
                    </a:lnTo>
                    <a:lnTo>
                      <a:pt x="46" y="41"/>
                    </a:lnTo>
                    <a:lnTo>
                      <a:pt x="40" y="41"/>
                    </a:lnTo>
                    <a:lnTo>
                      <a:pt x="37" y="38"/>
                    </a:lnTo>
                    <a:lnTo>
                      <a:pt x="37" y="41"/>
                    </a:lnTo>
                    <a:lnTo>
                      <a:pt x="34" y="41"/>
                    </a:lnTo>
                    <a:lnTo>
                      <a:pt x="34" y="38"/>
                    </a:lnTo>
                    <a:lnTo>
                      <a:pt x="32" y="38"/>
                    </a:lnTo>
                    <a:lnTo>
                      <a:pt x="32" y="41"/>
                    </a:lnTo>
                    <a:lnTo>
                      <a:pt x="32" y="44"/>
                    </a:lnTo>
                    <a:lnTo>
                      <a:pt x="34" y="44"/>
                    </a:lnTo>
                    <a:lnTo>
                      <a:pt x="40" y="47"/>
                    </a:lnTo>
                    <a:lnTo>
                      <a:pt x="43" y="47"/>
                    </a:lnTo>
                    <a:lnTo>
                      <a:pt x="46" y="47"/>
                    </a:lnTo>
                    <a:lnTo>
                      <a:pt x="49" y="47"/>
                    </a:lnTo>
                    <a:lnTo>
                      <a:pt x="49" y="49"/>
                    </a:lnTo>
                    <a:lnTo>
                      <a:pt x="46" y="49"/>
                    </a:lnTo>
                    <a:lnTo>
                      <a:pt x="49" y="52"/>
                    </a:lnTo>
                    <a:lnTo>
                      <a:pt x="52" y="52"/>
                    </a:lnTo>
                    <a:lnTo>
                      <a:pt x="55" y="52"/>
                    </a:lnTo>
                    <a:lnTo>
                      <a:pt x="57" y="52"/>
                    </a:lnTo>
                    <a:lnTo>
                      <a:pt x="55" y="49"/>
                    </a:lnTo>
                    <a:lnTo>
                      <a:pt x="57" y="49"/>
                    </a:lnTo>
                    <a:lnTo>
                      <a:pt x="57" y="47"/>
                    </a:lnTo>
                    <a:lnTo>
                      <a:pt x="57" y="44"/>
                    </a:lnTo>
                    <a:lnTo>
                      <a:pt x="57" y="41"/>
                    </a:lnTo>
                    <a:lnTo>
                      <a:pt x="60" y="41"/>
                    </a:lnTo>
                    <a:lnTo>
                      <a:pt x="57" y="41"/>
                    </a:lnTo>
                    <a:lnTo>
                      <a:pt x="60" y="41"/>
                    </a:lnTo>
                    <a:lnTo>
                      <a:pt x="63" y="41"/>
                    </a:lnTo>
                    <a:lnTo>
                      <a:pt x="63" y="38"/>
                    </a:lnTo>
                    <a:lnTo>
                      <a:pt x="63" y="35"/>
                    </a:lnTo>
                    <a:lnTo>
                      <a:pt x="63" y="32"/>
                    </a:lnTo>
                    <a:lnTo>
                      <a:pt x="66" y="32"/>
                    </a:lnTo>
                    <a:lnTo>
                      <a:pt x="66" y="29"/>
                    </a:lnTo>
                    <a:lnTo>
                      <a:pt x="66" y="26"/>
                    </a:lnTo>
                    <a:lnTo>
                      <a:pt x="69" y="24"/>
                    </a:lnTo>
                    <a:lnTo>
                      <a:pt x="72" y="24"/>
                    </a:lnTo>
                    <a:lnTo>
                      <a:pt x="75" y="21"/>
                    </a:lnTo>
                    <a:lnTo>
                      <a:pt x="78" y="21"/>
                    </a:lnTo>
                    <a:lnTo>
                      <a:pt x="80" y="21"/>
                    </a:lnTo>
                    <a:lnTo>
                      <a:pt x="83" y="21"/>
                    </a:lnTo>
                    <a:lnTo>
                      <a:pt x="83" y="18"/>
                    </a:lnTo>
                    <a:lnTo>
                      <a:pt x="80" y="18"/>
                    </a:lnTo>
                    <a:lnTo>
                      <a:pt x="75" y="18"/>
                    </a:lnTo>
                    <a:lnTo>
                      <a:pt x="69" y="15"/>
                    </a:lnTo>
                    <a:lnTo>
                      <a:pt x="66" y="15"/>
                    </a:lnTo>
                    <a:lnTo>
                      <a:pt x="60" y="15"/>
                    </a:lnTo>
                    <a:lnTo>
                      <a:pt x="60" y="12"/>
                    </a:lnTo>
                    <a:lnTo>
                      <a:pt x="60" y="9"/>
                    </a:lnTo>
                    <a:lnTo>
                      <a:pt x="57" y="6"/>
                    </a:lnTo>
                    <a:lnTo>
                      <a:pt x="55" y="6"/>
                    </a:lnTo>
                    <a:lnTo>
                      <a:pt x="55" y="9"/>
                    </a:lnTo>
                    <a:lnTo>
                      <a:pt x="52" y="9"/>
                    </a:lnTo>
                    <a:lnTo>
                      <a:pt x="55" y="6"/>
                    </a:lnTo>
                    <a:lnTo>
                      <a:pt x="52" y="3"/>
                    </a:lnTo>
                    <a:lnTo>
                      <a:pt x="46" y="3"/>
                    </a:lnTo>
                    <a:lnTo>
                      <a:pt x="43" y="3"/>
                    </a:lnTo>
                    <a:lnTo>
                      <a:pt x="43" y="0"/>
                    </a:lnTo>
                    <a:lnTo>
                      <a:pt x="40" y="0"/>
                    </a:lnTo>
                    <a:lnTo>
                      <a:pt x="40" y="3"/>
                    </a:lnTo>
                    <a:lnTo>
                      <a:pt x="37" y="3"/>
                    </a:lnTo>
                    <a:lnTo>
                      <a:pt x="37" y="6"/>
                    </a:lnTo>
                    <a:lnTo>
                      <a:pt x="40" y="6"/>
                    </a:lnTo>
                    <a:lnTo>
                      <a:pt x="40" y="9"/>
                    </a:lnTo>
                    <a:lnTo>
                      <a:pt x="40" y="12"/>
                    </a:lnTo>
                    <a:lnTo>
                      <a:pt x="40" y="15"/>
                    </a:lnTo>
                    <a:lnTo>
                      <a:pt x="46" y="18"/>
                    </a:lnTo>
                    <a:lnTo>
                      <a:pt x="43" y="18"/>
                    </a:lnTo>
                    <a:lnTo>
                      <a:pt x="40" y="15"/>
                    </a:lnTo>
                    <a:lnTo>
                      <a:pt x="37" y="15"/>
                    </a:lnTo>
                    <a:lnTo>
                      <a:pt x="37" y="12"/>
                    </a:lnTo>
                    <a:lnTo>
                      <a:pt x="37" y="9"/>
                    </a:lnTo>
                    <a:lnTo>
                      <a:pt x="34" y="9"/>
                    </a:lnTo>
                    <a:lnTo>
                      <a:pt x="34" y="6"/>
                    </a:lnTo>
                    <a:lnTo>
                      <a:pt x="32" y="6"/>
                    </a:lnTo>
                    <a:lnTo>
                      <a:pt x="29" y="3"/>
                    </a:lnTo>
                    <a:lnTo>
                      <a:pt x="29" y="6"/>
                    </a:lnTo>
                    <a:lnTo>
                      <a:pt x="26" y="6"/>
                    </a:lnTo>
                    <a:lnTo>
                      <a:pt x="23" y="9"/>
                    </a:lnTo>
                    <a:lnTo>
                      <a:pt x="26" y="9"/>
                    </a:lnTo>
                    <a:lnTo>
                      <a:pt x="26" y="12"/>
                    </a:lnTo>
                    <a:lnTo>
                      <a:pt x="29" y="12"/>
                    </a:lnTo>
                    <a:lnTo>
                      <a:pt x="26" y="12"/>
                    </a:lnTo>
                    <a:lnTo>
                      <a:pt x="23" y="12"/>
                    </a:lnTo>
                    <a:lnTo>
                      <a:pt x="23" y="9"/>
                    </a:lnTo>
                    <a:lnTo>
                      <a:pt x="20" y="12"/>
                    </a:lnTo>
                    <a:lnTo>
                      <a:pt x="20" y="9"/>
                    </a:lnTo>
                    <a:lnTo>
                      <a:pt x="23" y="9"/>
                    </a:lnTo>
                    <a:lnTo>
                      <a:pt x="20" y="9"/>
                    </a:lnTo>
                    <a:lnTo>
                      <a:pt x="17" y="9"/>
                    </a:lnTo>
                    <a:lnTo>
                      <a:pt x="14" y="9"/>
                    </a:lnTo>
                    <a:lnTo>
                      <a:pt x="17" y="6"/>
                    </a:lnTo>
                    <a:lnTo>
                      <a:pt x="20" y="6"/>
                    </a:lnTo>
                    <a:lnTo>
                      <a:pt x="23" y="6"/>
                    </a:lnTo>
                    <a:lnTo>
                      <a:pt x="23" y="3"/>
                    </a:lnTo>
                    <a:lnTo>
                      <a:pt x="20" y="3"/>
                    </a:lnTo>
                    <a:lnTo>
                      <a:pt x="17" y="6"/>
                    </a:lnTo>
                    <a:lnTo>
                      <a:pt x="14" y="6"/>
                    </a:lnTo>
                    <a:lnTo>
                      <a:pt x="11" y="6"/>
                    </a:lnTo>
                    <a:lnTo>
                      <a:pt x="11" y="3"/>
                    </a:lnTo>
                    <a:lnTo>
                      <a:pt x="11" y="6"/>
                    </a:lnTo>
                    <a:lnTo>
                      <a:pt x="8" y="3"/>
                    </a:lnTo>
                    <a:lnTo>
                      <a:pt x="6" y="6"/>
                    </a:lnTo>
                    <a:lnTo>
                      <a:pt x="3" y="6"/>
                    </a:lnTo>
                    <a:lnTo>
                      <a:pt x="6" y="6"/>
                    </a:lnTo>
                    <a:lnTo>
                      <a:pt x="3" y="6"/>
                    </a:lnTo>
                    <a:lnTo>
                      <a:pt x="3" y="9"/>
                    </a:lnTo>
                    <a:lnTo>
                      <a:pt x="0" y="9"/>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6" name="Freeform 348"/>
              <p:cNvSpPr>
                <a:spLocks noChangeArrowheads="1"/>
              </p:cNvSpPr>
              <p:nvPr/>
            </p:nvSpPr>
            <p:spPr bwMode="auto">
              <a:xfrm>
                <a:off x="1708" y="72"/>
                <a:ext cx="14" cy="11"/>
              </a:xfrm>
              <a:custGeom>
                <a:avLst/>
                <a:gdLst>
                  <a:gd name="T0" fmla="*/ 3 w 14"/>
                  <a:gd name="T1" fmla="*/ 3 h 11"/>
                  <a:gd name="T2" fmla="*/ 3 w 14"/>
                  <a:gd name="T3" fmla="*/ 6 h 11"/>
                  <a:gd name="T4" fmla="*/ 6 w 14"/>
                  <a:gd name="T5" fmla="*/ 6 h 11"/>
                  <a:gd name="T6" fmla="*/ 6 w 14"/>
                  <a:gd name="T7" fmla="*/ 8 h 11"/>
                  <a:gd name="T8" fmla="*/ 8 w 14"/>
                  <a:gd name="T9" fmla="*/ 8 h 11"/>
                  <a:gd name="T10" fmla="*/ 8 w 14"/>
                  <a:gd name="T11" fmla="*/ 8 h 11"/>
                  <a:gd name="T12" fmla="*/ 11 w 14"/>
                  <a:gd name="T13" fmla="*/ 8 h 11"/>
                  <a:gd name="T14" fmla="*/ 11 w 14"/>
                  <a:gd name="T15" fmla="*/ 8 h 11"/>
                  <a:gd name="T16" fmla="*/ 11 w 14"/>
                  <a:gd name="T17" fmla="*/ 11 h 11"/>
                  <a:gd name="T18" fmla="*/ 14 w 14"/>
                  <a:gd name="T19" fmla="*/ 11 h 11"/>
                  <a:gd name="T20" fmla="*/ 14 w 14"/>
                  <a:gd name="T21" fmla="*/ 8 h 11"/>
                  <a:gd name="T22" fmla="*/ 11 w 14"/>
                  <a:gd name="T23" fmla="*/ 8 h 11"/>
                  <a:gd name="T24" fmla="*/ 11 w 14"/>
                  <a:gd name="T25" fmla="*/ 8 h 11"/>
                  <a:gd name="T26" fmla="*/ 11 w 14"/>
                  <a:gd name="T27" fmla="*/ 8 h 11"/>
                  <a:gd name="T28" fmla="*/ 8 w 14"/>
                  <a:gd name="T29" fmla="*/ 6 h 11"/>
                  <a:gd name="T30" fmla="*/ 8 w 14"/>
                  <a:gd name="T31" fmla="*/ 6 h 11"/>
                  <a:gd name="T32" fmla="*/ 8 w 14"/>
                  <a:gd name="T33" fmla="*/ 6 h 11"/>
                  <a:gd name="T34" fmla="*/ 8 w 14"/>
                  <a:gd name="T35" fmla="*/ 6 h 11"/>
                  <a:gd name="T36" fmla="*/ 8 w 14"/>
                  <a:gd name="T37" fmla="*/ 6 h 11"/>
                  <a:gd name="T38" fmla="*/ 6 w 14"/>
                  <a:gd name="T39" fmla="*/ 3 h 11"/>
                  <a:gd name="T40" fmla="*/ 3 w 14"/>
                  <a:gd name="T41" fmla="*/ 3 h 11"/>
                  <a:gd name="T42" fmla="*/ 3 w 14"/>
                  <a:gd name="T43" fmla="*/ 3 h 11"/>
                  <a:gd name="T44" fmla="*/ 3 w 14"/>
                  <a:gd name="T45" fmla="*/ 3 h 11"/>
                  <a:gd name="T46" fmla="*/ 0 w 14"/>
                  <a:gd name="T47" fmla="*/ 0 h 11"/>
                  <a:gd name="T48" fmla="*/ 3 w 14"/>
                  <a:gd name="T49" fmla="*/ 3 h 11"/>
                  <a:gd name="T50" fmla="*/ 3 w 14"/>
                  <a:gd name="T51" fmla="*/ 3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11"/>
                  <a:gd name="T80" fmla="*/ 14 w 14"/>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11">
                    <a:moveTo>
                      <a:pt x="3" y="3"/>
                    </a:moveTo>
                    <a:lnTo>
                      <a:pt x="3" y="6"/>
                    </a:lnTo>
                    <a:lnTo>
                      <a:pt x="6" y="6"/>
                    </a:lnTo>
                    <a:lnTo>
                      <a:pt x="6" y="8"/>
                    </a:lnTo>
                    <a:lnTo>
                      <a:pt x="8" y="8"/>
                    </a:lnTo>
                    <a:lnTo>
                      <a:pt x="11" y="8"/>
                    </a:lnTo>
                    <a:lnTo>
                      <a:pt x="11" y="11"/>
                    </a:lnTo>
                    <a:lnTo>
                      <a:pt x="14" y="11"/>
                    </a:lnTo>
                    <a:lnTo>
                      <a:pt x="14" y="8"/>
                    </a:lnTo>
                    <a:lnTo>
                      <a:pt x="11" y="8"/>
                    </a:lnTo>
                    <a:lnTo>
                      <a:pt x="8" y="6"/>
                    </a:lnTo>
                    <a:lnTo>
                      <a:pt x="6" y="3"/>
                    </a:lnTo>
                    <a:lnTo>
                      <a:pt x="3" y="3"/>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7" name="Freeform 349"/>
              <p:cNvSpPr>
                <a:spLocks noChangeArrowheads="1"/>
              </p:cNvSpPr>
              <p:nvPr/>
            </p:nvSpPr>
            <p:spPr bwMode="auto">
              <a:xfrm>
                <a:off x="1783" y="75"/>
                <a:ext cx="17" cy="8"/>
              </a:xfrm>
              <a:custGeom>
                <a:avLst/>
                <a:gdLst>
                  <a:gd name="T0" fmla="*/ 5 w 17"/>
                  <a:gd name="T1" fmla="*/ 0 h 8"/>
                  <a:gd name="T2" fmla="*/ 5 w 17"/>
                  <a:gd name="T3" fmla="*/ 3 h 8"/>
                  <a:gd name="T4" fmla="*/ 5 w 17"/>
                  <a:gd name="T5" fmla="*/ 3 h 8"/>
                  <a:gd name="T6" fmla="*/ 3 w 17"/>
                  <a:gd name="T7" fmla="*/ 3 h 8"/>
                  <a:gd name="T8" fmla="*/ 0 w 17"/>
                  <a:gd name="T9" fmla="*/ 3 h 8"/>
                  <a:gd name="T10" fmla="*/ 0 w 17"/>
                  <a:gd name="T11" fmla="*/ 3 h 8"/>
                  <a:gd name="T12" fmla="*/ 3 w 17"/>
                  <a:gd name="T13" fmla="*/ 5 h 8"/>
                  <a:gd name="T14" fmla="*/ 3 w 17"/>
                  <a:gd name="T15" fmla="*/ 5 h 8"/>
                  <a:gd name="T16" fmla="*/ 3 w 17"/>
                  <a:gd name="T17" fmla="*/ 5 h 8"/>
                  <a:gd name="T18" fmla="*/ 5 w 17"/>
                  <a:gd name="T19" fmla="*/ 5 h 8"/>
                  <a:gd name="T20" fmla="*/ 5 w 17"/>
                  <a:gd name="T21" fmla="*/ 5 h 8"/>
                  <a:gd name="T22" fmla="*/ 5 w 17"/>
                  <a:gd name="T23" fmla="*/ 8 h 8"/>
                  <a:gd name="T24" fmla="*/ 8 w 17"/>
                  <a:gd name="T25" fmla="*/ 8 h 8"/>
                  <a:gd name="T26" fmla="*/ 8 w 17"/>
                  <a:gd name="T27" fmla="*/ 5 h 8"/>
                  <a:gd name="T28" fmla="*/ 11 w 17"/>
                  <a:gd name="T29" fmla="*/ 5 h 8"/>
                  <a:gd name="T30" fmla="*/ 11 w 17"/>
                  <a:gd name="T31" fmla="*/ 5 h 8"/>
                  <a:gd name="T32" fmla="*/ 14 w 17"/>
                  <a:gd name="T33" fmla="*/ 5 h 8"/>
                  <a:gd name="T34" fmla="*/ 14 w 17"/>
                  <a:gd name="T35" fmla="*/ 5 h 8"/>
                  <a:gd name="T36" fmla="*/ 14 w 17"/>
                  <a:gd name="T37" fmla="*/ 5 h 8"/>
                  <a:gd name="T38" fmla="*/ 14 w 17"/>
                  <a:gd name="T39" fmla="*/ 3 h 8"/>
                  <a:gd name="T40" fmla="*/ 17 w 17"/>
                  <a:gd name="T41" fmla="*/ 3 h 8"/>
                  <a:gd name="T42" fmla="*/ 14 w 17"/>
                  <a:gd name="T43" fmla="*/ 3 h 8"/>
                  <a:gd name="T44" fmla="*/ 14 w 17"/>
                  <a:gd name="T45" fmla="*/ 3 h 8"/>
                  <a:gd name="T46" fmla="*/ 8 w 17"/>
                  <a:gd name="T47" fmla="*/ 3 h 8"/>
                  <a:gd name="T48" fmla="*/ 8 w 17"/>
                  <a:gd name="T49" fmla="*/ 0 h 8"/>
                  <a:gd name="T50" fmla="*/ 5 w 17"/>
                  <a:gd name="T51" fmla="*/ 0 h 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8"/>
                  <a:gd name="T80" fmla="*/ 17 w 17"/>
                  <a:gd name="T81" fmla="*/ 8 h 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8">
                    <a:moveTo>
                      <a:pt x="5" y="0"/>
                    </a:moveTo>
                    <a:lnTo>
                      <a:pt x="5" y="3"/>
                    </a:lnTo>
                    <a:lnTo>
                      <a:pt x="3" y="3"/>
                    </a:lnTo>
                    <a:lnTo>
                      <a:pt x="0" y="3"/>
                    </a:lnTo>
                    <a:lnTo>
                      <a:pt x="3" y="5"/>
                    </a:lnTo>
                    <a:lnTo>
                      <a:pt x="5" y="5"/>
                    </a:lnTo>
                    <a:lnTo>
                      <a:pt x="5" y="8"/>
                    </a:lnTo>
                    <a:lnTo>
                      <a:pt x="8" y="8"/>
                    </a:lnTo>
                    <a:lnTo>
                      <a:pt x="8" y="5"/>
                    </a:lnTo>
                    <a:lnTo>
                      <a:pt x="11" y="5"/>
                    </a:lnTo>
                    <a:lnTo>
                      <a:pt x="14" y="5"/>
                    </a:lnTo>
                    <a:lnTo>
                      <a:pt x="14" y="3"/>
                    </a:lnTo>
                    <a:lnTo>
                      <a:pt x="17" y="3"/>
                    </a:lnTo>
                    <a:lnTo>
                      <a:pt x="14" y="3"/>
                    </a:lnTo>
                    <a:lnTo>
                      <a:pt x="8" y="3"/>
                    </a:lnTo>
                    <a:lnTo>
                      <a:pt x="8" y="0"/>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8" name="Freeform 350"/>
              <p:cNvSpPr>
                <a:spLocks noChangeArrowheads="1"/>
              </p:cNvSpPr>
              <p:nvPr/>
            </p:nvSpPr>
            <p:spPr bwMode="auto">
              <a:xfrm>
                <a:off x="1788" y="80"/>
                <a:ext cx="32" cy="18"/>
              </a:xfrm>
              <a:custGeom>
                <a:avLst/>
                <a:gdLst>
                  <a:gd name="T0" fmla="*/ 32 w 32"/>
                  <a:gd name="T1" fmla="*/ 9 h 18"/>
                  <a:gd name="T2" fmla="*/ 32 w 32"/>
                  <a:gd name="T3" fmla="*/ 9 h 18"/>
                  <a:gd name="T4" fmla="*/ 29 w 32"/>
                  <a:gd name="T5" fmla="*/ 9 h 18"/>
                  <a:gd name="T6" fmla="*/ 29 w 32"/>
                  <a:gd name="T7" fmla="*/ 6 h 18"/>
                  <a:gd name="T8" fmla="*/ 26 w 32"/>
                  <a:gd name="T9" fmla="*/ 6 h 18"/>
                  <a:gd name="T10" fmla="*/ 24 w 32"/>
                  <a:gd name="T11" fmla="*/ 6 h 18"/>
                  <a:gd name="T12" fmla="*/ 21 w 32"/>
                  <a:gd name="T13" fmla="*/ 6 h 18"/>
                  <a:gd name="T14" fmla="*/ 18 w 32"/>
                  <a:gd name="T15" fmla="*/ 6 h 18"/>
                  <a:gd name="T16" fmla="*/ 18 w 32"/>
                  <a:gd name="T17" fmla="*/ 3 h 18"/>
                  <a:gd name="T18" fmla="*/ 21 w 32"/>
                  <a:gd name="T19" fmla="*/ 3 h 18"/>
                  <a:gd name="T20" fmla="*/ 18 w 32"/>
                  <a:gd name="T21" fmla="*/ 0 h 18"/>
                  <a:gd name="T22" fmla="*/ 18 w 32"/>
                  <a:gd name="T23" fmla="*/ 0 h 18"/>
                  <a:gd name="T24" fmla="*/ 15 w 32"/>
                  <a:gd name="T25" fmla="*/ 0 h 18"/>
                  <a:gd name="T26" fmla="*/ 15 w 32"/>
                  <a:gd name="T27" fmla="*/ 0 h 18"/>
                  <a:gd name="T28" fmla="*/ 9 w 32"/>
                  <a:gd name="T29" fmla="*/ 3 h 18"/>
                  <a:gd name="T30" fmla="*/ 6 w 32"/>
                  <a:gd name="T31" fmla="*/ 3 h 18"/>
                  <a:gd name="T32" fmla="*/ 3 w 32"/>
                  <a:gd name="T33" fmla="*/ 6 h 18"/>
                  <a:gd name="T34" fmla="*/ 3 w 32"/>
                  <a:gd name="T35" fmla="*/ 6 h 18"/>
                  <a:gd name="T36" fmla="*/ 6 w 32"/>
                  <a:gd name="T37" fmla="*/ 6 h 18"/>
                  <a:gd name="T38" fmla="*/ 6 w 32"/>
                  <a:gd name="T39" fmla="*/ 9 h 18"/>
                  <a:gd name="T40" fmla="*/ 6 w 32"/>
                  <a:gd name="T41" fmla="*/ 9 h 18"/>
                  <a:gd name="T42" fmla="*/ 6 w 32"/>
                  <a:gd name="T43" fmla="*/ 12 h 18"/>
                  <a:gd name="T44" fmla="*/ 3 w 32"/>
                  <a:gd name="T45" fmla="*/ 12 h 18"/>
                  <a:gd name="T46" fmla="*/ 3 w 32"/>
                  <a:gd name="T47" fmla="*/ 15 h 18"/>
                  <a:gd name="T48" fmla="*/ 6 w 32"/>
                  <a:gd name="T49" fmla="*/ 15 h 18"/>
                  <a:gd name="T50" fmla="*/ 12 w 32"/>
                  <a:gd name="T51" fmla="*/ 15 h 18"/>
                  <a:gd name="T52" fmla="*/ 15 w 32"/>
                  <a:gd name="T53" fmla="*/ 12 h 18"/>
                  <a:gd name="T54" fmla="*/ 18 w 32"/>
                  <a:gd name="T55" fmla="*/ 12 h 18"/>
                  <a:gd name="T56" fmla="*/ 18 w 32"/>
                  <a:gd name="T57" fmla="*/ 12 h 18"/>
                  <a:gd name="T58" fmla="*/ 18 w 32"/>
                  <a:gd name="T59" fmla="*/ 12 h 18"/>
                  <a:gd name="T60" fmla="*/ 18 w 32"/>
                  <a:gd name="T61" fmla="*/ 15 h 18"/>
                  <a:gd name="T62" fmla="*/ 15 w 32"/>
                  <a:gd name="T63" fmla="*/ 15 h 18"/>
                  <a:gd name="T64" fmla="*/ 18 w 32"/>
                  <a:gd name="T65" fmla="*/ 15 h 18"/>
                  <a:gd name="T66" fmla="*/ 18 w 32"/>
                  <a:gd name="T67" fmla="*/ 15 h 18"/>
                  <a:gd name="T68" fmla="*/ 21 w 32"/>
                  <a:gd name="T69" fmla="*/ 15 h 18"/>
                  <a:gd name="T70" fmla="*/ 24 w 32"/>
                  <a:gd name="T71" fmla="*/ 15 h 18"/>
                  <a:gd name="T72" fmla="*/ 24 w 32"/>
                  <a:gd name="T73" fmla="*/ 15 h 18"/>
                  <a:gd name="T74" fmla="*/ 26 w 32"/>
                  <a:gd name="T75" fmla="*/ 12 h 18"/>
                  <a:gd name="T76" fmla="*/ 26 w 32"/>
                  <a:gd name="T77" fmla="*/ 12 h 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
                  <a:gd name="T118" fmla="*/ 0 h 18"/>
                  <a:gd name="T119" fmla="*/ 32 w 32"/>
                  <a:gd name="T120" fmla="*/ 18 h 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 h="18">
                    <a:moveTo>
                      <a:pt x="26" y="9"/>
                    </a:moveTo>
                    <a:lnTo>
                      <a:pt x="32" y="9"/>
                    </a:lnTo>
                    <a:lnTo>
                      <a:pt x="29" y="9"/>
                    </a:lnTo>
                    <a:lnTo>
                      <a:pt x="29" y="6"/>
                    </a:lnTo>
                    <a:lnTo>
                      <a:pt x="26" y="6"/>
                    </a:lnTo>
                    <a:lnTo>
                      <a:pt x="24" y="9"/>
                    </a:lnTo>
                    <a:lnTo>
                      <a:pt x="24" y="6"/>
                    </a:lnTo>
                    <a:lnTo>
                      <a:pt x="21" y="6"/>
                    </a:lnTo>
                    <a:lnTo>
                      <a:pt x="18" y="6"/>
                    </a:lnTo>
                    <a:lnTo>
                      <a:pt x="18" y="3"/>
                    </a:lnTo>
                    <a:lnTo>
                      <a:pt x="21" y="3"/>
                    </a:lnTo>
                    <a:lnTo>
                      <a:pt x="18" y="0"/>
                    </a:lnTo>
                    <a:lnTo>
                      <a:pt x="15" y="0"/>
                    </a:lnTo>
                    <a:lnTo>
                      <a:pt x="12" y="3"/>
                    </a:lnTo>
                    <a:lnTo>
                      <a:pt x="9" y="3"/>
                    </a:lnTo>
                    <a:lnTo>
                      <a:pt x="9" y="0"/>
                    </a:lnTo>
                    <a:lnTo>
                      <a:pt x="6" y="3"/>
                    </a:lnTo>
                    <a:lnTo>
                      <a:pt x="0" y="3"/>
                    </a:lnTo>
                    <a:lnTo>
                      <a:pt x="3" y="6"/>
                    </a:lnTo>
                    <a:lnTo>
                      <a:pt x="6" y="6"/>
                    </a:lnTo>
                    <a:lnTo>
                      <a:pt x="6" y="9"/>
                    </a:lnTo>
                    <a:lnTo>
                      <a:pt x="6" y="12"/>
                    </a:lnTo>
                    <a:lnTo>
                      <a:pt x="3" y="12"/>
                    </a:lnTo>
                    <a:lnTo>
                      <a:pt x="3" y="15"/>
                    </a:lnTo>
                    <a:lnTo>
                      <a:pt x="6" y="15"/>
                    </a:lnTo>
                    <a:lnTo>
                      <a:pt x="12" y="15"/>
                    </a:lnTo>
                    <a:lnTo>
                      <a:pt x="12" y="12"/>
                    </a:lnTo>
                    <a:lnTo>
                      <a:pt x="15" y="12"/>
                    </a:lnTo>
                    <a:lnTo>
                      <a:pt x="18" y="12"/>
                    </a:lnTo>
                    <a:lnTo>
                      <a:pt x="18" y="15"/>
                    </a:lnTo>
                    <a:lnTo>
                      <a:pt x="15" y="15"/>
                    </a:lnTo>
                    <a:lnTo>
                      <a:pt x="18" y="15"/>
                    </a:lnTo>
                    <a:lnTo>
                      <a:pt x="18" y="18"/>
                    </a:lnTo>
                    <a:lnTo>
                      <a:pt x="18" y="15"/>
                    </a:lnTo>
                    <a:lnTo>
                      <a:pt x="21" y="15"/>
                    </a:lnTo>
                    <a:lnTo>
                      <a:pt x="24" y="15"/>
                    </a:lnTo>
                    <a:lnTo>
                      <a:pt x="26" y="12"/>
                    </a:lnTo>
                    <a:lnTo>
                      <a:pt x="26"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79" name="Freeform 351"/>
              <p:cNvSpPr>
                <a:spLocks noChangeArrowheads="1"/>
              </p:cNvSpPr>
              <p:nvPr/>
            </p:nvSpPr>
            <p:spPr bwMode="auto">
              <a:xfrm>
                <a:off x="1858" y="49"/>
                <a:ext cx="17" cy="3"/>
              </a:xfrm>
              <a:custGeom>
                <a:avLst/>
                <a:gdLst>
                  <a:gd name="T0" fmla="*/ 2 w 17"/>
                  <a:gd name="T1" fmla="*/ 3 h 3"/>
                  <a:gd name="T2" fmla="*/ 2 w 17"/>
                  <a:gd name="T3" fmla="*/ 3 h 3"/>
                  <a:gd name="T4" fmla="*/ 2 w 17"/>
                  <a:gd name="T5" fmla="*/ 3 h 3"/>
                  <a:gd name="T6" fmla="*/ 5 w 17"/>
                  <a:gd name="T7" fmla="*/ 3 h 3"/>
                  <a:gd name="T8" fmla="*/ 5 w 17"/>
                  <a:gd name="T9" fmla="*/ 3 h 3"/>
                  <a:gd name="T10" fmla="*/ 5 w 17"/>
                  <a:gd name="T11" fmla="*/ 3 h 3"/>
                  <a:gd name="T12" fmla="*/ 8 w 17"/>
                  <a:gd name="T13" fmla="*/ 3 h 3"/>
                  <a:gd name="T14" fmla="*/ 8 w 17"/>
                  <a:gd name="T15" fmla="*/ 3 h 3"/>
                  <a:gd name="T16" fmla="*/ 11 w 17"/>
                  <a:gd name="T17" fmla="*/ 3 h 3"/>
                  <a:gd name="T18" fmla="*/ 14 w 17"/>
                  <a:gd name="T19" fmla="*/ 3 h 3"/>
                  <a:gd name="T20" fmla="*/ 17 w 17"/>
                  <a:gd name="T21" fmla="*/ 3 h 3"/>
                  <a:gd name="T22" fmla="*/ 14 w 17"/>
                  <a:gd name="T23" fmla="*/ 3 h 3"/>
                  <a:gd name="T24" fmla="*/ 11 w 17"/>
                  <a:gd name="T25" fmla="*/ 0 h 3"/>
                  <a:gd name="T26" fmla="*/ 11 w 17"/>
                  <a:gd name="T27" fmla="*/ 3 h 3"/>
                  <a:gd name="T28" fmla="*/ 8 w 17"/>
                  <a:gd name="T29" fmla="*/ 3 h 3"/>
                  <a:gd name="T30" fmla="*/ 5 w 17"/>
                  <a:gd name="T31" fmla="*/ 3 h 3"/>
                  <a:gd name="T32" fmla="*/ 2 w 17"/>
                  <a:gd name="T33" fmla="*/ 3 h 3"/>
                  <a:gd name="T34" fmla="*/ 0 w 17"/>
                  <a:gd name="T35" fmla="*/ 3 h 3"/>
                  <a:gd name="T36" fmla="*/ 0 w 17"/>
                  <a:gd name="T37" fmla="*/ 3 h 3"/>
                  <a:gd name="T38" fmla="*/ 2 w 17"/>
                  <a:gd name="T39" fmla="*/ 3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3"/>
                  <a:gd name="T62" fmla="*/ 17 w 17"/>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3">
                    <a:moveTo>
                      <a:pt x="2" y="3"/>
                    </a:moveTo>
                    <a:lnTo>
                      <a:pt x="2" y="3"/>
                    </a:lnTo>
                    <a:lnTo>
                      <a:pt x="5" y="3"/>
                    </a:lnTo>
                    <a:lnTo>
                      <a:pt x="8" y="3"/>
                    </a:lnTo>
                    <a:lnTo>
                      <a:pt x="11" y="3"/>
                    </a:lnTo>
                    <a:lnTo>
                      <a:pt x="14" y="3"/>
                    </a:lnTo>
                    <a:lnTo>
                      <a:pt x="17" y="3"/>
                    </a:lnTo>
                    <a:lnTo>
                      <a:pt x="14" y="3"/>
                    </a:lnTo>
                    <a:lnTo>
                      <a:pt x="11" y="0"/>
                    </a:lnTo>
                    <a:lnTo>
                      <a:pt x="11" y="3"/>
                    </a:lnTo>
                    <a:lnTo>
                      <a:pt x="8" y="3"/>
                    </a:lnTo>
                    <a:lnTo>
                      <a:pt x="5" y="3"/>
                    </a:lnTo>
                    <a:lnTo>
                      <a:pt x="2" y="3"/>
                    </a:lnTo>
                    <a:lnTo>
                      <a:pt x="0" y="3"/>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0" name="Freeform 352"/>
              <p:cNvSpPr>
                <a:spLocks noChangeArrowheads="1"/>
              </p:cNvSpPr>
              <p:nvPr/>
            </p:nvSpPr>
            <p:spPr bwMode="auto">
              <a:xfrm>
                <a:off x="1829" y="72"/>
                <a:ext cx="3" cy="3"/>
              </a:xfrm>
              <a:custGeom>
                <a:avLst/>
                <a:gdLst>
                  <a:gd name="T0" fmla="*/ 0 w 3"/>
                  <a:gd name="T1" fmla="*/ 0 h 3"/>
                  <a:gd name="T2" fmla="*/ 0 w 3"/>
                  <a:gd name="T3" fmla="*/ 0 h 3"/>
                  <a:gd name="T4" fmla="*/ 0 w 3"/>
                  <a:gd name="T5" fmla="*/ 3 h 3"/>
                  <a:gd name="T6" fmla="*/ 0 w 3"/>
                  <a:gd name="T7" fmla="*/ 3 h 3"/>
                  <a:gd name="T8" fmla="*/ 0 w 3"/>
                  <a:gd name="T9" fmla="*/ 3 h 3"/>
                  <a:gd name="T10" fmla="*/ 3 w 3"/>
                  <a:gd name="T11" fmla="*/ 3 h 3"/>
                  <a:gd name="T12" fmla="*/ 3 w 3"/>
                  <a:gd name="T13" fmla="*/ 3 h 3"/>
                  <a:gd name="T14" fmla="*/ 3 w 3"/>
                  <a:gd name="T15" fmla="*/ 3 h 3"/>
                  <a:gd name="T16" fmla="*/ 3 w 3"/>
                  <a:gd name="T17" fmla="*/ 3 h 3"/>
                  <a:gd name="T18" fmla="*/ 0 w 3"/>
                  <a:gd name="T19" fmla="*/ 3 h 3"/>
                  <a:gd name="T20" fmla="*/ 0 w 3"/>
                  <a:gd name="T21" fmla="*/ 0 h 3"/>
                  <a:gd name="T22" fmla="*/ 0 w 3"/>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3"/>
                  <a:gd name="T38" fmla="*/ 3 w 3"/>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3">
                    <a:moveTo>
                      <a:pt x="0" y="0"/>
                    </a:moveTo>
                    <a:lnTo>
                      <a:pt x="0" y="0"/>
                    </a:lnTo>
                    <a:lnTo>
                      <a:pt x="0" y="3"/>
                    </a:lnTo>
                    <a:lnTo>
                      <a:pt x="3" y="3"/>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1" name="Freeform 353"/>
              <p:cNvSpPr>
                <a:spLocks noChangeArrowheads="1"/>
              </p:cNvSpPr>
              <p:nvPr/>
            </p:nvSpPr>
            <p:spPr bwMode="auto">
              <a:xfrm>
                <a:off x="1849" y="69"/>
                <a:ext cx="3" cy="3"/>
              </a:xfrm>
              <a:custGeom>
                <a:avLst/>
                <a:gdLst>
                  <a:gd name="T0" fmla="*/ 3 w 3"/>
                  <a:gd name="T1" fmla="*/ 0 h 3"/>
                  <a:gd name="T2" fmla="*/ 0 w 3"/>
                  <a:gd name="T3" fmla="*/ 3 h 3"/>
                  <a:gd name="T4" fmla="*/ 3 w 3"/>
                  <a:gd name="T5" fmla="*/ 3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2" name="Rectangle 354"/>
              <p:cNvSpPr>
                <a:spLocks noChangeArrowheads="1"/>
              </p:cNvSpPr>
              <p:nvPr/>
            </p:nvSpPr>
            <p:spPr bwMode="auto">
              <a:xfrm>
                <a:off x="1837" y="72"/>
                <a:ext cx="3" cy="1"/>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683" name="Freeform 355"/>
              <p:cNvSpPr>
                <a:spLocks noChangeArrowheads="1"/>
              </p:cNvSpPr>
              <p:nvPr/>
            </p:nvSpPr>
            <p:spPr bwMode="auto">
              <a:xfrm>
                <a:off x="1840" y="69"/>
                <a:ext cx="9" cy="3"/>
              </a:xfrm>
              <a:custGeom>
                <a:avLst/>
                <a:gdLst>
                  <a:gd name="T0" fmla="*/ 3 w 9"/>
                  <a:gd name="T1" fmla="*/ 3 h 3"/>
                  <a:gd name="T2" fmla="*/ 3 w 9"/>
                  <a:gd name="T3" fmla="*/ 3 h 3"/>
                  <a:gd name="T4" fmla="*/ 6 w 9"/>
                  <a:gd name="T5" fmla="*/ 3 h 3"/>
                  <a:gd name="T6" fmla="*/ 9 w 9"/>
                  <a:gd name="T7" fmla="*/ 3 h 3"/>
                  <a:gd name="T8" fmla="*/ 9 w 9"/>
                  <a:gd name="T9" fmla="*/ 3 h 3"/>
                  <a:gd name="T10" fmla="*/ 9 w 9"/>
                  <a:gd name="T11" fmla="*/ 3 h 3"/>
                  <a:gd name="T12" fmla="*/ 9 w 9"/>
                  <a:gd name="T13" fmla="*/ 3 h 3"/>
                  <a:gd name="T14" fmla="*/ 6 w 9"/>
                  <a:gd name="T15" fmla="*/ 3 h 3"/>
                  <a:gd name="T16" fmla="*/ 9 w 9"/>
                  <a:gd name="T17" fmla="*/ 0 h 3"/>
                  <a:gd name="T18" fmla="*/ 3 w 9"/>
                  <a:gd name="T19" fmla="*/ 0 h 3"/>
                  <a:gd name="T20" fmla="*/ 3 w 9"/>
                  <a:gd name="T21" fmla="*/ 0 h 3"/>
                  <a:gd name="T22" fmla="*/ 3 w 9"/>
                  <a:gd name="T23" fmla="*/ 3 h 3"/>
                  <a:gd name="T24" fmla="*/ 0 w 9"/>
                  <a:gd name="T25" fmla="*/ 3 h 3"/>
                  <a:gd name="T26" fmla="*/ 0 w 9"/>
                  <a:gd name="T27" fmla="*/ 3 h 3"/>
                  <a:gd name="T28" fmla="*/ 0 w 9"/>
                  <a:gd name="T29" fmla="*/ 3 h 3"/>
                  <a:gd name="T30" fmla="*/ 3 w 9"/>
                  <a:gd name="T31" fmla="*/ 3 h 3"/>
                  <a:gd name="T32" fmla="*/ 3 w 9"/>
                  <a:gd name="T33" fmla="*/ 3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3"/>
                  <a:gd name="T53" fmla="*/ 9 w 9"/>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3">
                    <a:moveTo>
                      <a:pt x="3" y="3"/>
                    </a:moveTo>
                    <a:lnTo>
                      <a:pt x="3" y="3"/>
                    </a:lnTo>
                    <a:lnTo>
                      <a:pt x="6" y="3"/>
                    </a:lnTo>
                    <a:lnTo>
                      <a:pt x="9" y="3"/>
                    </a:lnTo>
                    <a:lnTo>
                      <a:pt x="6" y="3"/>
                    </a:lnTo>
                    <a:lnTo>
                      <a:pt x="9" y="0"/>
                    </a:lnTo>
                    <a:lnTo>
                      <a:pt x="3" y="0"/>
                    </a:lnTo>
                    <a:lnTo>
                      <a:pt x="3" y="3"/>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4" name="Freeform 356"/>
              <p:cNvSpPr>
                <a:spLocks noChangeArrowheads="1"/>
              </p:cNvSpPr>
              <p:nvPr/>
            </p:nvSpPr>
            <p:spPr bwMode="auto">
              <a:xfrm>
                <a:off x="1786" y="138"/>
                <a:ext cx="2" cy="3"/>
              </a:xfrm>
              <a:custGeom>
                <a:avLst/>
                <a:gdLst>
                  <a:gd name="T0" fmla="*/ 0 w 2"/>
                  <a:gd name="T1" fmla="*/ 3 h 3"/>
                  <a:gd name="T2" fmla="*/ 2 w 2"/>
                  <a:gd name="T3" fmla="*/ 3 h 3"/>
                  <a:gd name="T4" fmla="*/ 2 w 2"/>
                  <a:gd name="T5" fmla="*/ 3 h 3"/>
                  <a:gd name="T6" fmla="*/ 0 w 2"/>
                  <a:gd name="T7" fmla="*/ 0 h 3"/>
                  <a:gd name="T8" fmla="*/ 0 w 2"/>
                  <a:gd name="T9" fmla="*/ 3 h 3"/>
                  <a:gd name="T10" fmla="*/ 0 w 2"/>
                  <a:gd name="T11" fmla="*/ 3 h 3"/>
                  <a:gd name="T12" fmla="*/ 0 w 2"/>
                  <a:gd name="T13" fmla="*/ 3 h 3"/>
                  <a:gd name="T14" fmla="*/ 0 w 2"/>
                  <a:gd name="T15" fmla="*/ 3 h 3"/>
                  <a:gd name="T16" fmla="*/ 0 w 2"/>
                  <a:gd name="T17" fmla="*/ 3 h 3"/>
                  <a:gd name="T18" fmla="*/ 0 w 2"/>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0" y="3"/>
                    </a:moveTo>
                    <a:lnTo>
                      <a:pt x="2"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5" name="Freeform 357"/>
              <p:cNvSpPr>
                <a:spLocks noChangeArrowheads="1"/>
              </p:cNvSpPr>
              <p:nvPr/>
            </p:nvSpPr>
            <p:spPr bwMode="auto">
              <a:xfrm>
                <a:off x="1760" y="46"/>
                <a:ext cx="69" cy="23"/>
              </a:xfrm>
              <a:custGeom>
                <a:avLst/>
                <a:gdLst>
                  <a:gd name="T0" fmla="*/ 3 w 69"/>
                  <a:gd name="T1" fmla="*/ 8 h 23"/>
                  <a:gd name="T2" fmla="*/ 8 w 69"/>
                  <a:gd name="T3" fmla="*/ 8 h 23"/>
                  <a:gd name="T4" fmla="*/ 5 w 69"/>
                  <a:gd name="T5" fmla="*/ 11 h 23"/>
                  <a:gd name="T6" fmla="*/ 5 w 69"/>
                  <a:gd name="T7" fmla="*/ 11 h 23"/>
                  <a:gd name="T8" fmla="*/ 8 w 69"/>
                  <a:gd name="T9" fmla="*/ 11 h 23"/>
                  <a:gd name="T10" fmla="*/ 8 w 69"/>
                  <a:gd name="T11" fmla="*/ 14 h 23"/>
                  <a:gd name="T12" fmla="*/ 14 w 69"/>
                  <a:gd name="T13" fmla="*/ 14 h 23"/>
                  <a:gd name="T14" fmla="*/ 20 w 69"/>
                  <a:gd name="T15" fmla="*/ 11 h 23"/>
                  <a:gd name="T16" fmla="*/ 31 w 69"/>
                  <a:gd name="T17" fmla="*/ 11 h 23"/>
                  <a:gd name="T18" fmla="*/ 31 w 69"/>
                  <a:gd name="T19" fmla="*/ 14 h 23"/>
                  <a:gd name="T20" fmla="*/ 23 w 69"/>
                  <a:gd name="T21" fmla="*/ 14 h 23"/>
                  <a:gd name="T22" fmla="*/ 26 w 69"/>
                  <a:gd name="T23" fmla="*/ 14 h 23"/>
                  <a:gd name="T24" fmla="*/ 20 w 69"/>
                  <a:gd name="T25" fmla="*/ 14 h 23"/>
                  <a:gd name="T26" fmla="*/ 17 w 69"/>
                  <a:gd name="T27" fmla="*/ 14 h 23"/>
                  <a:gd name="T28" fmla="*/ 23 w 69"/>
                  <a:gd name="T29" fmla="*/ 17 h 23"/>
                  <a:gd name="T30" fmla="*/ 28 w 69"/>
                  <a:gd name="T31" fmla="*/ 17 h 23"/>
                  <a:gd name="T32" fmla="*/ 31 w 69"/>
                  <a:gd name="T33" fmla="*/ 20 h 23"/>
                  <a:gd name="T34" fmla="*/ 37 w 69"/>
                  <a:gd name="T35" fmla="*/ 17 h 23"/>
                  <a:gd name="T36" fmla="*/ 40 w 69"/>
                  <a:gd name="T37" fmla="*/ 20 h 23"/>
                  <a:gd name="T38" fmla="*/ 43 w 69"/>
                  <a:gd name="T39" fmla="*/ 23 h 23"/>
                  <a:gd name="T40" fmla="*/ 52 w 69"/>
                  <a:gd name="T41" fmla="*/ 20 h 23"/>
                  <a:gd name="T42" fmla="*/ 54 w 69"/>
                  <a:gd name="T43" fmla="*/ 20 h 23"/>
                  <a:gd name="T44" fmla="*/ 60 w 69"/>
                  <a:gd name="T45" fmla="*/ 17 h 23"/>
                  <a:gd name="T46" fmla="*/ 60 w 69"/>
                  <a:gd name="T47" fmla="*/ 14 h 23"/>
                  <a:gd name="T48" fmla="*/ 63 w 69"/>
                  <a:gd name="T49" fmla="*/ 14 h 23"/>
                  <a:gd name="T50" fmla="*/ 66 w 69"/>
                  <a:gd name="T51" fmla="*/ 11 h 23"/>
                  <a:gd name="T52" fmla="*/ 69 w 69"/>
                  <a:gd name="T53" fmla="*/ 8 h 23"/>
                  <a:gd name="T54" fmla="*/ 66 w 69"/>
                  <a:gd name="T55" fmla="*/ 6 h 23"/>
                  <a:gd name="T56" fmla="*/ 57 w 69"/>
                  <a:gd name="T57" fmla="*/ 6 h 23"/>
                  <a:gd name="T58" fmla="*/ 54 w 69"/>
                  <a:gd name="T59" fmla="*/ 6 h 23"/>
                  <a:gd name="T60" fmla="*/ 54 w 69"/>
                  <a:gd name="T61" fmla="*/ 6 h 23"/>
                  <a:gd name="T62" fmla="*/ 52 w 69"/>
                  <a:gd name="T63" fmla="*/ 3 h 23"/>
                  <a:gd name="T64" fmla="*/ 52 w 69"/>
                  <a:gd name="T65" fmla="*/ 6 h 23"/>
                  <a:gd name="T66" fmla="*/ 49 w 69"/>
                  <a:gd name="T67" fmla="*/ 6 h 23"/>
                  <a:gd name="T68" fmla="*/ 46 w 69"/>
                  <a:gd name="T69" fmla="*/ 6 h 23"/>
                  <a:gd name="T70" fmla="*/ 43 w 69"/>
                  <a:gd name="T71" fmla="*/ 6 h 23"/>
                  <a:gd name="T72" fmla="*/ 43 w 69"/>
                  <a:gd name="T73" fmla="*/ 6 h 23"/>
                  <a:gd name="T74" fmla="*/ 40 w 69"/>
                  <a:gd name="T75" fmla="*/ 6 h 23"/>
                  <a:gd name="T76" fmla="*/ 37 w 69"/>
                  <a:gd name="T77" fmla="*/ 6 h 23"/>
                  <a:gd name="T78" fmla="*/ 37 w 69"/>
                  <a:gd name="T79" fmla="*/ 3 h 23"/>
                  <a:gd name="T80" fmla="*/ 37 w 69"/>
                  <a:gd name="T81" fmla="*/ 3 h 23"/>
                  <a:gd name="T82" fmla="*/ 34 w 69"/>
                  <a:gd name="T83" fmla="*/ 3 h 23"/>
                  <a:gd name="T84" fmla="*/ 31 w 69"/>
                  <a:gd name="T85" fmla="*/ 3 h 23"/>
                  <a:gd name="T86" fmla="*/ 34 w 69"/>
                  <a:gd name="T87" fmla="*/ 6 h 23"/>
                  <a:gd name="T88" fmla="*/ 34 w 69"/>
                  <a:gd name="T89" fmla="*/ 8 h 23"/>
                  <a:gd name="T90" fmla="*/ 28 w 69"/>
                  <a:gd name="T91" fmla="*/ 6 h 23"/>
                  <a:gd name="T92" fmla="*/ 28 w 69"/>
                  <a:gd name="T93" fmla="*/ 6 h 23"/>
                  <a:gd name="T94" fmla="*/ 26 w 69"/>
                  <a:gd name="T95" fmla="*/ 6 h 23"/>
                  <a:gd name="T96" fmla="*/ 20 w 69"/>
                  <a:gd name="T97" fmla="*/ 6 h 23"/>
                  <a:gd name="T98" fmla="*/ 17 w 69"/>
                  <a:gd name="T99" fmla="*/ 3 h 23"/>
                  <a:gd name="T100" fmla="*/ 14 w 69"/>
                  <a:gd name="T101" fmla="*/ 3 h 23"/>
                  <a:gd name="T102" fmla="*/ 11 w 69"/>
                  <a:gd name="T103" fmla="*/ 3 h 23"/>
                  <a:gd name="T104" fmla="*/ 14 w 69"/>
                  <a:gd name="T105" fmla="*/ 3 h 23"/>
                  <a:gd name="T106" fmla="*/ 14 w 69"/>
                  <a:gd name="T107" fmla="*/ 6 h 23"/>
                  <a:gd name="T108" fmla="*/ 14 w 69"/>
                  <a:gd name="T109" fmla="*/ 6 h 23"/>
                  <a:gd name="T110" fmla="*/ 8 w 69"/>
                  <a:gd name="T111" fmla="*/ 6 h 23"/>
                  <a:gd name="T112" fmla="*/ 11 w 69"/>
                  <a:gd name="T113" fmla="*/ 6 h 23"/>
                  <a:gd name="T114" fmla="*/ 11 w 69"/>
                  <a:gd name="T115" fmla="*/ 8 h 23"/>
                  <a:gd name="T116" fmla="*/ 8 w 69"/>
                  <a:gd name="T117" fmla="*/ 6 h 23"/>
                  <a:gd name="T118" fmla="*/ 5 w 69"/>
                  <a:gd name="T119" fmla="*/ 6 h 23"/>
                  <a:gd name="T120" fmla="*/ 0 w 69"/>
                  <a:gd name="T121" fmla="*/ 6 h 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
                  <a:gd name="T184" fmla="*/ 0 h 23"/>
                  <a:gd name="T185" fmla="*/ 69 w 69"/>
                  <a:gd name="T186" fmla="*/ 23 h 2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 h="23">
                    <a:moveTo>
                      <a:pt x="3" y="6"/>
                    </a:moveTo>
                    <a:lnTo>
                      <a:pt x="3" y="8"/>
                    </a:lnTo>
                    <a:lnTo>
                      <a:pt x="5" y="8"/>
                    </a:lnTo>
                    <a:lnTo>
                      <a:pt x="8" y="8"/>
                    </a:lnTo>
                    <a:lnTo>
                      <a:pt x="8" y="11"/>
                    </a:lnTo>
                    <a:lnTo>
                      <a:pt x="5" y="8"/>
                    </a:lnTo>
                    <a:lnTo>
                      <a:pt x="5" y="11"/>
                    </a:lnTo>
                    <a:lnTo>
                      <a:pt x="3" y="11"/>
                    </a:lnTo>
                    <a:lnTo>
                      <a:pt x="5" y="11"/>
                    </a:lnTo>
                    <a:lnTo>
                      <a:pt x="5" y="14"/>
                    </a:lnTo>
                    <a:lnTo>
                      <a:pt x="5" y="11"/>
                    </a:lnTo>
                    <a:lnTo>
                      <a:pt x="8" y="11"/>
                    </a:lnTo>
                    <a:lnTo>
                      <a:pt x="8" y="14"/>
                    </a:lnTo>
                    <a:lnTo>
                      <a:pt x="14" y="14"/>
                    </a:lnTo>
                    <a:lnTo>
                      <a:pt x="17" y="14"/>
                    </a:lnTo>
                    <a:lnTo>
                      <a:pt x="20" y="14"/>
                    </a:lnTo>
                    <a:lnTo>
                      <a:pt x="20" y="11"/>
                    </a:lnTo>
                    <a:lnTo>
                      <a:pt x="23" y="11"/>
                    </a:lnTo>
                    <a:lnTo>
                      <a:pt x="28" y="11"/>
                    </a:lnTo>
                    <a:lnTo>
                      <a:pt x="31" y="11"/>
                    </a:lnTo>
                    <a:lnTo>
                      <a:pt x="31" y="14"/>
                    </a:lnTo>
                    <a:lnTo>
                      <a:pt x="26" y="14"/>
                    </a:lnTo>
                    <a:lnTo>
                      <a:pt x="23" y="14"/>
                    </a:lnTo>
                    <a:lnTo>
                      <a:pt x="26" y="14"/>
                    </a:lnTo>
                    <a:lnTo>
                      <a:pt x="23" y="14"/>
                    </a:lnTo>
                    <a:lnTo>
                      <a:pt x="20" y="14"/>
                    </a:lnTo>
                    <a:lnTo>
                      <a:pt x="17" y="14"/>
                    </a:lnTo>
                    <a:lnTo>
                      <a:pt x="17" y="17"/>
                    </a:lnTo>
                    <a:lnTo>
                      <a:pt x="20" y="17"/>
                    </a:lnTo>
                    <a:lnTo>
                      <a:pt x="23" y="17"/>
                    </a:lnTo>
                    <a:lnTo>
                      <a:pt x="23" y="20"/>
                    </a:lnTo>
                    <a:lnTo>
                      <a:pt x="26" y="20"/>
                    </a:lnTo>
                    <a:lnTo>
                      <a:pt x="28" y="17"/>
                    </a:lnTo>
                    <a:lnTo>
                      <a:pt x="28" y="20"/>
                    </a:lnTo>
                    <a:lnTo>
                      <a:pt x="28" y="17"/>
                    </a:lnTo>
                    <a:lnTo>
                      <a:pt x="31" y="17"/>
                    </a:lnTo>
                    <a:lnTo>
                      <a:pt x="31" y="20"/>
                    </a:lnTo>
                    <a:lnTo>
                      <a:pt x="34" y="17"/>
                    </a:lnTo>
                    <a:lnTo>
                      <a:pt x="37" y="20"/>
                    </a:lnTo>
                    <a:lnTo>
                      <a:pt x="37" y="17"/>
                    </a:lnTo>
                    <a:lnTo>
                      <a:pt x="37" y="20"/>
                    </a:lnTo>
                    <a:lnTo>
                      <a:pt x="40" y="20"/>
                    </a:lnTo>
                    <a:lnTo>
                      <a:pt x="43" y="20"/>
                    </a:lnTo>
                    <a:lnTo>
                      <a:pt x="43" y="23"/>
                    </a:lnTo>
                    <a:lnTo>
                      <a:pt x="46" y="20"/>
                    </a:lnTo>
                    <a:lnTo>
                      <a:pt x="49" y="20"/>
                    </a:lnTo>
                    <a:lnTo>
                      <a:pt x="52" y="20"/>
                    </a:lnTo>
                    <a:lnTo>
                      <a:pt x="54" y="20"/>
                    </a:lnTo>
                    <a:lnTo>
                      <a:pt x="54" y="17"/>
                    </a:lnTo>
                    <a:lnTo>
                      <a:pt x="54" y="20"/>
                    </a:lnTo>
                    <a:lnTo>
                      <a:pt x="57" y="20"/>
                    </a:lnTo>
                    <a:lnTo>
                      <a:pt x="60" y="17"/>
                    </a:lnTo>
                    <a:lnTo>
                      <a:pt x="60" y="14"/>
                    </a:lnTo>
                    <a:lnTo>
                      <a:pt x="63" y="14"/>
                    </a:lnTo>
                    <a:lnTo>
                      <a:pt x="66" y="14"/>
                    </a:lnTo>
                    <a:lnTo>
                      <a:pt x="66" y="11"/>
                    </a:lnTo>
                    <a:lnTo>
                      <a:pt x="69" y="11"/>
                    </a:lnTo>
                    <a:lnTo>
                      <a:pt x="69" y="8"/>
                    </a:lnTo>
                    <a:lnTo>
                      <a:pt x="69" y="6"/>
                    </a:lnTo>
                    <a:lnTo>
                      <a:pt x="66" y="6"/>
                    </a:lnTo>
                    <a:lnTo>
                      <a:pt x="63" y="6"/>
                    </a:lnTo>
                    <a:lnTo>
                      <a:pt x="60" y="6"/>
                    </a:lnTo>
                    <a:lnTo>
                      <a:pt x="57" y="6"/>
                    </a:lnTo>
                    <a:lnTo>
                      <a:pt x="54" y="6"/>
                    </a:lnTo>
                    <a:lnTo>
                      <a:pt x="52" y="6"/>
                    </a:lnTo>
                    <a:lnTo>
                      <a:pt x="52" y="3"/>
                    </a:lnTo>
                    <a:lnTo>
                      <a:pt x="49" y="6"/>
                    </a:lnTo>
                    <a:lnTo>
                      <a:pt x="52" y="6"/>
                    </a:lnTo>
                    <a:lnTo>
                      <a:pt x="49" y="6"/>
                    </a:lnTo>
                    <a:lnTo>
                      <a:pt x="46" y="3"/>
                    </a:lnTo>
                    <a:lnTo>
                      <a:pt x="46" y="6"/>
                    </a:lnTo>
                    <a:lnTo>
                      <a:pt x="43" y="6"/>
                    </a:lnTo>
                    <a:lnTo>
                      <a:pt x="40" y="6"/>
                    </a:lnTo>
                    <a:lnTo>
                      <a:pt x="37" y="6"/>
                    </a:lnTo>
                    <a:lnTo>
                      <a:pt x="37" y="3"/>
                    </a:lnTo>
                    <a:lnTo>
                      <a:pt x="34" y="0"/>
                    </a:lnTo>
                    <a:lnTo>
                      <a:pt x="34" y="3"/>
                    </a:lnTo>
                    <a:lnTo>
                      <a:pt x="31" y="3"/>
                    </a:lnTo>
                    <a:lnTo>
                      <a:pt x="34" y="3"/>
                    </a:lnTo>
                    <a:lnTo>
                      <a:pt x="34" y="6"/>
                    </a:lnTo>
                    <a:lnTo>
                      <a:pt x="34" y="8"/>
                    </a:lnTo>
                    <a:lnTo>
                      <a:pt x="31" y="8"/>
                    </a:lnTo>
                    <a:lnTo>
                      <a:pt x="28" y="6"/>
                    </a:lnTo>
                    <a:lnTo>
                      <a:pt x="31" y="6"/>
                    </a:lnTo>
                    <a:lnTo>
                      <a:pt x="28" y="6"/>
                    </a:lnTo>
                    <a:lnTo>
                      <a:pt x="26" y="6"/>
                    </a:lnTo>
                    <a:lnTo>
                      <a:pt x="23" y="6"/>
                    </a:lnTo>
                    <a:lnTo>
                      <a:pt x="20" y="6"/>
                    </a:lnTo>
                    <a:lnTo>
                      <a:pt x="17" y="3"/>
                    </a:lnTo>
                    <a:lnTo>
                      <a:pt x="14" y="3"/>
                    </a:lnTo>
                    <a:lnTo>
                      <a:pt x="14" y="0"/>
                    </a:lnTo>
                    <a:lnTo>
                      <a:pt x="11" y="0"/>
                    </a:lnTo>
                    <a:lnTo>
                      <a:pt x="11" y="3"/>
                    </a:lnTo>
                    <a:lnTo>
                      <a:pt x="14" y="3"/>
                    </a:lnTo>
                    <a:lnTo>
                      <a:pt x="14" y="6"/>
                    </a:lnTo>
                    <a:lnTo>
                      <a:pt x="11" y="6"/>
                    </a:lnTo>
                    <a:lnTo>
                      <a:pt x="8" y="3"/>
                    </a:lnTo>
                    <a:lnTo>
                      <a:pt x="8" y="6"/>
                    </a:lnTo>
                    <a:lnTo>
                      <a:pt x="11" y="6"/>
                    </a:lnTo>
                    <a:lnTo>
                      <a:pt x="14" y="6"/>
                    </a:lnTo>
                    <a:lnTo>
                      <a:pt x="11" y="6"/>
                    </a:lnTo>
                    <a:lnTo>
                      <a:pt x="11" y="8"/>
                    </a:lnTo>
                    <a:lnTo>
                      <a:pt x="8" y="8"/>
                    </a:lnTo>
                    <a:lnTo>
                      <a:pt x="8" y="6"/>
                    </a:lnTo>
                    <a:lnTo>
                      <a:pt x="5" y="6"/>
                    </a:lnTo>
                    <a:lnTo>
                      <a:pt x="3" y="6"/>
                    </a:lnTo>
                    <a:lnTo>
                      <a:pt x="0" y="6"/>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6" name="Freeform 358"/>
              <p:cNvSpPr>
                <a:spLocks noChangeArrowheads="1"/>
              </p:cNvSpPr>
              <p:nvPr/>
            </p:nvSpPr>
            <p:spPr bwMode="auto">
              <a:xfrm>
                <a:off x="1852" y="380"/>
                <a:ext cx="14" cy="12"/>
              </a:xfrm>
              <a:custGeom>
                <a:avLst/>
                <a:gdLst>
                  <a:gd name="T0" fmla="*/ 3 w 14"/>
                  <a:gd name="T1" fmla="*/ 6 h 12"/>
                  <a:gd name="T2" fmla="*/ 3 w 14"/>
                  <a:gd name="T3" fmla="*/ 6 h 12"/>
                  <a:gd name="T4" fmla="*/ 6 w 14"/>
                  <a:gd name="T5" fmla="*/ 9 h 12"/>
                  <a:gd name="T6" fmla="*/ 6 w 14"/>
                  <a:gd name="T7" fmla="*/ 9 h 12"/>
                  <a:gd name="T8" fmla="*/ 3 w 14"/>
                  <a:gd name="T9" fmla="*/ 9 h 12"/>
                  <a:gd name="T10" fmla="*/ 3 w 14"/>
                  <a:gd name="T11" fmla="*/ 12 h 12"/>
                  <a:gd name="T12" fmla="*/ 6 w 14"/>
                  <a:gd name="T13" fmla="*/ 9 h 12"/>
                  <a:gd name="T14" fmla="*/ 6 w 14"/>
                  <a:gd name="T15" fmla="*/ 9 h 12"/>
                  <a:gd name="T16" fmla="*/ 6 w 14"/>
                  <a:gd name="T17" fmla="*/ 6 h 12"/>
                  <a:gd name="T18" fmla="*/ 8 w 14"/>
                  <a:gd name="T19" fmla="*/ 6 h 12"/>
                  <a:gd name="T20" fmla="*/ 8 w 14"/>
                  <a:gd name="T21" fmla="*/ 6 h 12"/>
                  <a:gd name="T22" fmla="*/ 11 w 14"/>
                  <a:gd name="T23" fmla="*/ 6 h 12"/>
                  <a:gd name="T24" fmla="*/ 11 w 14"/>
                  <a:gd name="T25" fmla="*/ 6 h 12"/>
                  <a:gd name="T26" fmla="*/ 11 w 14"/>
                  <a:gd name="T27" fmla="*/ 3 h 12"/>
                  <a:gd name="T28" fmla="*/ 14 w 14"/>
                  <a:gd name="T29" fmla="*/ 3 h 12"/>
                  <a:gd name="T30" fmla="*/ 14 w 14"/>
                  <a:gd name="T31" fmla="*/ 3 h 12"/>
                  <a:gd name="T32" fmla="*/ 14 w 14"/>
                  <a:gd name="T33" fmla="*/ 3 h 12"/>
                  <a:gd name="T34" fmla="*/ 11 w 14"/>
                  <a:gd name="T35" fmla="*/ 3 h 12"/>
                  <a:gd name="T36" fmla="*/ 11 w 14"/>
                  <a:gd name="T37" fmla="*/ 3 h 12"/>
                  <a:gd name="T38" fmla="*/ 11 w 14"/>
                  <a:gd name="T39" fmla="*/ 0 h 12"/>
                  <a:gd name="T40" fmla="*/ 11 w 14"/>
                  <a:gd name="T41" fmla="*/ 0 h 12"/>
                  <a:gd name="T42" fmla="*/ 8 w 14"/>
                  <a:gd name="T43" fmla="*/ 0 h 12"/>
                  <a:gd name="T44" fmla="*/ 6 w 14"/>
                  <a:gd name="T45" fmla="*/ 0 h 12"/>
                  <a:gd name="T46" fmla="*/ 6 w 14"/>
                  <a:gd name="T47" fmla="*/ 3 h 12"/>
                  <a:gd name="T48" fmla="*/ 6 w 14"/>
                  <a:gd name="T49" fmla="*/ 3 h 12"/>
                  <a:gd name="T50" fmla="*/ 3 w 14"/>
                  <a:gd name="T51" fmla="*/ 3 h 12"/>
                  <a:gd name="T52" fmla="*/ 0 w 14"/>
                  <a:gd name="T53" fmla="*/ 3 h 12"/>
                  <a:gd name="T54" fmla="*/ 3 w 14"/>
                  <a:gd name="T55" fmla="*/ 6 h 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12"/>
                  <a:gd name="T86" fmla="*/ 14 w 14"/>
                  <a:gd name="T87" fmla="*/ 12 h 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12">
                    <a:moveTo>
                      <a:pt x="3" y="6"/>
                    </a:moveTo>
                    <a:lnTo>
                      <a:pt x="3" y="6"/>
                    </a:lnTo>
                    <a:lnTo>
                      <a:pt x="6" y="9"/>
                    </a:lnTo>
                    <a:lnTo>
                      <a:pt x="3" y="9"/>
                    </a:lnTo>
                    <a:lnTo>
                      <a:pt x="3" y="12"/>
                    </a:lnTo>
                    <a:lnTo>
                      <a:pt x="6" y="9"/>
                    </a:lnTo>
                    <a:lnTo>
                      <a:pt x="6" y="6"/>
                    </a:lnTo>
                    <a:lnTo>
                      <a:pt x="8" y="6"/>
                    </a:lnTo>
                    <a:lnTo>
                      <a:pt x="11" y="6"/>
                    </a:lnTo>
                    <a:lnTo>
                      <a:pt x="11" y="3"/>
                    </a:lnTo>
                    <a:lnTo>
                      <a:pt x="14" y="3"/>
                    </a:lnTo>
                    <a:lnTo>
                      <a:pt x="11" y="3"/>
                    </a:lnTo>
                    <a:lnTo>
                      <a:pt x="11" y="0"/>
                    </a:lnTo>
                    <a:lnTo>
                      <a:pt x="8" y="0"/>
                    </a:lnTo>
                    <a:lnTo>
                      <a:pt x="6" y="0"/>
                    </a:lnTo>
                    <a:lnTo>
                      <a:pt x="6" y="3"/>
                    </a:lnTo>
                    <a:lnTo>
                      <a:pt x="3" y="3"/>
                    </a:lnTo>
                    <a:lnTo>
                      <a:pt x="0"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7" name="Freeform 359"/>
              <p:cNvSpPr>
                <a:spLocks noChangeArrowheads="1"/>
              </p:cNvSpPr>
              <p:nvPr/>
            </p:nvSpPr>
            <p:spPr bwMode="auto">
              <a:xfrm>
                <a:off x="1855" y="374"/>
                <a:ext cx="8" cy="6"/>
              </a:xfrm>
              <a:custGeom>
                <a:avLst/>
                <a:gdLst>
                  <a:gd name="T0" fmla="*/ 0 w 8"/>
                  <a:gd name="T1" fmla="*/ 3 h 6"/>
                  <a:gd name="T2" fmla="*/ 3 w 8"/>
                  <a:gd name="T3" fmla="*/ 3 h 6"/>
                  <a:gd name="T4" fmla="*/ 3 w 8"/>
                  <a:gd name="T5" fmla="*/ 3 h 6"/>
                  <a:gd name="T6" fmla="*/ 3 w 8"/>
                  <a:gd name="T7" fmla="*/ 6 h 6"/>
                  <a:gd name="T8" fmla="*/ 3 w 8"/>
                  <a:gd name="T9" fmla="*/ 6 h 6"/>
                  <a:gd name="T10" fmla="*/ 5 w 8"/>
                  <a:gd name="T11" fmla="*/ 3 h 6"/>
                  <a:gd name="T12" fmla="*/ 8 w 8"/>
                  <a:gd name="T13" fmla="*/ 3 h 6"/>
                  <a:gd name="T14" fmla="*/ 8 w 8"/>
                  <a:gd name="T15" fmla="*/ 0 h 6"/>
                  <a:gd name="T16" fmla="*/ 8 w 8"/>
                  <a:gd name="T17" fmla="*/ 0 h 6"/>
                  <a:gd name="T18" fmla="*/ 5 w 8"/>
                  <a:gd name="T19" fmla="*/ 0 h 6"/>
                  <a:gd name="T20" fmla="*/ 5 w 8"/>
                  <a:gd name="T21" fmla="*/ 0 h 6"/>
                  <a:gd name="T22" fmla="*/ 3 w 8"/>
                  <a:gd name="T23" fmla="*/ 0 h 6"/>
                  <a:gd name="T24" fmla="*/ 3 w 8"/>
                  <a:gd name="T25" fmla="*/ 0 h 6"/>
                  <a:gd name="T26" fmla="*/ 3 w 8"/>
                  <a:gd name="T27" fmla="*/ 0 h 6"/>
                  <a:gd name="T28" fmla="*/ 0 w 8"/>
                  <a:gd name="T29" fmla="*/ 3 h 6"/>
                  <a:gd name="T30" fmla="*/ 0 w 8"/>
                  <a:gd name="T31" fmla="*/ 3 h 6"/>
                  <a:gd name="T32" fmla="*/ 0 w 8"/>
                  <a:gd name="T33" fmla="*/ 3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0" y="3"/>
                    </a:moveTo>
                    <a:lnTo>
                      <a:pt x="3" y="3"/>
                    </a:lnTo>
                    <a:lnTo>
                      <a:pt x="3" y="6"/>
                    </a:lnTo>
                    <a:lnTo>
                      <a:pt x="5" y="3"/>
                    </a:lnTo>
                    <a:lnTo>
                      <a:pt x="8" y="3"/>
                    </a:lnTo>
                    <a:lnTo>
                      <a:pt x="8" y="0"/>
                    </a:lnTo>
                    <a:lnTo>
                      <a:pt x="5" y="0"/>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8" name="Freeform 360"/>
              <p:cNvSpPr>
                <a:spLocks noChangeArrowheads="1"/>
              </p:cNvSpPr>
              <p:nvPr/>
            </p:nvSpPr>
            <p:spPr bwMode="auto">
              <a:xfrm>
                <a:off x="1754" y="438"/>
                <a:ext cx="6" cy="6"/>
              </a:xfrm>
              <a:custGeom>
                <a:avLst/>
                <a:gdLst>
                  <a:gd name="T0" fmla="*/ 3 w 6"/>
                  <a:gd name="T1" fmla="*/ 0 h 6"/>
                  <a:gd name="T2" fmla="*/ 0 w 6"/>
                  <a:gd name="T3" fmla="*/ 0 h 6"/>
                  <a:gd name="T4" fmla="*/ 0 w 6"/>
                  <a:gd name="T5" fmla="*/ 3 h 6"/>
                  <a:gd name="T6" fmla="*/ 3 w 6"/>
                  <a:gd name="T7" fmla="*/ 3 h 6"/>
                  <a:gd name="T8" fmla="*/ 3 w 6"/>
                  <a:gd name="T9" fmla="*/ 3 h 6"/>
                  <a:gd name="T10" fmla="*/ 3 w 6"/>
                  <a:gd name="T11" fmla="*/ 3 h 6"/>
                  <a:gd name="T12" fmla="*/ 3 w 6"/>
                  <a:gd name="T13" fmla="*/ 6 h 6"/>
                  <a:gd name="T14" fmla="*/ 3 w 6"/>
                  <a:gd name="T15" fmla="*/ 6 h 6"/>
                  <a:gd name="T16" fmla="*/ 3 w 6"/>
                  <a:gd name="T17" fmla="*/ 6 h 6"/>
                  <a:gd name="T18" fmla="*/ 3 w 6"/>
                  <a:gd name="T19" fmla="*/ 3 h 6"/>
                  <a:gd name="T20" fmla="*/ 6 w 6"/>
                  <a:gd name="T21" fmla="*/ 3 h 6"/>
                  <a:gd name="T22" fmla="*/ 6 w 6"/>
                  <a:gd name="T23" fmla="*/ 3 h 6"/>
                  <a:gd name="T24" fmla="*/ 3 w 6"/>
                  <a:gd name="T25" fmla="*/ 3 h 6"/>
                  <a:gd name="T26" fmla="*/ 3 w 6"/>
                  <a:gd name="T27" fmla="*/ 0 h 6"/>
                  <a:gd name="T28" fmla="*/ 3 w 6"/>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6"/>
                  <a:gd name="T47" fmla="*/ 6 w 6"/>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6">
                    <a:moveTo>
                      <a:pt x="3" y="0"/>
                    </a:moveTo>
                    <a:lnTo>
                      <a:pt x="0" y="0"/>
                    </a:lnTo>
                    <a:lnTo>
                      <a:pt x="0" y="3"/>
                    </a:lnTo>
                    <a:lnTo>
                      <a:pt x="3" y="3"/>
                    </a:lnTo>
                    <a:lnTo>
                      <a:pt x="3" y="6"/>
                    </a:lnTo>
                    <a:lnTo>
                      <a:pt x="3" y="3"/>
                    </a:lnTo>
                    <a:lnTo>
                      <a:pt x="6"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89" name="Freeform 361"/>
              <p:cNvSpPr>
                <a:spLocks noChangeArrowheads="1"/>
              </p:cNvSpPr>
              <p:nvPr/>
            </p:nvSpPr>
            <p:spPr bwMode="auto">
              <a:xfrm>
                <a:off x="1748" y="438"/>
                <a:ext cx="9" cy="6"/>
              </a:xfrm>
              <a:custGeom>
                <a:avLst/>
                <a:gdLst>
                  <a:gd name="T0" fmla="*/ 3 w 9"/>
                  <a:gd name="T1" fmla="*/ 6 h 6"/>
                  <a:gd name="T2" fmla="*/ 3 w 9"/>
                  <a:gd name="T3" fmla="*/ 6 h 6"/>
                  <a:gd name="T4" fmla="*/ 6 w 9"/>
                  <a:gd name="T5" fmla="*/ 6 h 6"/>
                  <a:gd name="T6" fmla="*/ 6 w 9"/>
                  <a:gd name="T7" fmla="*/ 6 h 6"/>
                  <a:gd name="T8" fmla="*/ 6 w 9"/>
                  <a:gd name="T9" fmla="*/ 6 h 6"/>
                  <a:gd name="T10" fmla="*/ 9 w 9"/>
                  <a:gd name="T11" fmla="*/ 6 h 6"/>
                  <a:gd name="T12" fmla="*/ 6 w 9"/>
                  <a:gd name="T13" fmla="*/ 3 h 6"/>
                  <a:gd name="T14" fmla="*/ 6 w 9"/>
                  <a:gd name="T15" fmla="*/ 3 h 6"/>
                  <a:gd name="T16" fmla="*/ 6 w 9"/>
                  <a:gd name="T17" fmla="*/ 3 h 6"/>
                  <a:gd name="T18" fmla="*/ 6 w 9"/>
                  <a:gd name="T19" fmla="*/ 3 h 6"/>
                  <a:gd name="T20" fmla="*/ 6 w 9"/>
                  <a:gd name="T21" fmla="*/ 3 h 6"/>
                  <a:gd name="T22" fmla="*/ 3 w 9"/>
                  <a:gd name="T23" fmla="*/ 3 h 6"/>
                  <a:gd name="T24" fmla="*/ 3 w 9"/>
                  <a:gd name="T25" fmla="*/ 3 h 6"/>
                  <a:gd name="T26" fmla="*/ 3 w 9"/>
                  <a:gd name="T27" fmla="*/ 3 h 6"/>
                  <a:gd name="T28" fmla="*/ 3 w 9"/>
                  <a:gd name="T29" fmla="*/ 0 h 6"/>
                  <a:gd name="T30" fmla="*/ 0 w 9"/>
                  <a:gd name="T31" fmla="*/ 0 h 6"/>
                  <a:gd name="T32" fmla="*/ 0 w 9"/>
                  <a:gd name="T33" fmla="*/ 3 h 6"/>
                  <a:gd name="T34" fmla="*/ 0 w 9"/>
                  <a:gd name="T35" fmla="*/ 3 h 6"/>
                  <a:gd name="T36" fmla="*/ 0 w 9"/>
                  <a:gd name="T37" fmla="*/ 3 h 6"/>
                  <a:gd name="T38" fmla="*/ 0 w 9"/>
                  <a:gd name="T39" fmla="*/ 3 h 6"/>
                  <a:gd name="T40" fmla="*/ 0 w 9"/>
                  <a:gd name="T41" fmla="*/ 3 h 6"/>
                  <a:gd name="T42" fmla="*/ 0 w 9"/>
                  <a:gd name="T43" fmla="*/ 3 h 6"/>
                  <a:gd name="T44" fmla="*/ 3 w 9"/>
                  <a:gd name="T45" fmla="*/ 6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6"/>
                  <a:gd name="T71" fmla="*/ 9 w 9"/>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6">
                    <a:moveTo>
                      <a:pt x="3" y="6"/>
                    </a:moveTo>
                    <a:lnTo>
                      <a:pt x="3" y="6"/>
                    </a:lnTo>
                    <a:lnTo>
                      <a:pt x="6" y="6"/>
                    </a:lnTo>
                    <a:lnTo>
                      <a:pt x="9" y="6"/>
                    </a:lnTo>
                    <a:lnTo>
                      <a:pt x="6" y="3"/>
                    </a:lnTo>
                    <a:lnTo>
                      <a:pt x="3" y="3"/>
                    </a:lnTo>
                    <a:lnTo>
                      <a:pt x="3" y="0"/>
                    </a:lnTo>
                    <a:lnTo>
                      <a:pt x="0" y="0"/>
                    </a:lnTo>
                    <a:lnTo>
                      <a:pt x="0"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0" name="Freeform 362"/>
              <p:cNvSpPr>
                <a:spLocks noChangeArrowheads="1"/>
              </p:cNvSpPr>
              <p:nvPr/>
            </p:nvSpPr>
            <p:spPr bwMode="auto">
              <a:xfrm>
                <a:off x="1734" y="429"/>
                <a:ext cx="11" cy="9"/>
              </a:xfrm>
              <a:custGeom>
                <a:avLst/>
                <a:gdLst>
                  <a:gd name="T0" fmla="*/ 8 w 11"/>
                  <a:gd name="T1" fmla="*/ 3 h 9"/>
                  <a:gd name="T2" fmla="*/ 8 w 11"/>
                  <a:gd name="T3" fmla="*/ 3 h 9"/>
                  <a:gd name="T4" fmla="*/ 8 w 11"/>
                  <a:gd name="T5" fmla="*/ 0 h 9"/>
                  <a:gd name="T6" fmla="*/ 8 w 11"/>
                  <a:gd name="T7" fmla="*/ 0 h 9"/>
                  <a:gd name="T8" fmla="*/ 6 w 11"/>
                  <a:gd name="T9" fmla="*/ 0 h 9"/>
                  <a:gd name="T10" fmla="*/ 6 w 11"/>
                  <a:gd name="T11" fmla="*/ 0 h 9"/>
                  <a:gd name="T12" fmla="*/ 3 w 11"/>
                  <a:gd name="T13" fmla="*/ 0 h 9"/>
                  <a:gd name="T14" fmla="*/ 3 w 11"/>
                  <a:gd name="T15" fmla="*/ 0 h 9"/>
                  <a:gd name="T16" fmla="*/ 0 w 11"/>
                  <a:gd name="T17" fmla="*/ 3 h 9"/>
                  <a:gd name="T18" fmla="*/ 0 w 11"/>
                  <a:gd name="T19" fmla="*/ 0 h 9"/>
                  <a:gd name="T20" fmla="*/ 0 w 11"/>
                  <a:gd name="T21" fmla="*/ 0 h 9"/>
                  <a:gd name="T22" fmla="*/ 0 w 11"/>
                  <a:gd name="T23" fmla="*/ 3 h 9"/>
                  <a:gd name="T24" fmla="*/ 0 w 11"/>
                  <a:gd name="T25" fmla="*/ 3 h 9"/>
                  <a:gd name="T26" fmla="*/ 0 w 11"/>
                  <a:gd name="T27" fmla="*/ 3 h 9"/>
                  <a:gd name="T28" fmla="*/ 0 w 11"/>
                  <a:gd name="T29" fmla="*/ 6 h 9"/>
                  <a:gd name="T30" fmla="*/ 0 w 11"/>
                  <a:gd name="T31" fmla="*/ 6 h 9"/>
                  <a:gd name="T32" fmla="*/ 3 w 11"/>
                  <a:gd name="T33" fmla="*/ 6 h 9"/>
                  <a:gd name="T34" fmla="*/ 3 w 11"/>
                  <a:gd name="T35" fmla="*/ 9 h 9"/>
                  <a:gd name="T36" fmla="*/ 6 w 11"/>
                  <a:gd name="T37" fmla="*/ 9 h 9"/>
                  <a:gd name="T38" fmla="*/ 6 w 11"/>
                  <a:gd name="T39" fmla="*/ 9 h 9"/>
                  <a:gd name="T40" fmla="*/ 8 w 11"/>
                  <a:gd name="T41" fmla="*/ 9 h 9"/>
                  <a:gd name="T42" fmla="*/ 8 w 11"/>
                  <a:gd name="T43" fmla="*/ 9 h 9"/>
                  <a:gd name="T44" fmla="*/ 11 w 11"/>
                  <a:gd name="T45" fmla="*/ 9 h 9"/>
                  <a:gd name="T46" fmla="*/ 11 w 11"/>
                  <a:gd name="T47" fmla="*/ 6 h 9"/>
                  <a:gd name="T48" fmla="*/ 11 w 11"/>
                  <a:gd name="T49" fmla="*/ 6 h 9"/>
                  <a:gd name="T50" fmla="*/ 11 w 11"/>
                  <a:gd name="T51" fmla="*/ 6 h 9"/>
                  <a:gd name="T52" fmla="*/ 11 w 11"/>
                  <a:gd name="T53" fmla="*/ 3 h 9"/>
                  <a:gd name="T54" fmla="*/ 8 w 11"/>
                  <a:gd name="T55" fmla="*/ 3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
                  <a:gd name="T85" fmla="*/ 0 h 9"/>
                  <a:gd name="T86" fmla="*/ 11 w 11"/>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 h="9">
                    <a:moveTo>
                      <a:pt x="8" y="3"/>
                    </a:moveTo>
                    <a:lnTo>
                      <a:pt x="8" y="3"/>
                    </a:lnTo>
                    <a:lnTo>
                      <a:pt x="8" y="0"/>
                    </a:lnTo>
                    <a:lnTo>
                      <a:pt x="6" y="0"/>
                    </a:lnTo>
                    <a:lnTo>
                      <a:pt x="3" y="0"/>
                    </a:lnTo>
                    <a:lnTo>
                      <a:pt x="0" y="3"/>
                    </a:lnTo>
                    <a:lnTo>
                      <a:pt x="0" y="0"/>
                    </a:lnTo>
                    <a:lnTo>
                      <a:pt x="0" y="3"/>
                    </a:lnTo>
                    <a:lnTo>
                      <a:pt x="0" y="6"/>
                    </a:lnTo>
                    <a:lnTo>
                      <a:pt x="3" y="6"/>
                    </a:lnTo>
                    <a:lnTo>
                      <a:pt x="3" y="9"/>
                    </a:lnTo>
                    <a:lnTo>
                      <a:pt x="6" y="9"/>
                    </a:lnTo>
                    <a:lnTo>
                      <a:pt x="8" y="9"/>
                    </a:lnTo>
                    <a:lnTo>
                      <a:pt x="11" y="9"/>
                    </a:lnTo>
                    <a:lnTo>
                      <a:pt x="11" y="6"/>
                    </a:lnTo>
                    <a:lnTo>
                      <a:pt x="11" y="3"/>
                    </a:lnTo>
                    <a:lnTo>
                      <a:pt x="8"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1" name="Freeform 363"/>
              <p:cNvSpPr>
                <a:spLocks noChangeArrowheads="1"/>
              </p:cNvSpPr>
              <p:nvPr/>
            </p:nvSpPr>
            <p:spPr bwMode="auto">
              <a:xfrm>
                <a:off x="1742" y="435"/>
                <a:ext cx="6" cy="9"/>
              </a:xfrm>
              <a:custGeom>
                <a:avLst/>
                <a:gdLst>
                  <a:gd name="T0" fmla="*/ 3 w 6"/>
                  <a:gd name="T1" fmla="*/ 6 h 9"/>
                  <a:gd name="T2" fmla="*/ 3 w 6"/>
                  <a:gd name="T3" fmla="*/ 6 h 9"/>
                  <a:gd name="T4" fmla="*/ 3 w 6"/>
                  <a:gd name="T5" fmla="*/ 6 h 9"/>
                  <a:gd name="T6" fmla="*/ 3 w 6"/>
                  <a:gd name="T7" fmla="*/ 6 h 9"/>
                  <a:gd name="T8" fmla="*/ 6 w 6"/>
                  <a:gd name="T9" fmla="*/ 3 h 9"/>
                  <a:gd name="T10" fmla="*/ 3 w 6"/>
                  <a:gd name="T11" fmla="*/ 0 h 9"/>
                  <a:gd name="T12" fmla="*/ 3 w 6"/>
                  <a:gd name="T13" fmla="*/ 0 h 9"/>
                  <a:gd name="T14" fmla="*/ 3 w 6"/>
                  <a:gd name="T15" fmla="*/ 3 h 9"/>
                  <a:gd name="T16" fmla="*/ 3 w 6"/>
                  <a:gd name="T17" fmla="*/ 3 h 9"/>
                  <a:gd name="T18" fmla="*/ 3 w 6"/>
                  <a:gd name="T19" fmla="*/ 6 h 9"/>
                  <a:gd name="T20" fmla="*/ 0 w 6"/>
                  <a:gd name="T21" fmla="*/ 6 h 9"/>
                  <a:gd name="T22" fmla="*/ 3 w 6"/>
                  <a:gd name="T23" fmla="*/ 6 h 9"/>
                  <a:gd name="T24" fmla="*/ 3 w 6"/>
                  <a:gd name="T25" fmla="*/ 9 h 9"/>
                  <a:gd name="T26" fmla="*/ 3 w 6"/>
                  <a:gd name="T27" fmla="*/ 6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9"/>
                  <a:gd name="T44" fmla="*/ 6 w 6"/>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9">
                    <a:moveTo>
                      <a:pt x="3" y="6"/>
                    </a:moveTo>
                    <a:lnTo>
                      <a:pt x="3" y="6"/>
                    </a:lnTo>
                    <a:lnTo>
                      <a:pt x="6" y="3"/>
                    </a:lnTo>
                    <a:lnTo>
                      <a:pt x="3" y="0"/>
                    </a:lnTo>
                    <a:lnTo>
                      <a:pt x="3" y="3"/>
                    </a:lnTo>
                    <a:lnTo>
                      <a:pt x="3" y="6"/>
                    </a:lnTo>
                    <a:lnTo>
                      <a:pt x="0" y="6"/>
                    </a:lnTo>
                    <a:lnTo>
                      <a:pt x="3" y="6"/>
                    </a:lnTo>
                    <a:lnTo>
                      <a:pt x="3" y="9"/>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2" name="Freeform 364"/>
              <p:cNvSpPr>
                <a:spLocks noEditPoints="1" noChangeArrowheads="1"/>
              </p:cNvSpPr>
              <p:nvPr/>
            </p:nvSpPr>
            <p:spPr bwMode="auto">
              <a:xfrm>
                <a:off x="1745" y="421"/>
                <a:ext cx="18" cy="17"/>
              </a:xfrm>
              <a:custGeom>
                <a:avLst/>
                <a:gdLst>
                  <a:gd name="T0" fmla="*/ 18 w 18"/>
                  <a:gd name="T1" fmla="*/ 0 h 17"/>
                  <a:gd name="T2" fmla="*/ 15 w 18"/>
                  <a:gd name="T3" fmla="*/ 0 h 17"/>
                  <a:gd name="T4" fmla="*/ 12 w 18"/>
                  <a:gd name="T5" fmla="*/ 2 h 17"/>
                  <a:gd name="T6" fmla="*/ 12 w 18"/>
                  <a:gd name="T7" fmla="*/ 2 h 17"/>
                  <a:gd name="T8" fmla="*/ 12 w 18"/>
                  <a:gd name="T9" fmla="*/ 5 h 17"/>
                  <a:gd name="T10" fmla="*/ 12 w 18"/>
                  <a:gd name="T11" fmla="*/ 5 h 17"/>
                  <a:gd name="T12" fmla="*/ 9 w 18"/>
                  <a:gd name="T13" fmla="*/ 5 h 17"/>
                  <a:gd name="T14" fmla="*/ 9 w 18"/>
                  <a:gd name="T15" fmla="*/ 5 h 17"/>
                  <a:gd name="T16" fmla="*/ 9 w 18"/>
                  <a:gd name="T17" fmla="*/ 5 h 17"/>
                  <a:gd name="T18" fmla="*/ 9 w 18"/>
                  <a:gd name="T19" fmla="*/ 2 h 17"/>
                  <a:gd name="T20" fmla="*/ 6 w 18"/>
                  <a:gd name="T21" fmla="*/ 2 h 17"/>
                  <a:gd name="T22" fmla="*/ 6 w 18"/>
                  <a:gd name="T23" fmla="*/ 2 h 17"/>
                  <a:gd name="T24" fmla="*/ 6 w 18"/>
                  <a:gd name="T25" fmla="*/ 5 h 17"/>
                  <a:gd name="T26" fmla="*/ 3 w 18"/>
                  <a:gd name="T27" fmla="*/ 5 h 17"/>
                  <a:gd name="T28" fmla="*/ 0 w 18"/>
                  <a:gd name="T29" fmla="*/ 5 h 17"/>
                  <a:gd name="T30" fmla="*/ 0 w 18"/>
                  <a:gd name="T31" fmla="*/ 5 h 17"/>
                  <a:gd name="T32" fmla="*/ 0 w 18"/>
                  <a:gd name="T33" fmla="*/ 8 h 17"/>
                  <a:gd name="T34" fmla="*/ 3 w 18"/>
                  <a:gd name="T35" fmla="*/ 8 h 17"/>
                  <a:gd name="T36" fmla="*/ 3 w 18"/>
                  <a:gd name="T37" fmla="*/ 11 h 17"/>
                  <a:gd name="T38" fmla="*/ 3 w 18"/>
                  <a:gd name="T39" fmla="*/ 14 h 17"/>
                  <a:gd name="T40" fmla="*/ 9 w 18"/>
                  <a:gd name="T41" fmla="*/ 14 h 17"/>
                  <a:gd name="T42" fmla="*/ 9 w 18"/>
                  <a:gd name="T43" fmla="*/ 14 h 17"/>
                  <a:gd name="T44" fmla="*/ 12 w 18"/>
                  <a:gd name="T45" fmla="*/ 17 h 17"/>
                  <a:gd name="T46" fmla="*/ 15 w 18"/>
                  <a:gd name="T47" fmla="*/ 17 h 17"/>
                  <a:gd name="T48" fmla="*/ 15 w 18"/>
                  <a:gd name="T49" fmla="*/ 14 h 17"/>
                  <a:gd name="T50" fmla="*/ 18 w 18"/>
                  <a:gd name="T51" fmla="*/ 14 h 17"/>
                  <a:gd name="T52" fmla="*/ 18 w 18"/>
                  <a:gd name="T53" fmla="*/ 11 h 17"/>
                  <a:gd name="T54" fmla="*/ 15 w 18"/>
                  <a:gd name="T55" fmla="*/ 8 h 17"/>
                  <a:gd name="T56" fmla="*/ 18 w 18"/>
                  <a:gd name="T57" fmla="*/ 8 h 17"/>
                  <a:gd name="T58" fmla="*/ 18 w 18"/>
                  <a:gd name="T59" fmla="*/ 5 h 17"/>
                  <a:gd name="T60" fmla="*/ 18 w 18"/>
                  <a:gd name="T61" fmla="*/ 5 h 17"/>
                  <a:gd name="T62" fmla="*/ 18 w 18"/>
                  <a:gd name="T63" fmla="*/ 2 h 17"/>
                  <a:gd name="T64" fmla="*/ 12 w 18"/>
                  <a:gd name="T65" fmla="*/ 5 h 17"/>
                  <a:gd name="T66" fmla="*/ 12 w 18"/>
                  <a:gd name="T67" fmla="*/ 5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17"/>
                  <a:gd name="T104" fmla="*/ 18 w 18"/>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17">
                    <a:moveTo>
                      <a:pt x="18" y="2"/>
                    </a:moveTo>
                    <a:lnTo>
                      <a:pt x="18" y="0"/>
                    </a:lnTo>
                    <a:lnTo>
                      <a:pt x="15" y="0"/>
                    </a:lnTo>
                    <a:lnTo>
                      <a:pt x="12" y="0"/>
                    </a:lnTo>
                    <a:lnTo>
                      <a:pt x="12" y="2"/>
                    </a:lnTo>
                    <a:lnTo>
                      <a:pt x="12" y="5"/>
                    </a:lnTo>
                    <a:lnTo>
                      <a:pt x="12" y="2"/>
                    </a:lnTo>
                    <a:lnTo>
                      <a:pt x="12" y="5"/>
                    </a:lnTo>
                    <a:lnTo>
                      <a:pt x="9" y="5"/>
                    </a:lnTo>
                    <a:lnTo>
                      <a:pt x="9" y="2"/>
                    </a:lnTo>
                    <a:lnTo>
                      <a:pt x="6" y="2"/>
                    </a:lnTo>
                    <a:lnTo>
                      <a:pt x="6" y="5"/>
                    </a:lnTo>
                    <a:lnTo>
                      <a:pt x="3" y="5"/>
                    </a:lnTo>
                    <a:lnTo>
                      <a:pt x="0" y="5"/>
                    </a:lnTo>
                    <a:lnTo>
                      <a:pt x="0" y="8"/>
                    </a:lnTo>
                    <a:lnTo>
                      <a:pt x="3" y="8"/>
                    </a:lnTo>
                    <a:lnTo>
                      <a:pt x="3" y="11"/>
                    </a:lnTo>
                    <a:lnTo>
                      <a:pt x="3" y="14"/>
                    </a:lnTo>
                    <a:lnTo>
                      <a:pt x="9" y="14"/>
                    </a:lnTo>
                    <a:lnTo>
                      <a:pt x="9" y="17"/>
                    </a:lnTo>
                    <a:lnTo>
                      <a:pt x="12" y="17"/>
                    </a:lnTo>
                    <a:lnTo>
                      <a:pt x="15" y="17"/>
                    </a:lnTo>
                    <a:lnTo>
                      <a:pt x="15" y="14"/>
                    </a:lnTo>
                    <a:lnTo>
                      <a:pt x="18" y="14"/>
                    </a:lnTo>
                    <a:lnTo>
                      <a:pt x="18" y="11"/>
                    </a:lnTo>
                    <a:lnTo>
                      <a:pt x="15" y="11"/>
                    </a:lnTo>
                    <a:lnTo>
                      <a:pt x="15" y="8"/>
                    </a:lnTo>
                    <a:lnTo>
                      <a:pt x="18" y="8"/>
                    </a:lnTo>
                    <a:lnTo>
                      <a:pt x="18" y="5"/>
                    </a:lnTo>
                    <a:lnTo>
                      <a:pt x="18" y="2"/>
                    </a:lnTo>
                    <a:close/>
                    <a:moveTo>
                      <a:pt x="12" y="5"/>
                    </a:moveTo>
                    <a:lnTo>
                      <a:pt x="12"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3" name="Freeform 365"/>
              <p:cNvSpPr>
                <a:spLocks noChangeArrowheads="1"/>
              </p:cNvSpPr>
              <p:nvPr/>
            </p:nvSpPr>
            <p:spPr bwMode="auto">
              <a:xfrm>
                <a:off x="1783" y="435"/>
                <a:ext cx="5" cy="3"/>
              </a:xfrm>
              <a:custGeom>
                <a:avLst/>
                <a:gdLst>
                  <a:gd name="T0" fmla="*/ 3 w 5"/>
                  <a:gd name="T1" fmla="*/ 3 h 3"/>
                  <a:gd name="T2" fmla="*/ 5 w 5"/>
                  <a:gd name="T3" fmla="*/ 3 h 3"/>
                  <a:gd name="T4" fmla="*/ 5 w 5"/>
                  <a:gd name="T5" fmla="*/ 0 h 3"/>
                  <a:gd name="T6" fmla="*/ 3 w 5"/>
                  <a:gd name="T7" fmla="*/ 0 h 3"/>
                  <a:gd name="T8" fmla="*/ 0 w 5"/>
                  <a:gd name="T9" fmla="*/ 0 h 3"/>
                  <a:gd name="T10" fmla="*/ 0 w 5"/>
                  <a:gd name="T11" fmla="*/ 0 h 3"/>
                  <a:gd name="T12" fmla="*/ 3 w 5"/>
                  <a:gd name="T13" fmla="*/ 3 h 3"/>
                  <a:gd name="T14" fmla="*/ 3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3" y="3"/>
                    </a:moveTo>
                    <a:lnTo>
                      <a:pt x="5" y="3"/>
                    </a:lnTo>
                    <a:lnTo>
                      <a:pt x="5" y="0"/>
                    </a:ln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4" name="Freeform 366"/>
              <p:cNvSpPr>
                <a:spLocks noChangeArrowheads="1"/>
              </p:cNvSpPr>
              <p:nvPr/>
            </p:nvSpPr>
            <p:spPr bwMode="auto">
              <a:xfrm>
                <a:off x="1768" y="444"/>
                <a:ext cx="6" cy="5"/>
              </a:xfrm>
              <a:custGeom>
                <a:avLst/>
                <a:gdLst>
                  <a:gd name="T0" fmla="*/ 0 w 6"/>
                  <a:gd name="T1" fmla="*/ 5 h 5"/>
                  <a:gd name="T2" fmla="*/ 3 w 6"/>
                  <a:gd name="T3" fmla="*/ 5 h 5"/>
                  <a:gd name="T4" fmla="*/ 3 w 6"/>
                  <a:gd name="T5" fmla="*/ 5 h 5"/>
                  <a:gd name="T6" fmla="*/ 6 w 6"/>
                  <a:gd name="T7" fmla="*/ 5 h 5"/>
                  <a:gd name="T8" fmla="*/ 6 w 6"/>
                  <a:gd name="T9" fmla="*/ 5 h 5"/>
                  <a:gd name="T10" fmla="*/ 6 w 6"/>
                  <a:gd name="T11" fmla="*/ 5 h 5"/>
                  <a:gd name="T12" fmla="*/ 6 w 6"/>
                  <a:gd name="T13" fmla="*/ 5 h 5"/>
                  <a:gd name="T14" fmla="*/ 6 w 6"/>
                  <a:gd name="T15" fmla="*/ 3 h 5"/>
                  <a:gd name="T16" fmla="*/ 6 w 6"/>
                  <a:gd name="T17" fmla="*/ 3 h 5"/>
                  <a:gd name="T18" fmla="*/ 6 w 6"/>
                  <a:gd name="T19" fmla="*/ 0 h 5"/>
                  <a:gd name="T20" fmla="*/ 6 w 6"/>
                  <a:gd name="T21" fmla="*/ 0 h 5"/>
                  <a:gd name="T22" fmla="*/ 3 w 6"/>
                  <a:gd name="T23" fmla="*/ 0 h 5"/>
                  <a:gd name="T24" fmla="*/ 3 w 6"/>
                  <a:gd name="T25" fmla="*/ 0 h 5"/>
                  <a:gd name="T26" fmla="*/ 0 w 6"/>
                  <a:gd name="T27" fmla="*/ 0 h 5"/>
                  <a:gd name="T28" fmla="*/ 3 w 6"/>
                  <a:gd name="T29" fmla="*/ 0 h 5"/>
                  <a:gd name="T30" fmla="*/ 3 w 6"/>
                  <a:gd name="T31" fmla="*/ 0 h 5"/>
                  <a:gd name="T32" fmla="*/ 0 w 6"/>
                  <a:gd name="T33" fmla="*/ 0 h 5"/>
                  <a:gd name="T34" fmla="*/ 0 w 6"/>
                  <a:gd name="T35" fmla="*/ 3 h 5"/>
                  <a:gd name="T36" fmla="*/ 0 w 6"/>
                  <a:gd name="T37" fmla="*/ 3 h 5"/>
                  <a:gd name="T38" fmla="*/ 0 w 6"/>
                  <a:gd name="T39" fmla="*/ 3 h 5"/>
                  <a:gd name="T40" fmla="*/ 0 w 6"/>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5"/>
                  <a:gd name="T65" fmla="*/ 6 w 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5">
                    <a:moveTo>
                      <a:pt x="0" y="5"/>
                    </a:moveTo>
                    <a:lnTo>
                      <a:pt x="3" y="5"/>
                    </a:lnTo>
                    <a:lnTo>
                      <a:pt x="6" y="5"/>
                    </a:lnTo>
                    <a:lnTo>
                      <a:pt x="6" y="3"/>
                    </a:lnTo>
                    <a:lnTo>
                      <a:pt x="6" y="0"/>
                    </a:lnTo>
                    <a:lnTo>
                      <a:pt x="3" y="0"/>
                    </a:lnTo>
                    <a:lnTo>
                      <a:pt x="0" y="0"/>
                    </a:lnTo>
                    <a:lnTo>
                      <a:pt x="3" y="0"/>
                    </a:lnTo>
                    <a:lnTo>
                      <a:pt x="0" y="0"/>
                    </a:lnTo>
                    <a:lnTo>
                      <a:pt x="0" y="3"/>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5" name="Freeform 367"/>
              <p:cNvSpPr>
                <a:spLocks noChangeArrowheads="1"/>
              </p:cNvSpPr>
              <p:nvPr/>
            </p:nvSpPr>
            <p:spPr bwMode="auto">
              <a:xfrm>
                <a:off x="1780" y="694"/>
                <a:ext cx="37" cy="24"/>
              </a:xfrm>
              <a:custGeom>
                <a:avLst/>
                <a:gdLst>
                  <a:gd name="T0" fmla="*/ 34 w 37"/>
                  <a:gd name="T1" fmla="*/ 6 h 24"/>
                  <a:gd name="T2" fmla="*/ 34 w 37"/>
                  <a:gd name="T3" fmla="*/ 3 h 24"/>
                  <a:gd name="T4" fmla="*/ 34 w 37"/>
                  <a:gd name="T5" fmla="*/ 0 h 24"/>
                  <a:gd name="T6" fmla="*/ 37 w 37"/>
                  <a:gd name="T7" fmla="*/ 0 h 24"/>
                  <a:gd name="T8" fmla="*/ 34 w 37"/>
                  <a:gd name="T9" fmla="*/ 0 h 24"/>
                  <a:gd name="T10" fmla="*/ 32 w 37"/>
                  <a:gd name="T11" fmla="*/ 0 h 24"/>
                  <a:gd name="T12" fmla="*/ 32 w 37"/>
                  <a:gd name="T13" fmla="*/ 0 h 24"/>
                  <a:gd name="T14" fmla="*/ 26 w 37"/>
                  <a:gd name="T15" fmla="*/ 0 h 24"/>
                  <a:gd name="T16" fmla="*/ 26 w 37"/>
                  <a:gd name="T17" fmla="*/ 3 h 24"/>
                  <a:gd name="T18" fmla="*/ 23 w 37"/>
                  <a:gd name="T19" fmla="*/ 3 h 24"/>
                  <a:gd name="T20" fmla="*/ 17 w 37"/>
                  <a:gd name="T21" fmla="*/ 3 h 24"/>
                  <a:gd name="T22" fmla="*/ 14 w 37"/>
                  <a:gd name="T23" fmla="*/ 3 h 24"/>
                  <a:gd name="T24" fmla="*/ 14 w 37"/>
                  <a:gd name="T25" fmla="*/ 3 h 24"/>
                  <a:gd name="T26" fmla="*/ 14 w 37"/>
                  <a:gd name="T27" fmla="*/ 3 h 24"/>
                  <a:gd name="T28" fmla="*/ 8 w 37"/>
                  <a:gd name="T29" fmla="*/ 0 h 24"/>
                  <a:gd name="T30" fmla="*/ 6 w 37"/>
                  <a:gd name="T31" fmla="*/ 3 h 24"/>
                  <a:gd name="T32" fmla="*/ 3 w 37"/>
                  <a:gd name="T33" fmla="*/ 3 h 24"/>
                  <a:gd name="T34" fmla="*/ 3 w 37"/>
                  <a:gd name="T35" fmla="*/ 3 h 24"/>
                  <a:gd name="T36" fmla="*/ 0 w 37"/>
                  <a:gd name="T37" fmla="*/ 3 h 24"/>
                  <a:gd name="T38" fmla="*/ 0 w 37"/>
                  <a:gd name="T39" fmla="*/ 3 h 24"/>
                  <a:gd name="T40" fmla="*/ 0 w 37"/>
                  <a:gd name="T41" fmla="*/ 3 h 24"/>
                  <a:gd name="T42" fmla="*/ 0 w 37"/>
                  <a:gd name="T43" fmla="*/ 6 h 24"/>
                  <a:gd name="T44" fmla="*/ 0 w 37"/>
                  <a:gd name="T45" fmla="*/ 9 h 24"/>
                  <a:gd name="T46" fmla="*/ 3 w 37"/>
                  <a:gd name="T47" fmla="*/ 12 h 24"/>
                  <a:gd name="T48" fmla="*/ 6 w 37"/>
                  <a:gd name="T49" fmla="*/ 12 h 24"/>
                  <a:gd name="T50" fmla="*/ 8 w 37"/>
                  <a:gd name="T51" fmla="*/ 12 h 24"/>
                  <a:gd name="T52" fmla="*/ 11 w 37"/>
                  <a:gd name="T53" fmla="*/ 15 h 24"/>
                  <a:gd name="T54" fmla="*/ 14 w 37"/>
                  <a:gd name="T55" fmla="*/ 15 h 24"/>
                  <a:gd name="T56" fmla="*/ 14 w 37"/>
                  <a:gd name="T57" fmla="*/ 18 h 24"/>
                  <a:gd name="T58" fmla="*/ 17 w 37"/>
                  <a:gd name="T59" fmla="*/ 18 h 24"/>
                  <a:gd name="T60" fmla="*/ 17 w 37"/>
                  <a:gd name="T61" fmla="*/ 18 h 24"/>
                  <a:gd name="T62" fmla="*/ 23 w 37"/>
                  <a:gd name="T63" fmla="*/ 21 h 24"/>
                  <a:gd name="T64" fmla="*/ 23 w 37"/>
                  <a:gd name="T65" fmla="*/ 21 h 24"/>
                  <a:gd name="T66" fmla="*/ 26 w 37"/>
                  <a:gd name="T67" fmla="*/ 24 h 24"/>
                  <a:gd name="T68" fmla="*/ 29 w 37"/>
                  <a:gd name="T69" fmla="*/ 24 h 24"/>
                  <a:gd name="T70" fmla="*/ 32 w 37"/>
                  <a:gd name="T71" fmla="*/ 24 h 24"/>
                  <a:gd name="T72" fmla="*/ 32 w 37"/>
                  <a:gd name="T73" fmla="*/ 24 h 24"/>
                  <a:gd name="T74" fmla="*/ 34 w 37"/>
                  <a:gd name="T75" fmla="*/ 18 h 24"/>
                  <a:gd name="T76" fmla="*/ 32 w 37"/>
                  <a:gd name="T77" fmla="*/ 18 h 24"/>
                  <a:gd name="T78" fmla="*/ 32 w 37"/>
                  <a:gd name="T79" fmla="*/ 15 h 24"/>
                  <a:gd name="T80" fmla="*/ 32 w 37"/>
                  <a:gd name="T81" fmla="*/ 15 h 24"/>
                  <a:gd name="T82" fmla="*/ 32 w 37"/>
                  <a:gd name="T83" fmla="*/ 12 h 24"/>
                  <a:gd name="T84" fmla="*/ 34 w 37"/>
                  <a:gd name="T85" fmla="*/ 6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
                  <a:gd name="T130" fmla="*/ 0 h 24"/>
                  <a:gd name="T131" fmla="*/ 37 w 37"/>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 h="24">
                    <a:moveTo>
                      <a:pt x="34" y="6"/>
                    </a:moveTo>
                    <a:lnTo>
                      <a:pt x="34" y="3"/>
                    </a:lnTo>
                    <a:lnTo>
                      <a:pt x="34" y="0"/>
                    </a:lnTo>
                    <a:lnTo>
                      <a:pt x="37" y="0"/>
                    </a:lnTo>
                    <a:lnTo>
                      <a:pt x="34" y="0"/>
                    </a:lnTo>
                    <a:lnTo>
                      <a:pt x="32" y="0"/>
                    </a:lnTo>
                    <a:lnTo>
                      <a:pt x="26" y="0"/>
                    </a:lnTo>
                    <a:lnTo>
                      <a:pt x="26" y="3"/>
                    </a:lnTo>
                    <a:lnTo>
                      <a:pt x="23" y="3"/>
                    </a:lnTo>
                    <a:lnTo>
                      <a:pt x="17" y="3"/>
                    </a:lnTo>
                    <a:lnTo>
                      <a:pt x="14" y="3"/>
                    </a:lnTo>
                    <a:lnTo>
                      <a:pt x="8" y="0"/>
                    </a:lnTo>
                    <a:lnTo>
                      <a:pt x="6" y="3"/>
                    </a:lnTo>
                    <a:lnTo>
                      <a:pt x="3" y="3"/>
                    </a:lnTo>
                    <a:lnTo>
                      <a:pt x="0" y="3"/>
                    </a:lnTo>
                    <a:lnTo>
                      <a:pt x="0" y="6"/>
                    </a:lnTo>
                    <a:lnTo>
                      <a:pt x="0" y="9"/>
                    </a:lnTo>
                    <a:lnTo>
                      <a:pt x="3" y="12"/>
                    </a:lnTo>
                    <a:lnTo>
                      <a:pt x="6" y="12"/>
                    </a:lnTo>
                    <a:lnTo>
                      <a:pt x="8" y="12"/>
                    </a:lnTo>
                    <a:lnTo>
                      <a:pt x="11" y="15"/>
                    </a:lnTo>
                    <a:lnTo>
                      <a:pt x="14" y="15"/>
                    </a:lnTo>
                    <a:lnTo>
                      <a:pt x="14" y="18"/>
                    </a:lnTo>
                    <a:lnTo>
                      <a:pt x="17" y="18"/>
                    </a:lnTo>
                    <a:lnTo>
                      <a:pt x="23" y="21"/>
                    </a:lnTo>
                    <a:lnTo>
                      <a:pt x="26" y="24"/>
                    </a:lnTo>
                    <a:lnTo>
                      <a:pt x="29" y="24"/>
                    </a:lnTo>
                    <a:lnTo>
                      <a:pt x="32" y="24"/>
                    </a:lnTo>
                    <a:lnTo>
                      <a:pt x="34" y="18"/>
                    </a:lnTo>
                    <a:lnTo>
                      <a:pt x="32" y="18"/>
                    </a:lnTo>
                    <a:lnTo>
                      <a:pt x="32" y="15"/>
                    </a:lnTo>
                    <a:lnTo>
                      <a:pt x="32" y="12"/>
                    </a:lnTo>
                    <a:lnTo>
                      <a:pt x="34"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6" name="Freeform 368"/>
              <p:cNvSpPr>
                <a:spLocks noChangeArrowheads="1"/>
              </p:cNvSpPr>
              <p:nvPr/>
            </p:nvSpPr>
            <p:spPr bwMode="auto">
              <a:xfrm>
                <a:off x="1728" y="648"/>
                <a:ext cx="17" cy="38"/>
              </a:xfrm>
              <a:custGeom>
                <a:avLst/>
                <a:gdLst>
                  <a:gd name="T0" fmla="*/ 0 w 17"/>
                  <a:gd name="T1" fmla="*/ 6 h 38"/>
                  <a:gd name="T2" fmla="*/ 0 w 17"/>
                  <a:gd name="T3" fmla="*/ 9 h 38"/>
                  <a:gd name="T4" fmla="*/ 0 w 17"/>
                  <a:gd name="T5" fmla="*/ 12 h 38"/>
                  <a:gd name="T6" fmla="*/ 0 w 17"/>
                  <a:gd name="T7" fmla="*/ 12 h 38"/>
                  <a:gd name="T8" fmla="*/ 3 w 17"/>
                  <a:gd name="T9" fmla="*/ 15 h 38"/>
                  <a:gd name="T10" fmla="*/ 3 w 17"/>
                  <a:gd name="T11" fmla="*/ 15 h 38"/>
                  <a:gd name="T12" fmla="*/ 3 w 17"/>
                  <a:gd name="T13" fmla="*/ 18 h 38"/>
                  <a:gd name="T14" fmla="*/ 3 w 17"/>
                  <a:gd name="T15" fmla="*/ 18 h 38"/>
                  <a:gd name="T16" fmla="*/ 3 w 17"/>
                  <a:gd name="T17" fmla="*/ 21 h 38"/>
                  <a:gd name="T18" fmla="*/ 3 w 17"/>
                  <a:gd name="T19" fmla="*/ 21 h 38"/>
                  <a:gd name="T20" fmla="*/ 3 w 17"/>
                  <a:gd name="T21" fmla="*/ 23 h 38"/>
                  <a:gd name="T22" fmla="*/ 3 w 17"/>
                  <a:gd name="T23" fmla="*/ 23 h 38"/>
                  <a:gd name="T24" fmla="*/ 3 w 17"/>
                  <a:gd name="T25" fmla="*/ 29 h 38"/>
                  <a:gd name="T26" fmla="*/ 3 w 17"/>
                  <a:gd name="T27" fmla="*/ 29 h 38"/>
                  <a:gd name="T28" fmla="*/ 3 w 17"/>
                  <a:gd name="T29" fmla="*/ 32 h 38"/>
                  <a:gd name="T30" fmla="*/ 3 w 17"/>
                  <a:gd name="T31" fmla="*/ 32 h 38"/>
                  <a:gd name="T32" fmla="*/ 6 w 17"/>
                  <a:gd name="T33" fmla="*/ 35 h 38"/>
                  <a:gd name="T34" fmla="*/ 6 w 17"/>
                  <a:gd name="T35" fmla="*/ 38 h 38"/>
                  <a:gd name="T36" fmla="*/ 9 w 17"/>
                  <a:gd name="T37" fmla="*/ 38 h 38"/>
                  <a:gd name="T38" fmla="*/ 12 w 17"/>
                  <a:gd name="T39" fmla="*/ 35 h 38"/>
                  <a:gd name="T40" fmla="*/ 12 w 17"/>
                  <a:gd name="T41" fmla="*/ 35 h 38"/>
                  <a:gd name="T42" fmla="*/ 12 w 17"/>
                  <a:gd name="T43" fmla="*/ 32 h 38"/>
                  <a:gd name="T44" fmla="*/ 14 w 17"/>
                  <a:gd name="T45" fmla="*/ 32 h 38"/>
                  <a:gd name="T46" fmla="*/ 17 w 17"/>
                  <a:gd name="T47" fmla="*/ 32 h 38"/>
                  <a:gd name="T48" fmla="*/ 17 w 17"/>
                  <a:gd name="T49" fmla="*/ 32 h 38"/>
                  <a:gd name="T50" fmla="*/ 17 w 17"/>
                  <a:gd name="T51" fmla="*/ 29 h 38"/>
                  <a:gd name="T52" fmla="*/ 17 w 17"/>
                  <a:gd name="T53" fmla="*/ 23 h 38"/>
                  <a:gd name="T54" fmla="*/ 17 w 17"/>
                  <a:gd name="T55" fmla="*/ 18 h 38"/>
                  <a:gd name="T56" fmla="*/ 17 w 17"/>
                  <a:gd name="T57" fmla="*/ 15 h 38"/>
                  <a:gd name="T58" fmla="*/ 17 w 17"/>
                  <a:gd name="T59" fmla="*/ 9 h 38"/>
                  <a:gd name="T60" fmla="*/ 14 w 17"/>
                  <a:gd name="T61" fmla="*/ 6 h 38"/>
                  <a:gd name="T62" fmla="*/ 14 w 17"/>
                  <a:gd name="T63" fmla="*/ 3 h 38"/>
                  <a:gd name="T64" fmla="*/ 12 w 17"/>
                  <a:gd name="T65" fmla="*/ 0 h 38"/>
                  <a:gd name="T66" fmla="*/ 12 w 17"/>
                  <a:gd name="T67" fmla="*/ 0 h 38"/>
                  <a:gd name="T68" fmla="*/ 9 w 17"/>
                  <a:gd name="T69" fmla="*/ 0 h 38"/>
                  <a:gd name="T70" fmla="*/ 9 w 17"/>
                  <a:gd name="T71" fmla="*/ 3 h 38"/>
                  <a:gd name="T72" fmla="*/ 6 w 17"/>
                  <a:gd name="T73" fmla="*/ 3 h 38"/>
                  <a:gd name="T74" fmla="*/ 3 w 17"/>
                  <a:gd name="T75" fmla="*/ 6 h 38"/>
                  <a:gd name="T76" fmla="*/ 0 w 17"/>
                  <a:gd name="T77" fmla="*/ 6 h 38"/>
                  <a:gd name="T78" fmla="*/ 0 w 17"/>
                  <a:gd name="T79" fmla="*/ 6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
                  <a:gd name="T121" fmla="*/ 0 h 38"/>
                  <a:gd name="T122" fmla="*/ 17 w 17"/>
                  <a:gd name="T123" fmla="*/ 38 h 3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 h="38">
                    <a:moveTo>
                      <a:pt x="0" y="6"/>
                    </a:moveTo>
                    <a:lnTo>
                      <a:pt x="0" y="9"/>
                    </a:lnTo>
                    <a:lnTo>
                      <a:pt x="0" y="12"/>
                    </a:lnTo>
                    <a:lnTo>
                      <a:pt x="3" y="15"/>
                    </a:lnTo>
                    <a:lnTo>
                      <a:pt x="3" y="18"/>
                    </a:lnTo>
                    <a:lnTo>
                      <a:pt x="3" y="21"/>
                    </a:lnTo>
                    <a:lnTo>
                      <a:pt x="3" y="23"/>
                    </a:lnTo>
                    <a:lnTo>
                      <a:pt x="3" y="29"/>
                    </a:lnTo>
                    <a:lnTo>
                      <a:pt x="3" y="32"/>
                    </a:lnTo>
                    <a:lnTo>
                      <a:pt x="6" y="35"/>
                    </a:lnTo>
                    <a:lnTo>
                      <a:pt x="6" y="38"/>
                    </a:lnTo>
                    <a:lnTo>
                      <a:pt x="9" y="38"/>
                    </a:lnTo>
                    <a:lnTo>
                      <a:pt x="12" y="35"/>
                    </a:lnTo>
                    <a:lnTo>
                      <a:pt x="12" y="32"/>
                    </a:lnTo>
                    <a:lnTo>
                      <a:pt x="14" y="32"/>
                    </a:lnTo>
                    <a:lnTo>
                      <a:pt x="17" y="32"/>
                    </a:lnTo>
                    <a:lnTo>
                      <a:pt x="17" y="29"/>
                    </a:lnTo>
                    <a:lnTo>
                      <a:pt x="17" y="23"/>
                    </a:lnTo>
                    <a:lnTo>
                      <a:pt x="17" y="18"/>
                    </a:lnTo>
                    <a:lnTo>
                      <a:pt x="17" y="15"/>
                    </a:lnTo>
                    <a:lnTo>
                      <a:pt x="17" y="9"/>
                    </a:lnTo>
                    <a:lnTo>
                      <a:pt x="14" y="6"/>
                    </a:lnTo>
                    <a:lnTo>
                      <a:pt x="14" y="3"/>
                    </a:lnTo>
                    <a:lnTo>
                      <a:pt x="12" y="0"/>
                    </a:lnTo>
                    <a:lnTo>
                      <a:pt x="9" y="0"/>
                    </a:lnTo>
                    <a:lnTo>
                      <a:pt x="9" y="3"/>
                    </a:lnTo>
                    <a:lnTo>
                      <a:pt x="6" y="3"/>
                    </a:lnTo>
                    <a:lnTo>
                      <a:pt x="3" y="6"/>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7" name="Freeform 369"/>
              <p:cNvSpPr>
                <a:spLocks noChangeArrowheads="1"/>
              </p:cNvSpPr>
              <p:nvPr/>
            </p:nvSpPr>
            <p:spPr bwMode="auto">
              <a:xfrm>
                <a:off x="1647" y="683"/>
                <a:ext cx="3" cy="3"/>
              </a:xfrm>
              <a:custGeom>
                <a:avLst/>
                <a:gdLst>
                  <a:gd name="T0" fmla="*/ 3 w 3"/>
                  <a:gd name="T1" fmla="*/ 0 h 3"/>
                  <a:gd name="T2" fmla="*/ 3 w 3"/>
                  <a:gd name="T3" fmla="*/ 0 h 3"/>
                  <a:gd name="T4" fmla="*/ 3 w 3"/>
                  <a:gd name="T5" fmla="*/ 0 h 3"/>
                  <a:gd name="T6" fmla="*/ 0 w 3"/>
                  <a:gd name="T7" fmla="*/ 0 h 3"/>
                  <a:gd name="T8" fmla="*/ 0 w 3"/>
                  <a:gd name="T9" fmla="*/ 3 h 3"/>
                  <a:gd name="T10" fmla="*/ 0 w 3"/>
                  <a:gd name="T11" fmla="*/ 3 h 3"/>
                  <a:gd name="T12" fmla="*/ 3 w 3"/>
                  <a:gd name="T13" fmla="*/ 3 h 3"/>
                  <a:gd name="T14" fmla="*/ 3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3" y="0"/>
                    </a:lnTo>
                    <a:lnTo>
                      <a:pt x="0" y="0"/>
                    </a:ln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8" name="Freeform 370"/>
              <p:cNvSpPr>
                <a:spLocks noChangeArrowheads="1"/>
              </p:cNvSpPr>
              <p:nvPr/>
            </p:nvSpPr>
            <p:spPr bwMode="auto">
              <a:xfrm>
                <a:off x="1659" y="669"/>
                <a:ext cx="14" cy="11"/>
              </a:xfrm>
              <a:custGeom>
                <a:avLst/>
                <a:gdLst>
                  <a:gd name="T0" fmla="*/ 11 w 14"/>
                  <a:gd name="T1" fmla="*/ 0 h 11"/>
                  <a:gd name="T2" fmla="*/ 3 w 14"/>
                  <a:gd name="T3" fmla="*/ 2 h 11"/>
                  <a:gd name="T4" fmla="*/ 0 w 14"/>
                  <a:gd name="T5" fmla="*/ 5 h 11"/>
                  <a:gd name="T6" fmla="*/ 3 w 14"/>
                  <a:gd name="T7" fmla="*/ 8 h 11"/>
                  <a:gd name="T8" fmla="*/ 3 w 14"/>
                  <a:gd name="T9" fmla="*/ 8 h 11"/>
                  <a:gd name="T10" fmla="*/ 6 w 14"/>
                  <a:gd name="T11" fmla="*/ 8 h 11"/>
                  <a:gd name="T12" fmla="*/ 6 w 14"/>
                  <a:gd name="T13" fmla="*/ 8 h 11"/>
                  <a:gd name="T14" fmla="*/ 9 w 14"/>
                  <a:gd name="T15" fmla="*/ 11 h 11"/>
                  <a:gd name="T16" fmla="*/ 11 w 14"/>
                  <a:gd name="T17" fmla="*/ 8 h 11"/>
                  <a:gd name="T18" fmla="*/ 14 w 14"/>
                  <a:gd name="T19" fmla="*/ 5 h 11"/>
                  <a:gd name="T20" fmla="*/ 11 w 14"/>
                  <a:gd name="T21" fmla="*/ 2 h 11"/>
                  <a:gd name="T22" fmla="*/ 9 w 14"/>
                  <a:gd name="T23" fmla="*/ 2 h 11"/>
                  <a:gd name="T24" fmla="*/ 9 w 14"/>
                  <a:gd name="T25" fmla="*/ 2 h 11"/>
                  <a:gd name="T26" fmla="*/ 11 w 14"/>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1"/>
                  <a:gd name="T44" fmla="*/ 14 w 14"/>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1">
                    <a:moveTo>
                      <a:pt x="11" y="0"/>
                    </a:moveTo>
                    <a:lnTo>
                      <a:pt x="3" y="2"/>
                    </a:lnTo>
                    <a:lnTo>
                      <a:pt x="0" y="5"/>
                    </a:lnTo>
                    <a:lnTo>
                      <a:pt x="3" y="8"/>
                    </a:lnTo>
                    <a:lnTo>
                      <a:pt x="6" y="8"/>
                    </a:lnTo>
                    <a:lnTo>
                      <a:pt x="9" y="11"/>
                    </a:lnTo>
                    <a:lnTo>
                      <a:pt x="11" y="8"/>
                    </a:lnTo>
                    <a:lnTo>
                      <a:pt x="14" y="5"/>
                    </a:lnTo>
                    <a:lnTo>
                      <a:pt x="11" y="2"/>
                    </a:lnTo>
                    <a:lnTo>
                      <a:pt x="9" y="2"/>
                    </a:lnTo>
                    <a:lnTo>
                      <a:pt x="11"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699" name="Freeform 371"/>
              <p:cNvSpPr>
                <a:spLocks noChangeArrowheads="1"/>
              </p:cNvSpPr>
              <p:nvPr/>
            </p:nvSpPr>
            <p:spPr bwMode="auto">
              <a:xfrm>
                <a:off x="1676" y="669"/>
                <a:ext cx="6" cy="2"/>
              </a:xfrm>
              <a:custGeom>
                <a:avLst/>
                <a:gdLst>
                  <a:gd name="T0" fmla="*/ 6 w 6"/>
                  <a:gd name="T1" fmla="*/ 0 h 2"/>
                  <a:gd name="T2" fmla="*/ 3 w 6"/>
                  <a:gd name="T3" fmla="*/ 0 h 2"/>
                  <a:gd name="T4" fmla="*/ 3 w 6"/>
                  <a:gd name="T5" fmla="*/ 0 h 2"/>
                  <a:gd name="T6" fmla="*/ 0 w 6"/>
                  <a:gd name="T7" fmla="*/ 0 h 2"/>
                  <a:gd name="T8" fmla="*/ 3 w 6"/>
                  <a:gd name="T9" fmla="*/ 0 h 2"/>
                  <a:gd name="T10" fmla="*/ 6 w 6"/>
                  <a:gd name="T11" fmla="*/ 2 h 2"/>
                  <a:gd name="T12" fmla="*/ 6 w 6"/>
                  <a:gd name="T13" fmla="*/ 2 h 2"/>
                  <a:gd name="T14" fmla="*/ 6 w 6"/>
                  <a:gd name="T15" fmla="*/ 0 h 2"/>
                  <a:gd name="T16" fmla="*/ 6 w 6"/>
                  <a:gd name="T17" fmla="*/ 0 h 2"/>
                  <a:gd name="T18" fmla="*/ 6 w 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6" y="0"/>
                    </a:moveTo>
                    <a:lnTo>
                      <a:pt x="3" y="0"/>
                    </a:lnTo>
                    <a:lnTo>
                      <a:pt x="0" y="0"/>
                    </a:lnTo>
                    <a:lnTo>
                      <a:pt x="3" y="0"/>
                    </a:lnTo>
                    <a:lnTo>
                      <a:pt x="6" y="2"/>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0" name="Freeform 372"/>
              <p:cNvSpPr>
                <a:spLocks noChangeArrowheads="1"/>
              </p:cNvSpPr>
              <p:nvPr/>
            </p:nvSpPr>
            <p:spPr bwMode="auto">
              <a:xfrm>
                <a:off x="1731" y="622"/>
                <a:ext cx="11" cy="26"/>
              </a:xfrm>
              <a:custGeom>
                <a:avLst/>
                <a:gdLst>
                  <a:gd name="T0" fmla="*/ 9 w 11"/>
                  <a:gd name="T1" fmla="*/ 0 h 26"/>
                  <a:gd name="T2" fmla="*/ 9 w 11"/>
                  <a:gd name="T3" fmla="*/ 3 h 26"/>
                  <a:gd name="T4" fmla="*/ 9 w 11"/>
                  <a:gd name="T5" fmla="*/ 3 h 26"/>
                  <a:gd name="T6" fmla="*/ 6 w 11"/>
                  <a:gd name="T7" fmla="*/ 3 h 26"/>
                  <a:gd name="T8" fmla="*/ 3 w 11"/>
                  <a:gd name="T9" fmla="*/ 6 h 26"/>
                  <a:gd name="T10" fmla="*/ 0 w 11"/>
                  <a:gd name="T11" fmla="*/ 6 h 26"/>
                  <a:gd name="T12" fmla="*/ 0 w 11"/>
                  <a:gd name="T13" fmla="*/ 6 h 26"/>
                  <a:gd name="T14" fmla="*/ 0 w 11"/>
                  <a:gd name="T15" fmla="*/ 9 h 26"/>
                  <a:gd name="T16" fmla="*/ 0 w 11"/>
                  <a:gd name="T17" fmla="*/ 12 h 26"/>
                  <a:gd name="T18" fmla="*/ 0 w 11"/>
                  <a:gd name="T19" fmla="*/ 15 h 26"/>
                  <a:gd name="T20" fmla="*/ 0 w 11"/>
                  <a:gd name="T21" fmla="*/ 18 h 26"/>
                  <a:gd name="T22" fmla="*/ 0 w 11"/>
                  <a:gd name="T23" fmla="*/ 18 h 26"/>
                  <a:gd name="T24" fmla="*/ 3 w 11"/>
                  <a:gd name="T25" fmla="*/ 21 h 26"/>
                  <a:gd name="T26" fmla="*/ 3 w 11"/>
                  <a:gd name="T27" fmla="*/ 21 h 26"/>
                  <a:gd name="T28" fmla="*/ 3 w 11"/>
                  <a:gd name="T29" fmla="*/ 23 h 26"/>
                  <a:gd name="T30" fmla="*/ 6 w 11"/>
                  <a:gd name="T31" fmla="*/ 23 h 26"/>
                  <a:gd name="T32" fmla="*/ 6 w 11"/>
                  <a:gd name="T33" fmla="*/ 23 h 26"/>
                  <a:gd name="T34" fmla="*/ 9 w 11"/>
                  <a:gd name="T35" fmla="*/ 26 h 26"/>
                  <a:gd name="T36" fmla="*/ 9 w 11"/>
                  <a:gd name="T37" fmla="*/ 23 h 26"/>
                  <a:gd name="T38" fmla="*/ 9 w 11"/>
                  <a:gd name="T39" fmla="*/ 21 h 26"/>
                  <a:gd name="T40" fmla="*/ 9 w 11"/>
                  <a:gd name="T41" fmla="*/ 18 h 26"/>
                  <a:gd name="T42" fmla="*/ 9 w 11"/>
                  <a:gd name="T43" fmla="*/ 18 h 26"/>
                  <a:gd name="T44" fmla="*/ 11 w 11"/>
                  <a:gd name="T45" fmla="*/ 15 h 26"/>
                  <a:gd name="T46" fmla="*/ 11 w 11"/>
                  <a:gd name="T47" fmla="*/ 12 h 26"/>
                  <a:gd name="T48" fmla="*/ 9 w 11"/>
                  <a:gd name="T49" fmla="*/ 6 h 26"/>
                  <a:gd name="T50" fmla="*/ 9 w 11"/>
                  <a:gd name="T51" fmla="*/ 0 h 26"/>
                  <a:gd name="T52" fmla="*/ 9 w 11"/>
                  <a:gd name="T53" fmla="*/ 0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
                  <a:gd name="T82" fmla="*/ 0 h 26"/>
                  <a:gd name="T83" fmla="*/ 11 w 11"/>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 h="26">
                    <a:moveTo>
                      <a:pt x="9" y="0"/>
                    </a:moveTo>
                    <a:lnTo>
                      <a:pt x="9" y="3"/>
                    </a:lnTo>
                    <a:lnTo>
                      <a:pt x="6" y="3"/>
                    </a:lnTo>
                    <a:lnTo>
                      <a:pt x="3" y="6"/>
                    </a:lnTo>
                    <a:lnTo>
                      <a:pt x="0" y="6"/>
                    </a:lnTo>
                    <a:lnTo>
                      <a:pt x="0" y="9"/>
                    </a:lnTo>
                    <a:lnTo>
                      <a:pt x="0" y="12"/>
                    </a:lnTo>
                    <a:lnTo>
                      <a:pt x="0" y="15"/>
                    </a:lnTo>
                    <a:lnTo>
                      <a:pt x="0" y="18"/>
                    </a:lnTo>
                    <a:lnTo>
                      <a:pt x="3" y="21"/>
                    </a:lnTo>
                    <a:lnTo>
                      <a:pt x="3" y="23"/>
                    </a:lnTo>
                    <a:lnTo>
                      <a:pt x="6" y="23"/>
                    </a:lnTo>
                    <a:lnTo>
                      <a:pt x="9" y="26"/>
                    </a:lnTo>
                    <a:lnTo>
                      <a:pt x="9" y="23"/>
                    </a:lnTo>
                    <a:lnTo>
                      <a:pt x="9" y="21"/>
                    </a:lnTo>
                    <a:lnTo>
                      <a:pt x="9" y="18"/>
                    </a:lnTo>
                    <a:lnTo>
                      <a:pt x="11" y="15"/>
                    </a:lnTo>
                    <a:lnTo>
                      <a:pt x="11" y="12"/>
                    </a:lnTo>
                    <a:lnTo>
                      <a:pt x="9" y="6"/>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1" name="Freeform 373"/>
              <p:cNvSpPr>
                <a:spLocks noChangeArrowheads="1"/>
              </p:cNvSpPr>
              <p:nvPr/>
            </p:nvSpPr>
            <p:spPr bwMode="auto">
              <a:xfrm>
                <a:off x="2027" y="568"/>
                <a:ext cx="3" cy="3"/>
              </a:xfrm>
              <a:custGeom>
                <a:avLst/>
                <a:gdLst>
                  <a:gd name="T0" fmla="*/ 0 w 3"/>
                  <a:gd name="T1" fmla="*/ 0 h 3"/>
                  <a:gd name="T2" fmla="*/ 0 w 3"/>
                  <a:gd name="T3" fmla="*/ 3 h 3"/>
                  <a:gd name="T4" fmla="*/ 3 w 3"/>
                  <a:gd name="T5" fmla="*/ 3 h 3"/>
                  <a:gd name="T6" fmla="*/ 3 w 3"/>
                  <a:gd name="T7" fmla="*/ 0 h 3"/>
                  <a:gd name="T8" fmla="*/ 3 w 3"/>
                  <a:gd name="T9" fmla="*/ 0 h 3"/>
                  <a:gd name="T10" fmla="*/ 0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0"/>
                    </a:moveTo>
                    <a:lnTo>
                      <a:pt x="0" y="3"/>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2" name="Freeform 374"/>
              <p:cNvSpPr>
                <a:spLocks noChangeArrowheads="1"/>
              </p:cNvSpPr>
              <p:nvPr/>
            </p:nvSpPr>
            <p:spPr bwMode="auto">
              <a:xfrm>
                <a:off x="1918" y="654"/>
                <a:ext cx="3" cy="3"/>
              </a:xfrm>
              <a:custGeom>
                <a:avLst/>
                <a:gdLst>
                  <a:gd name="T0" fmla="*/ 3 w 3"/>
                  <a:gd name="T1" fmla="*/ 0 h 3"/>
                  <a:gd name="T2" fmla="*/ 0 w 3"/>
                  <a:gd name="T3" fmla="*/ 3 h 3"/>
                  <a:gd name="T4" fmla="*/ 0 w 3"/>
                  <a:gd name="T5" fmla="*/ 3 h 3"/>
                  <a:gd name="T6" fmla="*/ 3 w 3"/>
                  <a:gd name="T7" fmla="*/ 3 h 3"/>
                  <a:gd name="T8" fmla="*/ 3 w 3"/>
                  <a:gd name="T9" fmla="*/ 3 h 3"/>
                  <a:gd name="T10" fmla="*/ 3 w 3"/>
                  <a:gd name="T11" fmla="*/ 3 h 3"/>
                  <a:gd name="T12" fmla="*/ 3 w 3"/>
                  <a:gd name="T13" fmla="*/ 3 h 3"/>
                  <a:gd name="T14" fmla="*/ 3 w 3"/>
                  <a:gd name="T15" fmla="*/ 0 h 3"/>
                  <a:gd name="T16" fmla="*/ 3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0"/>
                    </a:move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3" name="Freeform 375"/>
              <p:cNvSpPr>
                <a:spLocks noChangeArrowheads="1"/>
              </p:cNvSpPr>
              <p:nvPr/>
            </p:nvSpPr>
            <p:spPr bwMode="auto">
              <a:xfrm>
                <a:off x="1927" y="666"/>
                <a:ext cx="3" cy="3"/>
              </a:xfrm>
              <a:custGeom>
                <a:avLst/>
                <a:gdLst>
                  <a:gd name="T0" fmla="*/ 0 w 3"/>
                  <a:gd name="T1" fmla="*/ 3 h 3"/>
                  <a:gd name="T2" fmla="*/ 3 w 3"/>
                  <a:gd name="T3" fmla="*/ 3 h 3"/>
                  <a:gd name="T4" fmla="*/ 3 w 3"/>
                  <a:gd name="T5" fmla="*/ 3 h 3"/>
                  <a:gd name="T6" fmla="*/ 3 w 3"/>
                  <a:gd name="T7" fmla="*/ 0 h 3"/>
                  <a:gd name="T8" fmla="*/ 0 w 3"/>
                  <a:gd name="T9" fmla="*/ 0 h 3"/>
                  <a:gd name="T10" fmla="*/ 0 w 3"/>
                  <a:gd name="T11" fmla="*/ 3 h 3"/>
                  <a:gd name="T12" fmla="*/ 0 w 3"/>
                  <a:gd name="T13" fmla="*/ 3 h 3"/>
                  <a:gd name="T14" fmla="*/ 0 w 3"/>
                  <a:gd name="T15" fmla="*/ 3 h 3"/>
                  <a:gd name="T16" fmla="*/ 0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3"/>
                    </a:move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4" name="Freeform 376"/>
              <p:cNvSpPr>
                <a:spLocks noChangeArrowheads="1"/>
              </p:cNvSpPr>
              <p:nvPr/>
            </p:nvSpPr>
            <p:spPr bwMode="auto">
              <a:xfrm>
                <a:off x="1938" y="674"/>
                <a:ext cx="9" cy="9"/>
              </a:xfrm>
              <a:custGeom>
                <a:avLst/>
                <a:gdLst>
                  <a:gd name="T0" fmla="*/ 6 w 9"/>
                  <a:gd name="T1" fmla="*/ 6 h 9"/>
                  <a:gd name="T2" fmla="*/ 6 w 9"/>
                  <a:gd name="T3" fmla="*/ 6 h 9"/>
                  <a:gd name="T4" fmla="*/ 6 w 9"/>
                  <a:gd name="T5" fmla="*/ 6 h 9"/>
                  <a:gd name="T6" fmla="*/ 9 w 9"/>
                  <a:gd name="T7" fmla="*/ 6 h 9"/>
                  <a:gd name="T8" fmla="*/ 6 w 9"/>
                  <a:gd name="T9" fmla="*/ 3 h 9"/>
                  <a:gd name="T10" fmla="*/ 3 w 9"/>
                  <a:gd name="T11" fmla="*/ 0 h 9"/>
                  <a:gd name="T12" fmla="*/ 0 w 9"/>
                  <a:gd name="T13" fmla="*/ 3 h 9"/>
                  <a:gd name="T14" fmla="*/ 0 w 9"/>
                  <a:gd name="T15" fmla="*/ 6 h 9"/>
                  <a:gd name="T16" fmla="*/ 0 w 9"/>
                  <a:gd name="T17" fmla="*/ 6 h 9"/>
                  <a:gd name="T18" fmla="*/ 3 w 9"/>
                  <a:gd name="T19" fmla="*/ 3 h 9"/>
                  <a:gd name="T20" fmla="*/ 3 w 9"/>
                  <a:gd name="T21" fmla="*/ 3 h 9"/>
                  <a:gd name="T22" fmla="*/ 3 w 9"/>
                  <a:gd name="T23" fmla="*/ 6 h 9"/>
                  <a:gd name="T24" fmla="*/ 3 w 9"/>
                  <a:gd name="T25" fmla="*/ 9 h 9"/>
                  <a:gd name="T26" fmla="*/ 6 w 9"/>
                  <a:gd name="T27" fmla="*/ 6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6" y="6"/>
                    </a:moveTo>
                    <a:lnTo>
                      <a:pt x="6" y="6"/>
                    </a:lnTo>
                    <a:lnTo>
                      <a:pt x="9" y="6"/>
                    </a:lnTo>
                    <a:lnTo>
                      <a:pt x="6" y="3"/>
                    </a:lnTo>
                    <a:lnTo>
                      <a:pt x="3" y="0"/>
                    </a:lnTo>
                    <a:lnTo>
                      <a:pt x="0" y="3"/>
                    </a:lnTo>
                    <a:lnTo>
                      <a:pt x="0" y="6"/>
                    </a:lnTo>
                    <a:lnTo>
                      <a:pt x="3" y="3"/>
                    </a:lnTo>
                    <a:lnTo>
                      <a:pt x="3" y="6"/>
                    </a:lnTo>
                    <a:lnTo>
                      <a:pt x="3" y="9"/>
                    </a:lnTo>
                    <a:lnTo>
                      <a:pt x="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5" name="Freeform 377"/>
              <p:cNvSpPr>
                <a:spLocks noChangeArrowheads="1"/>
              </p:cNvSpPr>
              <p:nvPr/>
            </p:nvSpPr>
            <p:spPr bwMode="auto">
              <a:xfrm>
                <a:off x="1938" y="689"/>
                <a:ext cx="3" cy="5"/>
              </a:xfrm>
              <a:custGeom>
                <a:avLst/>
                <a:gdLst>
                  <a:gd name="T0" fmla="*/ 0 w 3"/>
                  <a:gd name="T1" fmla="*/ 5 h 5"/>
                  <a:gd name="T2" fmla="*/ 0 w 3"/>
                  <a:gd name="T3" fmla="*/ 5 h 5"/>
                  <a:gd name="T4" fmla="*/ 3 w 3"/>
                  <a:gd name="T5" fmla="*/ 3 h 5"/>
                  <a:gd name="T6" fmla="*/ 3 w 3"/>
                  <a:gd name="T7" fmla="*/ 0 h 5"/>
                  <a:gd name="T8" fmla="*/ 3 w 3"/>
                  <a:gd name="T9" fmla="*/ 0 h 5"/>
                  <a:gd name="T10" fmla="*/ 0 w 3"/>
                  <a:gd name="T11" fmla="*/ 0 h 5"/>
                  <a:gd name="T12" fmla="*/ 0 w 3"/>
                  <a:gd name="T13" fmla="*/ 0 h 5"/>
                  <a:gd name="T14" fmla="*/ 0 w 3"/>
                  <a:gd name="T15" fmla="*/ 3 h 5"/>
                  <a:gd name="T16" fmla="*/ 0 w 3"/>
                  <a:gd name="T17" fmla="*/ 3 h 5"/>
                  <a:gd name="T18" fmla="*/ 0 w 3"/>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0" y="5"/>
                    </a:moveTo>
                    <a:lnTo>
                      <a:pt x="0" y="5"/>
                    </a:lnTo>
                    <a:lnTo>
                      <a:pt x="3" y="3"/>
                    </a:lnTo>
                    <a:lnTo>
                      <a:pt x="3" y="0"/>
                    </a:lnTo>
                    <a:lnTo>
                      <a:pt x="0" y="0"/>
                    </a:lnTo>
                    <a:lnTo>
                      <a:pt x="0" y="3"/>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6" name="Freeform 378"/>
              <p:cNvSpPr>
                <a:spLocks noChangeArrowheads="1"/>
              </p:cNvSpPr>
              <p:nvPr/>
            </p:nvSpPr>
            <p:spPr bwMode="auto">
              <a:xfrm>
                <a:off x="1964" y="720"/>
                <a:ext cx="6" cy="9"/>
              </a:xfrm>
              <a:custGeom>
                <a:avLst/>
                <a:gdLst>
                  <a:gd name="T0" fmla="*/ 6 w 6"/>
                  <a:gd name="T1" fmla="*/ 6 h 9"/>
                  <a:gd name="T2" fmla="*/ 6 w 6"/>
                  <a:gd name="T3" fmla="*/ 6 h 9"/>
                  <a:gd name="T4" fmla="*/ 6 w 6"/>
                  <a:gd name="T5" fmla="*/ 3 h 9"/>
                  <a:gd name="T6" fmla="*/ 6 w 6"/>
                  <a:gd name="T7" fmla="*/ 0 h 9"/>
                  <a:gd name="T8" fmla="*/ 3 w 6"/>
                  <a:gd name="T9" fmla="*/ 3 h 9"/>
                  <a:gd name="T10" fmla="*/ 0 w 6"/>
                  <a:gd name="T11" fmla="*/ 6 h 9"/>
                  <a:gd name="T12" fmla="*/ 0 w 6"/>
                  <a:gd name="T13" fmla="*/ 6 h 9"/>
                  <a:gd name="T14" fmla="*/ 0 w 6"/>
                  <a:gd name="T15" fmla="*/ 9 h 9"/>
                  <a:gd name="T16" fmla="*/ 6 w 6"/>
                  <a:gd name="T17" fmla="*/ 6 h 9"/>
                  <a:gd name="T18" fmla="*/ 6 w 6"/>
                  <a:gd name="T19" fmla="*/ 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6" y="6"/>
                    </a:moveTo>
                    <a:lnTo>
                      <a:pt x="6" y="6"/>
                    </a:lnTo>
                    <a:lnTo>
                      <a:pt x="6" y="3"/>
                    </a:lnTo>
                    <a:lnTo>
                      <a:pt x="6" y="0"/>
                    </a:lnTo>
                    <a:lnTo>
                      <a:pt x="3" y="3"/>
                    </a:lnTo>
                    <a:lnTo>
                      <a:pt x="0" y="6"/>
                    </a:lnTo>
                    <a:lnTo>
                      <a:pt x="0" y="9"/>
                    </a:lnTo>
                    <a:lnTo>
                      <a:pt x="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7" name="Freeform 379"/>
              <p:cNvSpPr>
                <a:spLocks noChangeArrowheads="1"/>
              </p:cNvSpPr>
              <p:nvPr/>
            </p:nvSpPr>
            <p:spPr bwMode="auto">
              <a:xfrm>
                <a:off x="1924" y="697"/>
                <a:ext cx="6" cy="6"/>
              </a:xfrm>
              <a:custGeom>
                <a:avLst/>
                <a:gdLst>
                  <a:gd name="T0" fmla="*/ 0 w 6"/>
                  <a:gd name="T1" fmla="*/ 0 h 6"/>
                  <a:gd name="T2" fmla="*/ 3 w 6"/>
                  <a:gd name="T3" fmla="*/ 3 h 6"/>
                  <a:gd name="T4" fmla="*/ 3 w 6"/>
                  <a:gd name="T5" fmla="*/ 6 h 6"/>
                  <a:gd name="T6" fmla="*/ 6 w 6"/>
                  <a:gd name="T7" fmla="*/ 6 h 6"/>
                  <a:gd name="T8" fmla="*/ 6 w 6"/>
                  <a:gd name="T9" fmla="*/ 6 h 6"/>
                  <a:gd name="T10" fmla="*/ 6 w 6"/>
                  <a:gd name="T11" fmla="*/ 3 h 6"/>
                  <a:gd name="T12" fmla="*/ 6 w 6"/>
                  <a:gd name="T13" fmla="*/ 3 h 6"/>
                  <a:gd name="T14" fmla="*/ 3 w 6"/>
                  <a:gd name="T15" fmla="*/ 0 h 6"/>
                  <a:gd name="T16" fmla="*/ 0 w 6"/>
                  <a:gd name="T17" fmla="*/ 0 h 6"/>
                  <a:gd name="T18" fmla="*/ 0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0"/>
                    </a:moveTo>
                    <a:lnTo>
                      <a:pt x="3" y="3"/>
                    </a:lnTo>
                    <a:lnTo>
                      <a:pt x="3" y="6"/>
                    </a:lnTo>
                    <a:lnTo>
                      <a:pt x="6" y="6"/>
                    </a:lnTo>
                    <a:lnTo>
                      <a:pt x="6"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8" name="Freeform 380"/>
              <p:cNvSpPr>
                <a:spLocks noChangeArrowheads="1"/>
              </p:cNvSpPr>
              <p:nvPr/>
            </p:nvSpPr>
            <p:spPr bwMode="auto">
              <a:xfrm>
                <a:off x="1935" y="712"/>
                <a:ext cx="3" cy="3"/>
              </a:xfrm>
              <a:custGeom>
                <a:avLst/>
                <a:gdLst>
                  <a:gd name="T0" fmla="*/ 3 w 3"/>
                  <a:gd name="T1" fmla="*/ 3 h 3"/>
                  <a:gd name="T2" fmla="*/ 3 w 3"/>
                  <a:gd name="T3" fmla="*/ 0 h 3"/>
                  <a:gd name="T4" fmla="*/ 0 w 3"/>
                  <a:gd name="T5" fmla="*/ 0 h 3"/>
                  <a:gd name="T6" fmla="*/ 0 w 3"/>
                  <a:gd name="T7" fmla="*/ 0 h 3"/>
                  <a:gd name="T8" fmla="*/ 0 w 3"/>
                  <a:gd name="T9" fmla="*/ 3 h 3"/>
                  <a:gd name="T10" fmla="*/ 3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3"/>
                    </a:move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09" name="Freeform 381"/>
              <p:cNvSpPr>
                <a:spLocks noChangeArrowheads="1"/>
              </p:cNvSpPr>
              <p:nvPr/>
            </p:nvSpPr>
            <p:spPr bwMode="auto">
              <a:xfrm>
                <a:off x="1915" y="735"/>
                <a:ext cx="35" cy="11"/>
              </a:xfrm>
              <a:custGeom>
                <a:avLst/>
                <a:gdLst>
                  <a:gd name="T0" fmla="*/ 0 w 35"/>
                  <a:gd name="T1" fmla="*/ 0 h 11"/>
                  <a:gd name="T2" fmla="*/ 0 w 35"/>
                  <a:gd name="T3" fmla="*/ 0 h 11"/>
                  <a:gd name="T4" fmla="*/ 0 w 35"/>
                  <a:gd name="T5" fmla="*/ 0 h 11"/>
                  <a:gd name="T6" fmla="*/ 0 w 35"/>
                  <a:gd name="T7" fmla="*/ 6 h 11"/>
                  <a:gd name="T8" fmla="*/ 0 w 35"/>
                  <a:gd name="T9" fmla="*/ 6 h 11"/>
                  <a:gd name="T10" fmla="*/ 3 w 35"/>
                  <a:gd name="T11" fmla="*/ 6 h 11"/>
                  <a:gd name="T12" fmla="*/ 6 w 35"/>
                  <a:gd name="T13" fmla="*/ 6 h 11"/>
                  <a:gd name="T14" fmla="*/ 9 w 35"/>
                  <a:gd name="T15" fmla="*/ 6 h 11"/>
                  <a:gd name="T16" fmla="*/ 12 w 35"/>
                  <a:gd name="T17" fmla="*/ 6 h 11"/>
                  <a:gd name="T18" fmla="*/ 12 w 35"/>
                  <a:gd name="T19" fmla="*/ 8 h 11"/>
                  <a:gd name="T20" fmla="*/ 15 w 35"/>
                  <a:gd name="T21" fmla="*/ 8 h 11"/>
                  <a:gd name="T22" fmla="*/ 15 w 35"/>
                  <a:gd name="T23" fmla="*/ 11 h 11"/>
                  <a:gd name="T24" fmla="*/ 20 w 35"/>
                  <a:gd name="T25" fmla="*/ 8 h 11"/>
                  <a:gd name="T26" fmla="*/ 23 w 35"/>
                  <a:gd name="T27" fmla="*/ 8 h 11"/>
                  <a:gd name="T28" fmla="*/ 23 w 35"/>
                  <a:gd name="T29" fmla="*/ 8 h 11"/>
                  <a:gd name="T30" fmla="*/ 26 w 35"/>
                  <a:gd name="T31" fmla="*/ 8 h 11"/>
                  <a:gd name="T32" fmla="*/ 29 w 35"/>
                  <a:gd name="T33" fmla="*/ 8 h 11"/>
                  <a:gd name="T34" fmla="*/ 29 w 35"/>
                  <a:gd name="T35" fmla="*/ 8 h 11"/>
                  <a:gd name="T36" fmla="*/ 32 w 35"/>
                  <a:gd name="T37" fmla="*/ 8 h 11"/>
                  <a:gd name="T38" fmla="*/ 35 w 35"/>
                  <a:gd name="T39" fmla="*/ 6 h 11"/>
                  <a:gd name="T40" fmla="*/ 32 w 35"/>
                  <a:gd name="T41" fmla="*/ 6 h 11"/>
                  <a:gd name="T42" fmla="*/ 32 w 35"/>
                  <a:gd name="T43" fmla="*/ 6 h 11"/>
                  <a:gd name="T44" fmla="*/ 29 w 35"/>
                  <a:gd name="T45" fmla="*/ 6 h 11"/>
                  <a:gd name="T46" fmla="*/ 29 w 35"/>
                  <a:gd name="T47" fmla="*/ 6 h 11"/>
                  <a:gd name="T48" fmla="*/ 26 w 35"/>
                  <a:gd name="T49" fmla="*/ 6 h 11"/>
                  <a:gd name="T50" fmla="*/ 26 w 35"/>
                  <a:gd name="T51" fmla="*/ 3 h 11"/>
                  <a:gd name="T52" fmla="*/ 23 w 35"/>
                  <a:gd name="T53" fmla="*/ 3 h 11"/>
                  <a:gd name="T54" fmla="*/ 20 w 35"/>
                  <a:gd name="T55" fmla="*/ 3 h 11"/>
                  <a:gd name="T56" fmla="*/ 17 w 35"/>
                  <a:gd name="T57" fmla="*/ 3 h 11"/>
                  <a:gd name="T58" fmla="*/ 17 w 35"/>
                  <a:gd name="T59" fmla="*/ 3 h 11"/>
                  <a:gd name="T60" fmla="*/ 9 w 35"/>
                  <a:gd name="T61" fmla="*/ 3 h 11"/>
                  <a:gd name="T62" fmla="*/ 9 w 35"/>
                  <a:gd name="T63" fmla="*/ 3 h 11"/>
                  <a:gd name="T64" fmla="*/ 6 w 35"/>
                  <a:gd name="T65" fmla="*/ 3 h 11"/>
                  <a:gd name="T66" fmla="*/ 9 w 35"/>
                  <a:gd name="T67" fmla="*/ 0 h 11"/>
                  <a:gd name="T68" fmla="*/ 6 w 35"/>
                  <a:gd name="T69" fmla="*/ 0 h 11"/>
                  <a:gd name="T70" fmla="*/ 6 w 35"/>
                  <a:gd name="T71" fmla="*/ 0 h 11"/>
                  <a:gd name="T72" fmla="*/ 3 w 35"/>
                  <a:gd name="T73" fmla="*/ 0 h 11"/>
                  <a:gd name="T74" fmla="*/ 0 w 35"/>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
                  <a:gd name="T115" fmla="*/ 0 h 11"/>
                  <a:gd name="T116" fmla="*/ 35 w 35"/>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 h="11">
                    <a:moveTo>
                      <a:pt x="0" y="0"/>
                    </a:moveTo>
                    <a:lnTo>
                      <a:pt x="0" y="0"/>
                    </a:lnTo>
                    <a:lnTo>
                      <a:pt x="0" y="6"/>
                    </a:lnTo>
                    <a:lnTo>
                      <a:pt x="3" y="6"/>
                    </a:lnTo>
                    <a:lnTo>
                      <a:pt x="6" y="6"/>
                    </a:lnTo>
                    <a:lnTo>
                      <a:pt x="9" y="6"/>
                    </a:lnTo>
                    <a:lnTo>
                      <a:pt x="12" y="6"/>
                    </a:lnTo>
                    <a:lnTo>
                      <a:pt x="12" y="8"/>
                    </a:lnTo>
                    <a:lnTo>
                      <a:pt x="15" y="8"/>
                    </a:lnTo>
                    <a:lnTo>
                      <a:pt x="15" y="11"/>
                    </a:lnTo>
                    <a:lnTo>
                      <a:pt x="20" y="8"/>
                    </a:lnTo>
                    <a:lnTo>
                      <a:pt x="23" y="8"/>
                    </a:lnTo>
                    <a:lnTo>
                      <a:pt x="26" y="8"/>
                    </a:lnTo>
                    <a:lnTo>
                      <a:pt x="29" y="8"/>
                    </a:lnTo>
                    <a:lnTo>
                      <a:pt x="32" y="8"/>
                    </a:lnTo>
                    <a:lnTo>
                      <a:pt x="35" y="6"/>
                    </a:lnTo>
                    <a:lnTo>
                      <a:pt x="32" y="6"/>
                    </a:lnTo>
                    <a:lnTo>
                      <a:pt x="29" y="6"/>
                    </a:lnTo>
                    <a:lnTo>
                      <a:pt x="26" y="6"/>
                    </a:lnTo>
                    <a:lnTo>
                      <a:pt x="26" y="3"/>
                    </a:lnTo>
                    <a:lnTo>
                      <a:pt x="23" y="3"/>
                    </a:lnTo>
                    <a:lnTo>
                      <a:pt x="20" y="3"/>
                    </a:lnTo>
                    <a:lnTo>
                      <a:pt x="17" y="3"/>
                    </a:lnTo>
                    <a:lnTo>
                      <a:pt x="9" y="3"/>
                    </a:lnTo>
                    <a:lnTo>
                      <a:pt x="6" y="3"/>
                    </a:lnTo>
                    <a:lnTo>
                      <a:pt x="9"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0" name="Freeform 382"/>
              <p:cNvSpPr>
                <a:spLocks noChangeArrowheads="1"/>
              </p:cNvSpPr>
              <p:nvPr/>
            </p:nvSpPr>
            <p:spPr bwMode="auto">
              <a:xfrm>
                <a:off x="1872" y="692"/>
                <a:ext cx="6" cy="5"/>
              </a:xfrm>
              <a:custGeom>
                <a:avLst/>
                <a:gdLst>
                  <a:gd name="T0" fmla="*/ 6 w 6"/>
                  <a:gd name="T1" fmla="*/ 5 h 5"/>
                  <a:gd name="T2" fmla="*/ 6 w 6"/>
                  <a:gd name="T3" fmla="*/ 2 h 5"/>
                  <a:gd name="T4" fmla="*/ 3 w 6"/>
                  <a:gd name="T5" fmla="*/ 2 h 5"/>
                  <a:gd name="T6" fmla="*/ 3 w 6"/>
                  <a:gd name="T7" fmla="*/ 0 h 5"/>
                  <a:gd name="T8" fmla="*/ 3 w 6"/>
                  <a:gd name="T9" fmla="*/ 0 h 5"/>
                  <a:gd name="T10" fmla="*/ 0 w 6"/>
                  <a:gd name="T11" fmla="*/ 2 h 5"/>
                  <a:gd name="T12" fmla="*/ 3 w 6"/>
                  <a:gd name="T13" fmla="*/ 5 h 5"/>
                  <a:gd name="T14" fmla="*/ 3 w 6"/>
                  <a:gd name="T15" fmla="*/ 5 h 5"/>
                  <a:gd name="T16" fmla="*/ 6 w 6"/>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
                  <a:gd name="T29" fmla="*/ 6 w 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
                    <a:moveTo>
                      <a:pt x="6" y="5"/>
                    </a:moveTo>
                    <a:lnTo>
                      <a:pt x="6" y="2"/>
                    </a:lnTo>
                    <a:lnTo>
                      <a:pt x="3" y="2"/>
                    </a:lnTo>
                    <a:lnTo>
                      <a:pt x="3" y="0"/>
                    </a:lnTo>
                    <a:lnTo>
                      <a:pt x="0" y="2"/>
                    </a:lnTo>
                    <a:lnTo>
                      <a:pt x="3" y="5"/>
                    </a:lnTo>
                    <a:lnTo>
                      <a:pt x="6"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1" name="Freeform 383"/>
              <p:cNvSpPr>
                <a:spLocks noChangeArrowheads="1"/>
              </p:cNvSpPr>
              <p:nvPr/>
            </p:nvSpPr>
            <p:spPr bwMode="auto">
              <a:xfrm>
                <a:off x="1904" y="683"/>
                <a:ext cx="20" cy="14"/>
              </a:xfrm>
              <a:custGeom>
                <a:avLst/>
                <a:gdLst>
                  <a:gd name="T0" fmla="*/ 8 w 20"/>
                  <a:gd name="T1" fmla="*/ 9 h 14"/>
                  <a:gd name="T2" fmla="*/ 11 w 20"/>
                  <a:gd name="T3" fmla="*/ 9 h 14"/>
                  <a:gd name="T4" fmla="*/ 14 w 20"/>
                  <a:gd name="T5" fmla="*/ 11 h 14"/>
                  <a:gd name="T6" fmla="*/ 14 w 20"/>
                  <a:gd name="T7" fmla="*/ 11 h 14"/>
                  <a:gd name="T8" fmla="*/ 14 w 20"/>
                  <a:gd name="T9" fmla="*/ 14 h 14"/>
                  <a:gd name="T10" fmla="*/ 17 w 20"/>
                  <a:gd name="T11" fmla="*/ 14 h 14"/>
                  <a:gd name="T12" fmla="*/ 20 w 20"/>
                  <a:gd name="T13" fmla="*/ 14 h 14"/>
                  <a:gd name="T14" fmla="*/ 20 w 20"/>
                  <a:gd name="T15" fmla="*/ 14 h 14"/>
                  <a:gd name="T16" fmla="*/ 20 w 20"/>
                  <a:gd name="T17" fmla="*/ 14 h 14"/>
                  <a:gd name="T18" fmla="*/ 20 w 20"/>
                  <a:gd name="T19" fmla="*/ 11 h 14"/>
                  <a:gd name="T20" fmla="*/ 17 w 20"/>
                  <a:gd name="T21" fmla="*/ 11 h 14"/>
                  <a:gd name="T22" fmla="*/ 14 w 20"/>
                  <a:gd name="T23" fmla="*/ 9 h 14"/>
                  <a:gd name="T24" fmla="*/ 14 w 20"/>
                  <a:gd name="T25" fmla="*/ 6 h 14"/>
                  <a:gd name="T26" fmla="*/ 11 w 20"/>
                  <a:gd name="T27" fmla="*/ 6 h 14"/>
                  <a:gd name="T28" fmla="*/ 8 w 20"/>
                  <a:gd name="T29" fmla="*/ 3 h 14"/>
                  <a:gd name="T30" fmla="*/ 8 w 20"/>
                  <a:gd name="T31" fmla="*/ 3 h 14"/>
                  <a:gd name="T32" fmla="*/ 3 w 20"/>
                  <a:gd name="T33" fmla="*/ 0 h 14"/>
                  <a:gd name="T34" fmla="*/ 3 w 20"/>
                  <a:gd name="T35" fmla="*/ 0 h 14"/>
                  <a:gd name="T36" fmla="*/ 3 w 20"/>
                  <a:gd name="T37" fmla="*/ 0 h 14"/>
                  <a:gd name="T38" fmla="*/ 0 w 20"/>
                  <a:gd name="T39" fmla="*/ 0 h 14"/>
                  <a:gd name="T40" fmla="*/ 0 w 20"/>
                  <a:gd name="T41" fmla="*/ 3 h 14"/>
                  <a:gd name="T42" fmla="*/ 0 w 20"/>
                  <a:gd name="T43" fmla="*/ 3 h 14"/>
                  <a:gd name="T44" fmla="*/ 5 w 20"/>
                  <a:gd name="T45" fmla="*/ 3 h 14"/>
                  <a:gd name="T46" fmla="*/ 5 w 20"/>
                  <a:gd name="T47" fmla="*/ 6 h 14"/>
                  <a:gd name="T48" fmla="*/ 5 w 20"/>
                  <a:gd name="T49" fmla="*/ 9 h 14"/>
                  <a:gd name="T50" fmla="*/ 8 w 20"/>
                  <a:gd name="T51" fmla="*/ 9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4"/>
                  <a:gd name="T80" fmla="*/ 20 w 20"/>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4">
                    <a:moveTo>
                      <a:pt x="8" y="9"/>
                    </a:moveTo>
                    <a:lnTo>
                      <a:pt x="11" y="9"/>
                    </a:lnTo>
                    <a:lnTo>
                      <a:pt x="14" y="11"/>
                    </a:lnTo>
                    <a:lnTo>
                      <a:pt x="14" y="14"/>
                    </a:lnTo>
                    <a:lnTo>
                      <a:pt x="17" y="14"/>
                    </a:lnTo>
                    <a:lnTo>
                      <a:pt x="20" y="14"/>
                    </a:lnTo>
                    <a:lnTo>
                      <a:pt x="20" y="11"/>
                    </a:lnTo>
                    <a:lnTo>
                      <a:pt x="17" y="11"/>
                    </a:lnTo>
                    <a:lnTo>
                      <a:pt x="14" y="9"/>
                    </a:lnTo>
                    <a:lnTo>
                      <a:pt x="14" y="6"/>
                    </a:lnTo>
                    <a:lnTo>
                      <a:pt x="11" y="6"/>
                    </a:lnTo>
                    <a:lnTo>
                      <a:pt x="8" y="3"/>
                    </a:lnTo>
                    <a:lnTo>
                      <a:pt x="3" y="0"/>
                    </a:lnTo>
                    <a:lnTo>
                      <a:pt x="0" y="0"/>
                    </a:lnTo>
                    <a:lnTo>
                      <a:pt x="0" y="3"/>
                    </a:lnTo>
                    <a:lnTo>
                      <a:pt x="5" y="3"/>
                    </a:lnTo>
                    <a:lnTo>
                      <a:pt x="5" y="6"/>
                    </a:lnTo>
                    <a:lnTo>
                      <a:pt x="5" y="9"/>
                    </a:lnTo>
                    <a:lnTo>
                      <a:pt x="8"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2" name="Freeform 384"/>
              <p:cNvSpPr>
                <a:spLocks noChangeArrowheads="1"/>
              </p:cNvSpPr>
              <p:nvPr/>
            </p:nvSpPr>
            <p:spPr bwMode="auto">
              <a:xfrm>
                <a:off x="1909" y="663"/>
                <a:ext cx="3" cy="6"/>
              </a:xfrm>
              <a:custGeom>
                <a:avLst/>
                <a:gdLst>
                  <a:gd name="T0" fmla="*/ 3 w 3"/>
                  <a:gd name="T1" fmla="*/ 6 h 6"/>
                  <a:gd name="T2" fmla="*/ 3 w 3"/>
                  <a:gd name="T3" fmla="*/ 3 h 6"/>
                  <a:gd name="T4" fmla="*/ 0 w 3"/>
                  <a:gd name="T5" fmla="*/ 0 h 6"/>
                  <a:gd name="T6" fmla="*/ 3 w 3"/>
                  <a:gd name="T7" fmla="*/ 3 h 6"/>
                  <a:gd name="T8" fmla="*/ 3 w 3"/>
                  <a:gd name="T9" fmla="*/ 6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6"/>
                    </a:moveTo>
                    <a:lnTo>
                      <a:pt x="3" y="3"/>
                    </a:lnTo>
                    <a:lnTo>
                      <a:pt x="0" y="0"/>
                    </a:lnTo>
                    <a:lnTo>
                      <a:pt x="3"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3" name="Freeform 385"/>
              <p:cNvSpPr>
                <a:spLocks noChangeArrowheads="1"/>
              </p:cNvSpPr>
              <p:nvPr/>
            </p:nvSpPr>
            <p:spPr bwMode="auto">
              <a:xfrm>
                <a:off x="1863" y="671"/>
                <a:ext cx="3" cy="6"/>
              </a:xfrm>
              <a:custGeom>
                <a:avLst/>
                <a:gdLst>
                  <a:gd name="T0" fmla="*/ 3 w 3"/>
                  <a:gd name="T1" fmla="*/ 6 h 6"/>
                  <a:gd name="T2" fmla="*/ 3 w 3"/>
                  <a:gd name="T3" fmla="*/ 6 h 6"/>
                  <a:gd name="T4" fmla="*/ 3 w 3"/>
                  <a:gd name="T5" fmla="*/ 0 h 6"/>
                  <a:gd name="T6" fmla="*/ 0 w 3"/>
                  <a:gd name="T7" fmla="*/ 0 h 6"/>
                  <a:gd name="T8" fmla="*/ 0 w 3"/>
                  <a:gd name="T9" fmla="*/ 0 h 6"/>
                  <a:gd name="T10" fmla="*/ 0 w 3"/>
                  <a:gd name="T11" fmla="*/ 3 h 6"/>
                  <a:gd name="T12" fmla="*/ 3 w 3"/>
                  <a:gd name="T13" fmla="*/ 6 h 6"/>
                  <a:gd name="T14" fmla="*/ 3 w 3"/>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3" y="6"/>
                    </a:moveTo>
                    <a:lnTo>
                      <a:pt x="3" y="6"/>
                    </a:lnTo>
                    <a:lnTo>
                      <a:pt x="3" y="0"/>
                    </a:lnTo>
                    <a:lnTo>
                      <a:pt x="0" y="0"/>
                    </a:lnTo>
                    <a:lnTo>
                      <a:pt x="0"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4" name="Freeform 386"/>
              <p:cNvSpPr>
                <a:spLocks noChangeArrowheads="1"/>
              </p:cNvSpPr>
              <p:nvPr/>
            </p:nvSpPr>
            <p:spPr bwMode="auto">
              <a:xfrm>
                <a:off x="1794" y="588"/>
                <a:ext cx="3" cy="3"/>
              </a:xfrm>
              <a:custGeom>
                <a:avLst/>
                <a:gdLst>
                  <a:gd name="T0" fmla="*/ 3 w 3"/>
                  <a:gd name="T1" fmla="*/ 3 h 3"/>
                  <a:gd name="T2" fmla="*/ 3 w 3"/>
                  <a:gd name="T3" fmla="*/ 3 h 3"/>
                  <a:gd name="T4" fmla="*/ 3 w 3"/>
                  <a:gd name="T5" fmla="*/ 3 h 3"/>
                  <a:gd name="T6" fmla="*/ 3 w 3"/>
                  <a:gd name="T7" fmla="*/ 3 h 3"/>
                  <a:gd name="T8" fmla="*/ 3 w 3"/>
                  <a:gd name="T9" fmla="*/ 0 h 3"/>
                  <a:gd name="T10" fmla="*/ 0 w 3"/>
                  <a:gd name="T11" fmla="*/ 0 h 3"/>
                  <a:gd name="T12" fmla="*/ 0 w 3"/>
                  <a:gd name="T13" fmla="*/ 3 h 3"/>
                  <a:gd name="T14" fmla="*/ 3 w 3"/>
                  <a:gd name="T15" fmla="*/ 3 h 3"/>
                  <a:gd name="T16" fmla="*/ 3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3"/>
                    </a:lnTo>
                    <a:lnTo>
                      <a:pt x="3" y="0"/>
                    </a:lnTo>
                    <a:lnTo>
                      <a:pt x="0" y="0"/>
                    </a:lnTo>
                    <a:lnTo>
                      <a:pt x="0" y="3"/>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5" name="Freeform 387"/>
              <p:cNvSpPr>
                <a:spLocks noChangeArrowheads="1"/>
              </p:cNvSpPr>
              <p:nvPr/>
            </p:nvSpPr>
            <p:spPr bwMode="auto">
              <a:xfrm>
                <a:off x="1794" y="591"/>
                <a:ext cx="3" cy="5"/>
              </a:xfrm>
              <a:custGeom>
                <a:avLst/>
                <a:gdLst>
                  <a:gd name="T0" fmla="*/ 0 w 3"/>
                  <a:gd name="T1" fmla="*/ 3 h 5"/>
                  <a:gd name="T2" fmla="*/ 3 w 3"/>
                  <a:gd name="T3" fmla="*/ 5 h 5"/>
                  <a:gd name="T4" fmla="*/ 0 w 3"/>
                  <a:gd name="T5" fmla="*/ 3 h 5"/>
                  <a:gd name="T6" fmla="*/ 0 w 3"/>
                  <a:gd name="T7" fmla="*/ 0 h 5"/>
                  <a:gd name="T8" fmla="*/ 0 w 3"/>
                  <a:gd name="T9" fmla="*/ 0 h 5"/>
                  <a:gd name="T10" fmla="*/ 0 w 3"/>
                  <a:gd name="T11" fmla="*/ 0 h 5"/>
                  <a:gd name="T12" fmla="*/ 0 w 3"/>
                  <a:gd name="T13" fmla="*/ 3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3"/>
                    </a:moveTo>
                    <a:lnTo>
                      <a:pt x="3" y="5"/>
                    </a:ln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6" name="Freeform 388"/>
              <p:cNvSpPr>
                <a:spLocks noChangeArrowheads="1"/>
              </p:cNvSpPr>
              <p:nvPr/>
            </p:nvSpPr>
            <p:spPr bwMode="auto">
              <a:xfrm>
                <a:off x="1794" y="588"/>
                <a:ext cx="1" cy="3"/>
              </a:xfrm>
              <a:custGeom>
                <a:avLst/>
                <a:gdLst>
                  <a:gd name="T0" fmla="*/ 0 w 1"/>
                  <a:gd name="T1" fmla="*/ 0 h 3"/>
                  <a:gd name="T2" fmla="*/ 0 w 1"/>
                  <a:gd name="T3" fmla="*/ 0 h 3"/>
                  <a:gd name="T4" fmla="*/ 0 w 1"/>
                  <a:gd name="T5" fmla="*/ 3 h 3"/>
                  <a:gd name="T6" fmla="*/ 0 w 1"/>
                  <a:gd name="T7" fmla="*/ 0 h 3"/>
                  <a:gd name="T8" fmla="*/ 0 w 1"/>
                  <a:gd name="T9" fmla="*/ 0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0" y="0"/>
                    </a:moveTo>
                    <a:lnTo>
                      <a:pt x="0" y="0"/>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7" name="Freeform 389"/>
              <p:cNvSpPr>
                <a:spLocks noChangeArrowheads="1"/>
              </p:cNvSpPr>
              <p:nvPr/>
            </p:nvSpPr>
            <p:spPr bwMode="auto">
              <a:xfrm>
                <a:off x="1820" y="617"/>
                <a:ext cx="6" cy="1"/>
              </a:xfrm>
              <a:custGeom>
                <a:avLst/>
                <a:gdLst>
                  <a:gd name="T0" fmla="*/ 6 w 6"/>
                  <a:gd name="T1" fmla="*/ 0 h 1"/>
                  <a:gd name="T2" fmla="*/ 6 w 6"/>
                  <a:gd name="T3" fmla="*/ 0 h 1"/>
                  <a:gd name="T4" fmla="*/ 3 w 6"/>
                  <a:gd name="T5" fmla="*/ 0 h 1"/>
                  <a:gd name="T6" fmla="*/ 0 w 6"/>
                  <a:gd name="T7" fmla="*/ 0 h 1"/>
                  <a:gd name="T8" fmla="*/ 0 w 6"/>
                  <a:gd name="T9" fmla="*/ 0 h 1"/>
                  <a:gd name="T10" fmla="*/ 0 w 6"/>
                  <a:gd name="T11" fmla="*/ 0 h 1"/>
                  <a:gd name="T12" fmla="*/ 3 w 6"/>
                  <a:gd name="T13" fmla="*/ 0 h 1"/>
                  <a:gd name="T14" fmla="*/ 6 w 6"/>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
                  <a:gd name="T26" fmla="*/ 6 w 6"/>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
                    <a:moveTo>
                      <a:pt x="6" y="0"/>
                    </a:moveTo>
                    <a:lnTo>
                      <a:pt x="6" y="0"/>
                    </a:lnTo>
                    <a:lnTo>
                      <a:pt x="3" y="0"/>
                    </a:lnTo>
                    <a:lnTo>
                      <a:pt x="0" y="0"/>
                    </a:lnTo>
                    <a:lnTo>
                      <a:pt x="3" y="0"/>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8" name="Freeform 390"/>
              <p:cNvSpPr>
                <a:spLocks noChangeArrowheads="1"/>
              </p:cNvSpPr>
              <p:nvPr/>
            </p:nvSpPr>
            <p:spPr bwMode="auto">
              <a:xfrm>
                <a:off x="1823" y="622"/>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0 w 6"/>
                  <a:gd name="T13" fmla="*/ 0 h 1"/>
                  <a:gd name="T14" fmla="*/ 0 60000 65536"/>
                  <a:gd name="T15" fmla="*/ 0 60000 65536"/>
                  <a:gd name="T16" fmla="*/ 0 60000 65536"/>
                  <a:gd name="T17" fmla="*/ 0 60000 65536"/>
                  <a:gd name="T18" fmla="*/ 0 60000 65536"/>
                  <a:gd name="T19" fmla="*/ 0 60000 65536"/>
                  <a:gd name="T20" fmla="*/ 0 60000 65536"/>
                  <a:gd name="T21" fmla="*/ 0 w 6"/>
                  <a:gd name="T22" fmla="*/ 0 h 1"/>
                  <a:gd name="T23" fmla="*/ 6 w 6"/>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
                    <a:moveTo>
                      <a:pt x="0" y="0"/>
                    </a:moveTo>
                    <a:lnTo>
                      <a:pt x="0" y="0"/>
                    </a:lnTo>
                    <a:lnTo>
                      <a:pt x="6"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19" name="Freeform 391"/>
              <p:cNvSpPr>
                <a:spLocks noChangeArrowheads="1"/>
              </p:cNvSpPr>
              <p:nvPr/>
            </p:nvSpPr>
            <p:spPr bwMode="auto">
              <a:xfrm>
                <a:off x="1760" y="761"/>
                <a:ext cx="3" cy="3"/>
              </a:xfrm>
              <a:custGeom>
                <a:avLst/>
                <a:gdLst>
                  <a:gd name="T0" fmla="*/ 0 w 3"/>
                  <a:gd name="T1" fmla="*/ 3 h 3"/>
                  <a:gd name="T2" fmla="*/ 3 w 3"/>
                  <a:gd name="T3" fmla="*/ 3 h 3"/>
                  <a:gd name="T4" fmla="*/ 3 w 3"/>
                  <a:gd name="T5" fmla="*/ 3 h 3"/>
                  <a:gd name="T6" fmla="*/ 3 w 3"/>
                  <a:gd name="T7" fmla="*/ 0 h 3"/>
                  <a:gd name="T8" fmla="*/ 0 w 3"/>
                  <a:gd name="T9" fmla="*/ 3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3" y="3"/>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0" name="Freeform 392"/>
              <p:cNvSpPr>
                <a:spLocks noChangeArrowheads="1"/>
              </p:cNvSpPr>
              <p:nvPr/>
            </p:nvSpPr>
            <p:spPr bwMode="auto">
              <a:xfrm>
                <a:off x="1423" y="844"/>
                <a:ext cx="8" cy="9"/>
              </a:xfrm>
              <a:custGeom>
                <a:avLst/>
                <a:gdLst>
                  <a:gd name="T0" fmla="*/ 0 w 8"/>
                  <a:gd name="T1" fmla="*/ 0 h 9"/>
                  <a:gd name="T2" fmla="*/ 0 w 8"/>
                  <a:gd name="T3" fmla="*/ 3 h 9"/>
                  <a:gd name="T4" fmla="*/ 0 w 8"/>
                  <a:gd name="T5" fmla="*/ 6 h 9"/>
                  <a:gd name="T6" fmla="*/ 0 w 8"/>
                  <a:gd name="T7" fmla="*/ 9 h 9"/>
                  <a:gd name="T8" fmla="*/ 3 w 8"/>
                  <a:gd name="T9" fmla="*/ 6 h 9"/>
                  <a:gd name="T10" fmla="*/ 6 w 8"/>
                  <a:gd name="T11" fmla="*/ 3 h 9"/>
                  <a:gd name="T12" fmla="*/ 8 w 8"/>
                  <a:gd name="T13" fmla="*/ 0 h 9"/>
                  <a:gd name="T14" fmla="*/ 8 w 8"/>
                  <a:gd name="T15" fmla="*/ 0 h 9"/>
                  <a:gd name="T16" fmla="*/ 6 w 8"/>
                  <a:gd name="T17" fmla="*/ 0 h 9"/>
                  <a:gd name="T18" fmla="*/ 3 w 8"/>
                  <a:gd name="T19" fmla="*/ 0 h 9"/>
                  <a:gd name="T20" fmla="*/ 0 w 8"/>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9"/>
                  <a:gd name="T35" fmla="*/ 8 w 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9">
                    <a:moveTo>
                      <a:pt x="0" y="0"/>
                    </a:moveTo>
                    <a:lnTo>
                      <a:pt x="0" y="3"/>
                    </a:lnTo>
                    <a:lnTo>
                      <a:pt x="0" y="6"/>
                    </a:lnTo>
                    <a:lnTo>
                      <a:pt x="0" y="9"/>
                    </a:lnTo>
                    <a:lnTo>
                      <a:pt x="3" y="6"/>
                    </a:lnTo>
                    <a:lnTo>
                      <a:pt x="6" y="3"/>
                    </a:lnTo>
                    <a:lnTo>
                      <a:pt x="8" y="0"/>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1" name="Freeform 393"/>
              <p:cNvSpPr>
                <a:spLocks noChangeArrowheads="1"/>
              </p:cNvSpPr>
              <p:nvPr/>
            </p:nvSpPr>
            <p:spPr bwMode="auto">
              <a:xfrm>
                <a:off x="1434" y="850"/>
                <a:ext cx="6" cy="6"/>
              </a:xfrm>
              <a:custGeom>
                <a:avLst/>
                <a:gdLst>
                  <a:gd name="T0" fmla="*/ 0 w 6"/>
                  <a:gd name="T1" fmla="*/ 3 h 6"/>
                  <a:gd name="T2" fmla="*/ 0 w 6"/>
                  <a:gd name="T3" fmla="*/ 6 h 6"/>
                  <a:gd name="T4" fmla="*/ 3 w 6"/>
                  <a:gd name="T5" fmla="*/ 6 h 6"/>
                  <a:gd name="T6" fmla="*/ 3 w 6"/>
                  <a:gd name="T7" fmla="*/ 6 h 6"/>
                  <a:gd name="T8" fmla="*/ 6 w 6"/>
                  <a:gd name="T9" fmla="*/ 6 h 6"/>
                  <a:gd name="T10" fmla="*/ 6 w 6"/>
                  <a:gd name="T11" fmla="*/ 3 h 6"/>
                  <a:gd name="T12" fmla="*/ 6 w 6"/>
                  <a:gd name="T13" fmla="*/ 3 h 6"/>
                  <a:gd name="T14" fmla="*/ 6 w 6"/>
                  <a:gd name="T15" fmla="*/ 3 h 6"/>
                  <a:gd name="T16" fmla="*/ 6 w 6"/>
                  <a:gd name="T17" fmla="*/ 0 h 6"/>
                  <a:gd name="T18" fmla="*/ 3 w 6"/>
                  <a:gd name="T19" fmla="*/ 0 h 6"/>
                  <a:gd name="T20" fmla="*/ 0 w 6"/>
                  <a:gd name="T21" fmla="*/ 3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0" y="3"/>
                    </a:moveTo>
                    <a:lnTo>
                      <a:pt x="0" y="6"/>
                    </a:lnTo>
                    <a:lnTo>
                      <a:pt x="3" y="6"/>
                    </a:lnTo>
                    <a:lnTo>
                      <a:pt x="6" y="6"/>
                    </a:lnTo>
                    <a:lnTo>
                      <a:pt x="6" y="3"/>
                    </a:lnTo>
                    <a:lnTo>
                      <a:pt x="6" y="0"/>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2" name="Freeform 394"/>
              <p:cNvSpPr>
                <a:spLocks noChangeArrowheads="1"/>
              </p:cNvSpPr>
              <p:nvPr/>
            </p:nvSpPr>
            <p:spPr bwMode="auto">
              <a:xfrm>
                <a:off x="1454" y="841"/>
                <a:ext cx="6" cy="9"/>
              </a:xfrm>
              <a:custGeom>
                <a:avLst/>
                <a:gdLst>
                  <a:gd name="T0" fmla="*/ 3 w 6"/>
                  <a:gd name="T1" fmla="*/ 3 h 9"/>
                  <a:gd name="T2" fmla="*/ 0 w 6"/>
                  <a:gd name="T3" fmla="*/ 6 h 9"/>
                  <a:gd name="T4" fmla="*/ 0 w 6"/>
                  <a:gd name="T5" fmla="*/ 9 h 9"/>
                  <a:gd name="T6" fmla="*/ 0 w 6"/>
                  <a:gd name="T7" fmla="*/ 9 h 9"/>
                  <a:gd name="T8" fmla="*/ 3 w 6"/>
                  <a:gd name="T9" fmla="*/ 9 h 9"/>
                  <a:gd name="T10" fmla="*/ 3 w 6"/>
                  <a:gd name="T11" fmla="*/ 6 h 9"/>
                  <a:gd name="T12" fmla="*/ 6 w 6"/>
                  <a:gd name="T13" fmla="*/ 3 h 9"/>
                  <a:gd name="T14" fmla="*/ 6 w 6"/>
                  <a:gd name="T15" fmla="*/ 0 h 9"/>
                  <a:gd name="T16" fmla="*/ 3 w 6"/>
                  <a:gd name="T17" fmla="*/ 0 h 9"/>
                  <a:gd name="T18" fmla="*/ 3 w 6"/>
                  <a:gd name="T19" fmla="*/ 3 h 9"/>
                  <a:gd name="T20" fmla="*/ 3 w 6"/>
                  <a:gd name="T21" fmla="*/ 3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9"/>
                  <a:gd name="T35" fmla="*/ 6 w 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9">
                    <a:moveTo>
                      <a:pt x="3" y="3"/>
                    </a:moveTo>
                    <a:lnTo>
                      <a:pt x="0" y="6"/>
                    </a:lnTo>
                    <a:lnTo>
                      <a:pt x="0" y="9"/>
                    </a:lnTo>
                    <a:lnTo>
                      <a:pt x="3" y="9"/>
                    </a:lnTo>
                    <a:lnTo>
                      <a:pt x="3" y="6"/>
                    </a:lnTo>
                    <a:lnTo>
                      <a:pt x="6" y="3"/>
                    </a:lnTo>
                    <a:lnTo>
                      <a:pt x="6" y="0"/>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3" name="Freeform 395"/>
              <p:cNvSpPr>
                <a:spLocks noChangeArrowheads="1"/>
              </p:cNvSpPr>
              <p:nvPr/>
            </p:nvSpPr>
            <p:spPr bwMode="auto">
              <a:xfrm>
                <a:off x="1460" y="833"/>
                <a:ext cx="6" cy="6"/>
              </a:xfrm>
              <a:custGeom>
                <a:avLst/>
                <a:gdLst>
                  <a:gd name="T0" fmla="*/ 0 w 6"/>
                  <a:gd name="T1" fmla="*/ 3 h 6"/>
                  <a:gd name="T2" fmla="*/ 0 w 6"/>
                  <a:gd name="T3" fmla="*/ 6 h 6"/>
                  <a:gd name="T4" fmla="*/ 0 w 6"/>
                  <a:gd name="T5" fmla="*/ 6 h 6"/>
                  <a:gd name="T6" fmla="*/ 3 w 6"/>
                  <a:gd name="T7" fmla="*/ 6 h 6"/>
                  <a:gd name="T8" fmla="*/ 3 w 6"/>
                  <a:gd name="T9" fmla="*/ 6 h 6"/>
                  <a:gd name="T10" fmla="*/ 3 w 6"/>
                  <a:gd name="T11" fmla="*/ 3 h 6"/>
                  <a:gd name="T12" fmla="*/ 6 w 6"/>
                  <a:gd name="T13" fmla="*/ 0 h 6"/>
                  <a:gd name="T14" fmla="*/ 3 w 6"/>
                  <a:gd name="T15" fmla="*/ 0 h 6"/>
                  <a:gd name="T16" fmla="*/ 3 w 6"/>
                  <a:gd name="T17" fmla="*/ 3 h 6"/>
                  <a:gd name="T18" fmla="*/ 0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3"/>
                    </a:moveTo>
                    <a:lnTo>
                      <a:pt x="0" y="6"/>
                    </a:lnTo>
                    <a:lnTo>
                      <a:pt x="3" y="6"/>
                    </a:lnTo>
                    <a:lnTo>
                      <a:pt x="3" y="3"/>
                    </a:lnTo>
                    <a:lnTo>
                      <a:pt x="6" y="0"/>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4" name="Freeform 396"/>
              <p:cNvSpPr>
                <a:spLocks noChangeArrowheads="1"/>
              </p:cNvSpPr>
              <p:nvPr/>
            </p:nvSpPr>
            <p:spPr bwMode="auto">
              <a:xfrm>
                <a:off x="1308" y="1017"/>
                <a:ext cx="2" cy="3"/>
              </a:xfrm>
              <a:custGeom>
                <a:avLst/>
                <a:gdLst>
                  <a:gd name="T0" fmla="*/ 0 w 2"/>
                  <a:gd name="T1" fmla="*/ 3 h 3"/>
                  <a:gd name="T2" fmla="*/ 0 w 2"/>
                  <a:gd name="T3" fmla="*/ 3 h 3"/>
                  <a:gd name="T4" fmla="*/ 0 w 2"/>
                  <a:gd name="T5" fmla="*/ 3 h 3"/>
                  <a:gd name="T6" fmla="*/ 2 w 2"/>
                  <a:gd name="T7" fmla="*/ 3 h 3"/>
                  <a:gd name="T8" fmla="*/ 2 w 2"/>
                  <a:gd name="T9" fmla="*/ 3 h 3"/>
                  <a:gd name="T10" fmla="*/ 2 w 2"/>
                  <a:gd name="T11" fmla="*/ 0 h 3"/>
                  <a:gd name="T12" fmla="*/ 0 w 2"/>
                  <a:gd name="T13" fmla="*/ 0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0" y="3"/>
                    </a:lnTo>
                    <a:lnTo>
                      <a:pt x="2" y="3"/>
                    </a:lnTo>
                    <a:lnTo>
                      <a:pt x="2"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5" name="Freeform 397"/>
              <p:cNvSpPr>
                <a:spLocks noChangeArrowheads="1"/>
              </p:cNvSpPr>
              <p:nvPr/>
            </p:nvSpPr>
            <p:spPr bwMode="auto">
              <a:xfrm>
                <a:off x="1319" y="1026"/>
                <a:ext cx="3" cy="3"/>
              </a:xfrm>
              <a:custGeom>
                <a:avLst/>
                <a:gdLst>
                  <a:gd name="T0" fmla="*/ 0 w 3"/>
                  <a:gd name="T1" fmla="*/ 3 h 3"/>
                  <a:gd name="T2" fmla="*/ 0 w 3"/>
                  <a:gd name="T3" fmla="*/ 3 h 3"/>
                  <a:gd name="T4" fmla="*/ 0 w 3"/>
                  <a:gd name="T5" fmla="*/ 3 h 3"/>
                  <a:gd name="T6" fmla="*/ 3 w 3"/>
                  <a:gd name="T7" fmla="*/ 3 h 3"/>
                  <a:gd name="T8" fmla="*/ 3 w 3"/>
                  <a:gd name="T9" fmla="*/ 0 h 3"/>
                  <a:gd name="T10" fmla="*/ 0 w 3"/>
                  <a:gd name="T11" fmla="*/ 0 h 3"/>
                  <a:gd name="T12" fmla="*/ 0 w 3"/>
                  <a:gd name="T13" fmla="*/ 3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3"/>
                    </a:moveTo>
                    <a:lnTo>
                      <a:pt x="0" y="3"/>
                    </a:ln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6" name="Freeform 398"/>
              <p:cNvSpPr>
                <a:spLocks noChangeArrowheads="1"/>
              </p:cNvSpPr>
              <p:nvPr/>
            </p:nvSpPr>
            <p:spPr bwMode="auto">
              <a:xfrm>
                <a:off x="1336" y="1020"/>
                <a:ext cx="1" cy="6"/>
              </a:xfrm>
              <a:custGeom>
                <a:avLst/>
                <a:gdLst>
                  <a:gd name="T0" fmla="*/ 0 w 1"/>
                  <a:gd name="T1" fmla="*/ 3 h 6"/>
                  <a:gd name="T2" fmla="*/ 0 w 1"/>
                  <a:gd name="T3" fmla="*/ 0 h 6"/>
                  <a:gd name="T4" fmla="*/ 0 w 1"/>
                  <a:gd name="T5" fmla="*/ 3 h 6"/>
                  <a:gd name="T6" fmla="*/ 0 w 1"/>
                  <a:gd name="T7" fmla="*/ 6 h 6"/>
                  <a:gd name="T8" fmla="*/ 0 w 1"/>
                  <a:gd name="T9" fmla="*/ 6 h 6"/>
                  <a:gd name="T10" fmla="*/ 0 w 1"/>
                  <a:gd name="T11" fmla="*/ 3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3"/>
                    </a:moveTo>
                    <a:lnTo>
                      <a:pt x="0" y="0"/>
                    </a:lnTo>
                    <a:lnTo>
                      <a:pt x="0" y="3"/>
                    </a:lnTo>
                    <a:lnTo>
                      <a:pt x="0" y="6"/>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7" name="Freeform 399"/>
              <p:cNvSpPr>
                <a:spLocks noChangeArrowheads="1"/>
              </p:cNvSpPr>
              <p:nvPr/>
            </p:nvSpPr>
            <p:spPr bwMode="auto">
              <a:xfrm>
                <a:off x="1336" y="1035"/>
                <a:ext cx="3" cy="3"/>
              </a:xfrm>
              <a:custGeom>
                <a:avLst/>
                <a:gdLst>
                  <a:gd name="T0" fmla="*/ 0 w 3"/>
                  <a:gd name="T1" fmla="*/ 0 h 3"/>
                  <a:gd name="T2" fmla="*/ 0 w 3"/>
                  <a:gd name="T3" fmla="*/ 0 h 3"/>
                  <a:gd name="T4" fmla="*/ 0 w 3"/>
                  <a:gd name="T5" fmla="*/ 3 h 3"/>
                  <a:gd name="T6" fmla="*/ 0 w 3"/>
                  <a:gd name="T7" fmla="*/ 3 h 3"/>
                  <a:gd name="T8" fmla="*/ 0 w 3"/>
                  <a:gd name="T9" fmla="*/ 3 h 3"/>
                  <a:gd name="T10" fmla="*/ 3 w 3"/>
                  <a:gd name="T11" fmla="*/ 3 h 3"/>
                  <a:gd name="T12" fmla="*/ 3 w 3"/>
                  <a:gd name="T13" fmla="*/ 0 h 3"/>
                  <a:gd name="T14" fmla="*/ 3 w 3"/>
                  <a:gd name="T15" fmla="*/ 0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0"/>
                    </a:lnTo>
                    <a:lnTo>
                      <a:pt x="0" y="3"/>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8" name="Freeform 400"/>
              <p:cNvSpPr>
                <a:spLocks noChangeArrowheads="1"/>
              </p:cNvSpPr>
              <p:nvPr/>
            </p:nvSpPr>
            <p:spPr bwMode="auto">
              <a:xfrm>
                <a:off x="1325" y="1046"/>
                <a:ext cx="3" cy="6"/>
              </a:xfrm>
              <a:custGeom>
                <a:avLst/>
                <a:gdLst>
                  <a:gd name="T0" fmla="*/ 3 w 3"/>
                  <a:gd name="T1" fmla="*/ 3 h 6"/>
                  <a:gd name="T2" fmla="*/ 0 w 3"/>
                  <a:gd name="T3" fmla="*/ 0 h 6"/>
                  <a:gd name="T4" fmla="*/ 0 w 3"/>
                  <a:gd name="T5" fmla="*/ 6 h 6"/>
                  <a:gd name="T6" fmla="*/ 0 w 3"/>
                  <a:gd name="T7" fmla="*/ 6 h 6"/>
                  <a:gd name="T8" fmla="*/ 3 w 3"/>
                  <a:gd name="T9" fmla="*/ 6 h 6"/>
                  <a:gd name="T10" fmla="*/ 3 w 3"/>
                  <a:gd name="T11" fmla="*/ 6 h 6"/>
                  <a:gd name="T12" fmla="*/ 3 w 3"/>
                  <a:gd name="T13" fmla="*/ 3 h 6"/>
                  <a:gd name="T14" fmla="*/ 3 w 3"/>
                  <a:gd name="T15" fmla="*/ 3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3" y="3"/>
                    </a:moveTo>
                    <a:lnTo>
                      <a:pt x="0" y="0"/>
                    </a:lnTo>
                    <a:lnTo>
                      <a:pt x="0" y="6"/>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29" name="Freeform 401"/>
              <p:cNvSpPr>
                <a:spLocks noChangeArrowheads="1"/>
              </p:cNvSpPr>
              <p:nvPr/>
            </p:nvSpPr>
            <p:spPr bwMode="auto">
              <a:xfrm>
                <a:off x="1316" y="1052"/>
                <a:ext cx="1" cy="3"/>
              </a:xfrm>
              <a:custGeom>
                <a:avLst/>
                <a:gdLst>
                  <a:gd name="T0" fmla="*/ 0 w 1"/>
                  <a:gd name="T1" fmla="*/ 3 h 3"/>
                  <a:gd name="T2" fmla="*/ 0 w 1"/>
                  <a:gd name="T3" fmla="*/ 3 h 3"/>
                  <a:gd name="T4" fmla="*/ 0 w 1"/>
                  <a:gd name="T5" fmla="*/ 3 h 3"/>
                  <a:gd name="T6" fmla="*/ 0 w 1"/>
                  <a:gd name="T7" fmla="*/ 3 h 3"/>
                  <a:gd name="T8" fmla="*/ 0 w 1"/>
                  <a:gd name="T9" fmla="*/ 0 h 3"/>
                  <a:gd name="T10" fmla="*/ 0 w 1"/>
                  <a:gd name="T11" fmla="*/ 0 h 3"/>
                  <a:gd name="T12" fmla="*/ 0 w 1"/>
                  <a:gd name="T13" fmla="*/ 3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0" y="3"/>
                    </a:move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0" name="Freeform 402"/>
              <p:cNvSpPr>
                <a:spLocks noChangeArrowheads="1"/>
              </p:cNvSpPr>
              <p:nvPr/>
            </p:nvSpPr>
            <p:spPr bwMode="auto">
              <a:xfrm>
                <a:off x="1740" y="1222"/>
                <a:ext cx="8" cy="9"/>
              </a:xfrm>
              <a:custGeom>
                <a:avLst/>
                <a:gdLst>
                  <a:gd name="T0" fmla="*/ 5 w 8"/>
                  <a:gd name="T1" fmla="*/ 9 h 9"/>
                  <a:gd name="T2" fmla="*/ 5 w 8"/>
                  <a:gd name="T3" fmla="*/ 9 h 9"/>
                  <a:gd name="T4" fmla="*/ 8 w 8"/>
                  <a:gd name="T5" fmla="*/ 6 h 9"/>
                  <a:gd name="T6" fmla="*/ 8 w 8"/>
                  <a:gd name="T7" fmla="*/ 3 h 9"/>
                  <a:gd name="T8" fmla="*/ 5 w 8"/>
                  <a:gd name="T9" fmla="*/ 0 h 9"/>
                  <a:gd name="T10" fmla="*/ 2 w 8"/>
                  <a:gd name="T11" fmla="*/ 0 h 9"/>
                  <a:gd name="T12" fmla="*/ 0 w 8"/>
                  <a:gd name="T13" fmla="*/ 6 h 9"/>
                  <a:gd name="T14" fmla="*/ 0 w 8"/>
                  <a:gd name="T15" fmla="*/ 6 h 9"/>
                  <a:gd name="T16" fmla="*/ 0 w 8"/>
                  <a:gd name="T17" fmla="*/ 9 h 9"/>
                  <a:gd name="T18" fmla="*/ 0 w 8"/>
                  <a:gd name="T19" fmla="*/ 9 h 9"/>
                  <a:gd name="T20" fmla="*/ 2 w 8"/>
                  <a:gd name="T21" fmla="*/ 9 h 9"/>
                  <a:gd name="T22" fmla="*/ 2 w 8"/>
                  <a:gd name="T23" fmla="*/ 9 h 9"/>
                  <a:gd name="T24" fmla="*/ 5 w 8"/>
                  <a:gd name="T25" fmla="*/ 9 h 9"/>
                  <a:gd name="T26" fmla="*/ 5 w 8"/>
                  <a:gd name="T27" fmla="*/ 9 h 9"/>
                  <a:gd name="T28" fmla="*/ 5 w 8"/>
                  <a:gd name="T29" fmla="*/ 9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9"/>
                  <a:gd name="T47" fmla="*/ 8 w 8"/>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9">
                    <a:moveTo>
                      <a:pt x="5" y="9"/>
                    </a:moveTo>
                    <a:lnTo>
                      <a:pt x="5" y="9"/>
                    </a:lnTo>
                    <a:lnTo>
                      <a:pt x="8" y="6"/>
                    </a:lnTo>
                    <a:lnTo>
                      <a:pt x="8" y="3"/>
                    </a:lnTo>
                    <a:lnTo>
                      <a:pt x="5" y="0"/>
                    </a:lnTo>
                    <a:lnTo>
                      <a:pt x="2" y="0"/>
                    </a:lnTo>
                    <a:lnTo>
                      <a:pt x="0" y="6"/>
                    </a:lnTo>
                    <a:lnTo>
                      <a:pt x="0" y="9"/>
                    </a:lnTo>
                    <a:lnTo>
                      <a:pt x="2" y="9"/>
                    </a:lnTo>
                    <a:lnTo>
                      <a:pt x="5"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1" name="Freeform 403"/>
              <p:cNvSpPr>
                <a:spLocks noChangeArrowheads="1"/>
              </p:cNvSpPr>
              <p:nvPr/>
            </p:nvSpPr>
            <p:spPr bwMode="auto">
              <a:xfrm>
                <a:off x="1725" y="1254"/>
                <a:ext cx="3" cy="3"/>
              </a:xfrm>
              <a:custGeom>
                <a:avLst/>
                <a:gdLst>
                  <a:gd name="T0" fmla="*/ 0 w 3"/>
                  <a:gd name="T1" fmla="*/ 0 h 3"/>
                  <a:gd name="T2" fmla="*/ 0 w 3"/>
                  <a:gd name="T3" fmla="*/ 3 h 3"/>
                  <a:gd name="T4" fmla="*/ 0 w 3"/>
                  <a:gd name="T5" fmla="*/ 3 h 3"/>
                  <a:gd name="T6" fmla="*/ 3 w 3"/>
                  <a:gd name="T7" fmla="*/ 3 h 3"/>
                  <a:gd name="T8" fmla="*/ 3 w 3"/>
                  <a:gd name="T9" fmla="*/ 0 h 3"/>
                  <a:gd name="T10" fmla="*/ 0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3"/>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2" name="Freeform 404"/>
              <p:cNvSpPr>
                <a:spLocks noChangeArrowheads="1"/>
              </p:cNvSpPr>
              <p:nvPr/>
            </p:nvSpPr>
            <p:spPr bwMode="auto">
              <a:xfrm>
                <a:off x="1714" y="1274"/>
                <a:ext cx="5" cy="6"/>
              </a:xfrm>
              <a:custGeom>
                <a:avLst/>
                <a:gdLst>
                  <a:gd name="T0" fmla="*/ 2 w 5"/>
                  <a:gd name="T1" fmla="*/ 0 h 6"/>
                  <a:gd name="T2" fmla="*/ 2 w 5"/>
                  <a:gd name="T3" fmla="*/ 0 h 6"/>
                  <a:gd name="T4" fmla="*/ 2 w 5"/>
                  <a:gd name="T5" fmla="*/ 3 h 6"/>
                  <a:gd name="T6" fmla="*/ 0 w 5"/>
                  <a:gd name="T7" fmla="*/ 3 h 6"/>
                  <a:gd name="T8" fmla="*/ 2 w 5"/>
                  <a:gd name="T9" fmla="*/ 6 h 6"/>
                  <a:gd name="T10" fmla="*/ 2 w 5"/>
                  <a:gd name="T11" fmla="*/ 6 h 6"/>
                  <a:gd name="T12" fmla="*/ 2 w 5"/>
                  <a:gd name="T13" fmla="*/ 6 h 6"/>
                  <a:gd name="T14" fmla="*/ 5 w 5"/>
                  <a:gd name="T15" fmla="*/ 3 h 6"/>
                  <a:gd name="T16" fmla="*/ 5 w 5"/>
                  <a:gd name="T17" fmla="*/ 0 h 6"/>
                  <a:gd name="T18" fmla="*/ 2 w 5"/>
                  <a:gd name="T19" fmla="*/ 0 h 6"/>
                  <a:gd name="T20" fmla="*/ 2 w 5"/>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6"/>
                  <a:gd name="T35" fmla="*/ 5 w 5"/>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6">
                    <a:moveTo>
                      <a:pt x="2" y="0"/>
                    </a:moveTo>
                    <a:lnTo>
                      <a:pt x="2" y="0"/>
                    </a:lnTo>
                    <a:lnTo>
                      <a:pt x="2" y="3"/>
                    </a:lnTo>
                    <a:lnTo>
                      <a:pt x="0" y="3"/>
                    </a:lnTo>
                    <a:lnTo>
                      <a:pt x="2" y="6"/>
                    </a:lnTo>
                    <a:lnTo>
                      <a:pt x="5" y="3"/>
                    </a:lnTo>
                    <a:lnTo>
                      <a:pt x="5" y="0"/>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733" name="Freeform 405"/>
              <p:cNvSpPr>
                <a:spLocks noChangeArrowheads="1"/>
              </p:cNvSpPr>
              <p:nvPr/>
            </p:nvSpPr>
            <p:spPr bwMode="auto">
              <a:xfrm>
                <a:off x="2151" y="1357"/>
                <a:ext cx="1" cy="9"/>
              </a:xfrm>
              <a:custGeom>
                <a:avLst/>
                <a:gdLst>
                  <a:gd name="T0" fmla="*/ 0 w 1"/>
                  <a:gd name="T1" fmla="*/ 0 h 9"/>
                  <a:gd name="T2" fmla="*/ 0 w 1"/>
                  <a:gd name="T3" fmla="*/ 0 h 9"/>
                  <a:gd name="T4" fmla="*/ 0 w 1"/>
                  <a:gd name="T5" fmla="*/ 3 h 9"/>
                  <a:gd name="T6" fmla="*/ 0 w 1"/>
                  <a:gd name="T7" fmla="*/ 9 h 9"/>
                  <a:gd name="T8" fmla="*/ 0 w 1"/>
                  <a:gd name="T9" fmla="*/ 9 h 9"/>
                  <a:gd name="T10" fmla="*/ 0 w 1"/>
                  <a:gd name="T11" fmla="*/ 6 h 9"/>
                  <a:gd name="T12" fmla="*/ 0 w 1"/>
                  <a:gd name="T13" fmla="*/ 3 h 9"/>
                  <a:gd name="T14" fmla="*/ 0 w 1"/>
                  <a:gd name="T15" fmla="*/ 0 h 9"/>
                  <a:gd name="T16" fmla="*/ 0 w 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9"/>
                  <a:gd name="T29" fmla="*/ 1 w 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9">
                    <a:moveTo>
                      <a:pt x="0" y="0"/>
                    </a:moveTo>
                    <a:lnTo>
                      <a:pt x="0" y="0"/>
                    </a:lnTo>
                    <a:lnTo>
                      <a:pt x="0" y="3"/>
                    </a:lnTo>
                    <a:lnTo>
                      <a:pt x="0" y="9"/>
                    </a:lnTo>
                    <a:lnTo>
                      <a:pt x="0" y="6"/>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grpSp>
        <p:sp>
          <p:nvSpPr>
            <p:cNvPr id="13357" name="Freeform 407"/>
            <p:cNvSpPr>
              <a:spLocks noChangeArrowheads="1"/>
            </p:cNvSpPr>
            <p:nvPr/>
          </p:nvSpPr>
          <p:spPr bwMode="auto">
            <a:xfrm>
              <a:off x="4873587" y="2873470"/>
              <a:ext cx="10472" cy="18849"/>
            </a:xfrm>
            <a:custGeom>
              <a:avLst/>
              <a:gdLst>
                <a:gd name="T0" fmla="*/ 0 w 5"/>
                <a:gd name="T1" fmla="*/ 2147483647 h 9"/>
                <a:gd name="T2" fmla="*/ 2147483647 w 5"/>
                <a:gd name="T3" fmla="*/ 2147483647 h 9"/>
                <a:gd name="T4" fmla="*/ 2147483647 w 5"/>
                <a:gd name="T5" fmla="*/ 2147483647 h 9"/>
                <a:gd name="T6" fmla="*/ 2147483647 w 5"/>
                <a:gd name="T7" fmla="*/ 2147483647 h 9"/>
                <a:gd name="T8" fmla="*/ 2147483647 w 5"/>
                <a:gd name="T9" fmla="*/ 2147483647 h 9"/>
                <a:gd name="T10" fmla="*/ 2147483647 w 5"/>
                <a:gd name="T11" fmla="*/ 2147483647 h 9"/>
                <a:gd name="T12" fmla="*/ 2147483647 w 5"/>
                <a:gd name="T13" fmla="*/ 2147483647 h 9"/>
                <a:gd name="T14" fmla="*/ 2147483647 w 5"/>
                <a:gd name="T15" fmla="*/ 0 h 9"/>
                <a:gd name="T16" fmla="*/ 0 w 5"/>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0" y="3"/>
                  </a:moveTo>
                  <a:lnTo>
                    <a:pt x="3" y="6"/>
                  </a:lnTo>
                  <a:lnTo>
                    <a:pt x="5" y="9"/>
                  </a:lnTo>
                  <a:lnTo>
                    <a:pt x="5" y="6"/>
                  </a:lnTo>
                  <a:lnTo>
                    <a:pt x="3" y="6"/>
                  </a:lnTo>
                  <a:lnTo>
                    <a:pt x="3" y="3"/>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58" name="Freeform 408"/>
            <p:cNvSpPr>
              <a:spLocks noChangeArrowheads="1"/>
            </p:cNvSpPr>
            <p:nvPr/>
          </p:nvSpPr>
          <p:spPr bwMode="auto">
            <a:xfrm>
              <a:off x="4944796" y="3078718"/>
              <a:ext cx="211532" cy="433535"/>
            </a:xfrm>
            <a:custGeom>
              <a:avLst/>
              <a:gdLst>
                <a:gd name="T0" fmla="*/ 2147483647 w 101"/>
                <a:gd name="T1" fmla="*/ 2147483647 h 207"/>
                <a:gd name="T2" fmla="*/ 2147483647 w 101"/>
                <a:gd name="T3" fmla="*/ 2147483647 h 207"/>
                <a:gd name="T4" fmla="*/ 2147483647 w 101"/>
                <a:gd name="T5" fmla="*/ 2147483647 h 207"/>
                <a:gd name="T6" fmla="*/ 2147483647 w 101"/>
                <a:gd name="T7" fmla="*/ 2147483647 h 207"/>
                <a:gd name="T8" fmla="*/ 2147483647 w 101"/>
                <a:gd name="T9" fmla="*/ 2147483647 h 207"/>
                <a:gd name="T10" fmla="*/ 2147483647 w 101"/>
                <a:gd name="T11" fmla="*/ 2147483647 h 207"/>
                <a:gd name="T12" fmla="*/ 2147483647 w 101"/>
                <a:gd name="T13" fmla="*/ 2147483647 h 207"/>
                <a:gd name="T14" fmla="*/ 2147483647 w 101"/>
                <a:gd name="T15" fmla="*/ 2147483647 h 207"/>
                <a:gd name="T16" fmla="*/ 2147483647 w 101"/>
                <a:gd name="T17" fmla="*/ 2147483647 h 207"/>
                <a:gd name="T18" fmla="*/ 2147483647 w 101"/>
                <a:gd name="T19" fmla="*/ 2147483647 h 207"/>
                <a:gd name="T20" fmla="*/ 2147483647 w 101"/>
                <a:gd name="T21" fmla="*/ 2147483647 h 207"/>
                <a:gd name="T22" fmla="*/ 2147483647 w 101"/>
                <a:gd name="T23" fmla="*/ 2147483647 h 207"/>
                <a:gd name="T24" fmla="*/ 2147483647 w 101"/>
                <a:gd name="T25" fmla="*/ 2147483647 h 207"/>
                <a:gd name="T26" fmla="*/ 2147483647 w 101"/>
                <a:gd name="T27" fmla="*/ 2147483647 h 207"/>
                <a:gd name="T28" fmla="*/ 2147483647 w 101"/>
                <a:gd name="T29" fmla="*/ 2147483647 h 207"/>
                <a:gd name="T30" fmla="*/ 2147483647 w 101"/>
                <a:gd name="T31" fmla="*/ 2147483647 h 207"/>
                <a:gd name="T32" fmla="*/ 2147483647 w 101"/>
                <a:gd name="T33" fmla="*/ 2147483647 h 207"/>
                <a:gd name="T34" fmla="*/ 2147483647 w 101"/>
                <a:gd name="T35" fmla="*/ 2147483647 h 207"/>
                <a:gd name="T36" fmla="*/ 2147483647 w 101"/>
                <a:gd name="T37" fmla="*/ 2147483647 h 207"/>
                <a:gd name="T38" fmla="*/ 2147483647 w 101"/>
                <a:gd name="T39" fmla="*/ 2147483647 h 207"/>
                <a:gd name="T40" fmla="*/ 2147483647 w 101"/>
                <a:gd name="T41" fmla="*/ 2147483647 h 207"/>
                <a:gd name="T42" fmla="*/ 2147483647 w 101"/>
                <a:gd name="T43" fmla="*/ 2147483647 h 207"/>
                <a:gd name="T44" fmla="*/ 2147483647 w 101"/>
                <a:gd name="T45" fmla="*/ 2147483647 h 207"/>
                <a:gd name="T46" fmla="*/ 2147483647 w 101"/>
                <a:gd name="T47" fmla="*/ 2147483647 h 207"/>
                <a:gd name="T48" fmla="*/ 2147483647 w 101"/>
                <a:gd name="T49" fmla="*/ 2147483647 h 207"/>
                <a:gd name="T50" fmla="*/ 2147483647 w 101"/>
                <a:gd name="T51" fmla="*/ 2147483647 h 207"/>
                <a:gd name="T52" fmla="*/ 2147483647 w 101"/>
                <a:gd name="T53" fmla="*/ 2147483647 h 207"/>
                <a:gd name="T54" fmla="*/ 2147483647 w 101"/>
                <a:gd name="T55" fmla="*/ 2147483647 h 207"/>
                <a:gd name="T56" fmla="*/ 2147483647 w 101"/>
                <a:gd name="T57" fmla="*/ 2147483647 h 207"/>
                <a:gd name="T58" fmla="*/ 0 w 101"/>
                <a:gd name="T59" fmla="*/ 2147483647 h 207"/>
                <a:gd name="T60" fmla="*/ 0 w 101"/>
                <a:gd name="T61" fmla="*/ 2147483647 h 207"/>
                <a:gd name="T62" fmla="*/ 2147483647 w 101"/>
                <a:gd name="T63" fmla="*/ 2147483647 h 207"/>
                <a:gd name="T64" fmla="*/ 2147483647 w 101"/>
                <a:gd name="T65" fmla="*/ 2147483647 h 207"/>
                <a:gd name="T66" fmla="*/ 2147483647 w 101"/>
                <a:gd name="T67" fmla="*/ 2147483647 h 207"/>
                <a:gd name="T68" fmla="*/ 2147483647 w 101"/>
                <a:gd name="T69" fmla="*/ 2147483647 h 207"/>
                <a:gd name="T70" fmla="*/ 2147483647 w 101"/>
                <a:gd name="T71" fmla="*/ 2147483647 h 207"/>
                <a:gd name="T72" fmla="*/ 2147483647 w 101"/>
                <a:gd name="T73" fmla="*/ 2147483647 h 207"/>
                <a:gd name="T74" fmla="*/ 2147483647 w 101"/>
                <a:gd name="T75" fmla="*/ 2147483647 h 207"/>
                <a:gd name="T76" fmla="*/ 2147483647 w 101"/>
                <a:gd name="T77" fmla="*/ 2147483647 h 207"/>
                <a:gd name="T78" fmla="*/ 2147483647 w 101"/>
                <a:gd name="T79" fmla="*/ 2147483647 h 207"/>
                <a:gd name="T80" fmla="*/ 2147483647 w 101"/>
                <a:gd name="T81" fmla="*/ 2147483647 h 207"/>
                <a:gd name="T82" fmla="*/ 2147483647 w 101"/>
                <a:gd name="T83" fmla="*/ 2147483647 h 207"/>
                <a:gd name="T84" fmla="*/ 2147483647 w 101"/>
                <a:gd name="T85" fmla="*/ 2147483647 h 207"/>
                <a:gd name="T86" fmla="*/ 2147483647 w 101"/>
                <a:gd name="T87" fmla="*/ 2147483647 h 207"/>
                <a:gd name="T88" fmla="*/ 2147483647 w 101"/>
                <a:gd name="T89" fmla="*/ 2147483647 h 207"/>
                <a:gd name="T90" fmla="*/ 2147483647 w 101"/>
                <a:gd name="T91" fmla="*/ 2147483647 h 207"/>
                <a:gd name="T92" fmla="*/ 2147483647 w 101"/>
                <a:gd name="T93" fmla="*/ 2147483647 h 207"/>
                <a:gd name="T94" fmla="*/ 2147483647 w 101"/>
                <a:gd name="T95" fmla="*/ 2147483647 h 2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
                <a:gd name="T145" fmla="*/ 0 h 207"/>
                <a:gd name="T146" fmla="*/ 101 w 101"/>
                <a:gd name="T147" fmla="*/ 207 h 2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 h="207">
                  <a:moveTo>
                    <a:pt x="98" y="37"/>
                  </a:moveTo>
                  <a:lnTo>
                    <a:pt x="98" y="35"/>
                  </a:lnTo>
                  <a:lnTo>
                    <a:pt x="98" y="29"/>
                  </a:lnTo>
                  <a:lnTo>
                    <a:pt x="98" y="26"/>
                  </a:lnTo>
                  <a:lnTo>
                    <a:pt x="98" y="20"/>
                  </a:lnTo>
                  <a:lnTo>
                    <a:pt x="98" y="17"/>
                  </a:lnTo>
                  <a:lnTo>
                    <a:pt x="98" y="14"/>
                  </a:lnTo>
                  <a:lnTo>
                    <a:pt x="95" y="9"/>
                  </a:lnTo>
                  <a:lnTo>
                    <a:pt x="92" y="9"/>
                  </a:lnTo>
                  <a:lnTo>
                    <a:pt x="92" y="3"/>
                  </a:lnTo>
                  <a:lnTo>
                    <a:pt x="89" y="0"/>
                  </a:lnTo>
                  <a:lnTo>
                    <a:pt x="87" y="3"/>
                  </a:lnTo>
                  <a:lnTo>
                    <a:pt x="84" y="6"/>
                  </a:lnTo>
                  <a:lnTo>
                    <a:pt x="84" y="9"/>
                  </a:lnTo>
                  <a:lnTo>
                    <a:pt x="84" y="14"/>
                  </a:lnTo>
                  <a:lnTo>
                    <a:pt x="84" y="17"/>
                  </a:lnTo>
                  <a:lnTo>
                    <a:pt x="81" y="20"/>
                  </a:lnTo>
                  <a:lnTo>
                    <a:pt x="78" y="17"/>
                  </a:lnTo>
                  <a:lnTo>
                    <a:pt x="78" y="20"/>
                  </a:lnTo>
                  <a:lnTo>
                    <a:pt x="75" y="26"/>
                  </a:lnTo>
                  <a:lnTo>
                    <a:pt x="75" y="23"/>
                  </a:lnTo>
                  <a:lnTo>
                    <a:pt x="72" y="23"/>
                  </a:lnTo>
                  <a:lnTo>
                    <a:pt x="69" y="23"/>
                  </a:lnTo>
                  <a:lnTo>
                    <a:pt x="72" y="26"/>
                  </a:lnTo>
                  <a:lnTo>
                    <a:pt x="72" y="29"/>
                  </a:lnTo>
                  <a:lnTo>
                    <a:pt x="72" y="32"/>
                  </a:lnTo>
                  <a:lnTo>
                    <a:pt x="69" y="29"/>
                  </a:lnTo>
                  <a:lnTo>
                    <a:pt x="69" y="35"/>
                  </a:lnTo>
                  <a:lnTo>
                    <a:pt x="66" y="35"/>
                  </a:lnTo>
                  <a:lnTo>
                    <a:pt x="69" y="37"/>
                  </a:lnTo>
                  <a:lnTo>
                    <a:pt x="72" y="40"/>
                  </a:lnTo>
                  <a:lnTo>
                    <a:pt x="69" y="40"/>
                  </a:lnTo>
                  <a:lnTo>
                    <a:pt x="64" y="46"/>
                  </a:lnTo>
                  <a:lnTo>
                    <a:pt x="64" y="43"/>
                  </a:lnTo>
                  <a:lnTo>
                    <a:pt x="64" y="40"/>
                  </a:lnTo>
                  <a:lnTo>
                    <a:pt x="61" y="43"/>
                  </a:lnTo>
                  <a:lnTo>
                    <a:pt x="64" y="43"/>
                  </a:lnTo>
                  <a:lnTo>
                    <a:pt x="61" y="46"/>
                  </a:lnTo>
                  <a:lnTo>
                    <a:pt x="58" y="46"/>
                  </a:lnTo>
                  <a:lnTo>
                    <a:pt x="61" y="52"/>
                  </a:lnTo>
                  <a:lnTo>
                    <a:pt x="58" y="52"/>
                  </a:lnTo>
                  <a:lnTo>
                    <a:pt x="58" y="49"/>
                  </a:lnTo>
                  <a:lnTo>
                    <a:pt x="55" y="49"/>
                  </a:lnTo>
                  <a:lnTo>
                    <a:pt x="52" y="52"/>
                  </a:lnTo>
                  <a:lnTo>
                    <a:pt x="49" y="55"/>
                  </a:lnTo>
                  <a:lnTo>
                    <a:pt x="52" y="58"/>
                  </a:lnTo>
                  <a:lnTo>
                    <a:pt x="52" y="60"/>
                  </a:lnTo>
                  <a:lnTo>
                    <a:pt x="49" y="60"/>
                  </a:lnTo>
                  <a:lnTo>
                    <a:pt x="46" y="58"/>
                  </a:lnTo>
                  <a:lnTo>
                    <a:pt x="46" y="55"/>
                  </a:lnTo>
                  <a:lnTo>
                    <a:pt x="43" y="58"/>
                  </a:lnTo>
                  <a:lnTo>
                    <a:pt x="43" y="55"/>
                  </a:lnTo>
                  <a:lnTo>
                    <a:pt x="41" y="58"/>
                  </a:lnTo>
                  <a:lnTo>
                    <a:pt x="38" y="60"/>
                  </a:lnTo>
                  <a:lnTo>
                    <a:pt x="35" y="60"/>
                  </a:lnTo>
                  <a:lnTo>
                    <a:pt x="32" y="60"/>
                  </a:lnTo>
                  <a:lnTo>
                    <a:pt x="29" y="63"/>
                  </a:lnTo>
                  <a:lnTo>
                    <a:pt x="26" y="63"/>
                  </a:lnTo>
                  <a:lnTo>
                    <a:pt x="23" y="63"/>
                  </a:lnTo>
                  <a:lnTo>
                    <a:pt x="23" y="69"/>
                  </a:lnTo>
                  <a:lnTo>
                    <a:pt x="17" y="78"/>
                  </a:lnTo>
                  <a:lnTo>
                    <a:pt x="17" y="84"/>
                  </a:lnTo>
                  <a:lnTo>
                    <a:pt x="17" y="89"/>
                  </a:lnTo>
                  <a:lnTo>
                    <a:pt x="17" y="95"/>
                  </a:lnTo>
                  <a:lnTo>
                    <a:pt x="17" y="104"/>
                  </a:lnTo>
                  <a:lnTo>
                    <a:pt x="17" y="109"/>
                  </a:lnTo>
                  <a:lnTo>
                    <a:pt x="20" y="112"/>
                  </a:lnTo>
                  <a:lnTo>
                    <a:pt x="20" y="115"/>
                  </a:lnTo>
                  <a:lnTo>
                    <a:pt x="20" y="118"/>
                  </a:lnTo>
                  <a:lnTo>
                    <a:pt x="17" y="121"/>
                  </a:lnTo>
                  <a:lnTo>
                    <a:pt x="17" y="124"/>
                  </a:lnTo>
                  <a:lnTo>
                    <a:pt x="12" y="133"/>
                  </a:lnTo>
                  <a:lnTo>
                    <a:pt x="9" y="141"/>
                  </a:lnTo>
                  <a:lnTo>
                    <a:pt x="6" y="141"/>
                  </a:lnTo>
                  <a:lnTo>
                    <a:pt x="6" y="144"/>
                  </a:lnTo>
                  <a:lnTo>
                    <a:pt x="3" y="147"/>
                  </a:lnTo>
                  <a:lnTo>
                    <a:pt x="0" y="150"/>
                  </a:lnTo>
                  <a:lnTo>
                    <a:pt x="0" y="156"/>
                  </a:lnTo>
                  <a:lnTo>
                    <a:pt x="0" y="158"/>
                  </a:lnTo>
                  <a:lnTo>
                    <a:pt x="0" y="161"/>
                  </a:lnTo>
                  <a:lnTo>
                    <a:pt x="3" y="167"/>
                  </a:lnTo>
                  <a:lnTo>
                    <a:pt x="3" y="170"/>
                  </a:lnTo>
                  <a:lnTo>
                    <a:pt x="3" y="173"/>
                  </a:lnTo>
                  <a:lnTo>
                    <a:pt x="6" y="176"/>
                  </a:lnTo>
                  <a:lnTo>
                    <a:pt x="3" y="179"/>
                  </a:lnTo>
                  <a:lnTo>
                    <a:pt x="3" y="184"/>
                  </a:lnTo>
                  <a:lnTo>
                    <a:pt x="3" y="187"/>
                  </a:lnTo>
                  <a:lnTo>
                    <a:pt x="3" y="193"/>
                  </a:lnTo>
                  <a:lnTo>
                    <a:pt x="6" y="199"/>
                  </a:lnTo>
                  <a:lnTo>
                    <a:pt x="9" y="202"/>
                  </a:lnTo>
                  <a:lnTo>
                    <a:pt x="12" y="202"/>
                  </a:lnTo>
                  <a:lnTo>
                    <a:pt x="15" y="205"/>
                  </a:lnTo>
                  <a:lnTo>
                    <a:pt x="17" y="207"/>
                  </a:lnTo>
                  <a:lnTo>
                    <a:pt x="23" y="207"/>
                  </a:lnTo>
                  <a:lnTo>
                    <a:pt x="29" y="205"/>
                  </a:lnTo>
                  <a:lnTo>
                    <a:pt x="38" y="202"/>
                  </a:lnTo>
                  <a:lnTo>
                    <a:pt x="41" y="202"/>
                  </a:lnTo>
                  <a:lnTo>
                    <a:pt x="43" y="199"/>
                  </a:lnTo>
                  <a:lnTo>
                    <a:pt x="46" y="193"/>
                  </a:lnTo>
                  <a:lnTo>
                    <a:pt x="49" y="190"/>
                  </a:lnTo>
                  <a:lnTo>
                    <a:pt x="52" y="184"/>
                  </a:lnTo>
                  <a:lnTo>
                    <a:pt x="55" y="176"/>
                  </a:lnTo>
                  <a:lnTo>
                    <a:pt x="55" y="173"/>
                  </a:lnTo>
                  <a:lnTo>
                    <a:pt x="58" y="164"/>
                  </a:lnTo>
                  <a:lnTo>
                    <a:pt x="61" y="156"/>
                  </a:lnTo>
                  <a:lnTo>
                    <a:pt x="64" y="150"/>
                  </a:lnTo>
                  <a:lnTo>
                    <a:pt x="69" y="138"/>
                  </a:lnTo>
                  <a:lnTo>
                    <a:pt x="69" y="133"/>
                  </a:lnTo>
                  <a:lnTo>
                    <a:pt x="72" y="127"/>
                  </a:lnTo>
                  <a:lnTo>
                    <a:pt x="78" y="112"/>
                  </a:lnTo>
                  <a:lnTo>
                    <a:pt x="78" y="109"/>
                  </a:lnTo>
                  <a:lnTo>
                    <a:pt x="84" y="101"/>
                  </a:lnTo>
                  <a:lnTo>
                    <a:pt x="87" y="89"/>
                  </a:lnTo>
                  <a:lnTo>
                    <a:pt x="87" y="84"/>
                  </a:lnTo>
                  <a:lnTo>
                    <a:pt x="87" y="78"/>
                  </a:lnTo>
                  <a:lnTo>
                    <a:pt x="89" y="75"/>
                  </a:lnTo>
                  <a:lnTo>
                    <a:pt x="92" y="72"/>
                  </a:lnTo>
                  <a:lnTo>
                    <a:pt x="92" y="69"/>
                  </a:lnTo>
                  <a:lnTo>
                    <a:pt x="92" y="66"/>
                  </a:lnTo>
                  <a:lnTo>
                    <a:pt x="92" y="63"/>
                  </a:lnTo>
                  <a:lnTo>
                    <a:pt x="92" y="58"/>
                  </a:lnTo>
                  <a:lnTo>
                    <a:pt x="92" y="52"/>
                  </a:lnTo>
                  <a:lnTo>
                    <a:pt x="95" y="52"/>
                  </a:lnTo>
                  <a:lnTo>
                    <a:pt x="95" y="55"/>
                  </a:lnTo>
                  <a:lnTo>
                    <a:pt x="98" y="58"/>
                  </a:lnTo>
                  <a:lnTo>
                    <a:pt x="101" y="55"/>
                  </a:lnTo>
                  <a:lnTo>
                    <a:pt x="101" y="52"/>
                  </a:lnTo>
                  <a:lnTo>
                    <a:pt x="101" y="46"/>
                  </a:lnTo>
                  <a:lnTo>
                    <a:pt x="101" y="43"/>
                  </a:lnTo>
                  <a:lnTo>
                    <a:pt x="98" y="3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59" name="Freeform 409"/>
            <p:cNvSpPr>
              <a:spLocks noChangeArrowheads="1"/>
            </p:cNvSpPr>
            <p:nvPr/>
          </p:nvSpPr>
          <p:spPr bwMode="auto">
            <a:xfrm>
              <a:off x="5367859" y="2004308"/>
              <a:ext cx="6284" cy="16755"/>
            </a:xfrm>
            <a:custGeom>
              <a:avLst/>
              <a:gdLst>
                <a:gd name="T0" fmla="*/ 0 w 3"/>
                <a:gd name="T1" fmla="*/ 0 h 8"/>
                <a:gd name="T2" fmla="*/ 0 w 3"/>
                <a:gd name="T3" fmla="*/ 0 h 8"/>
                <a:gd name="T4" fmla="*/ 0 w 3"/>
                <a:gd name="T5" fmla="*/ 2147483647 h 8"/>
                <a:gd name="T6" fmla="*/ 0 w 3"/>
                <a:gd name="T7" fmla="*/ 2147483647 h 8"/>
                <a:gd name="T8" fmla="*/ 0 w 3"/>
                <a:gd name="T9" fmla="*/ 2147483647 h 8"/>
                <a:gd name="T10" fmla="*/ 0 w 3"/>
                <a:gd name="T11" fmla="*/ 2147483647 h 8"/>
                <a:gd name="T12" fmla="*/ 0 w 3"/>
                <a:gd name="T13" fmla="*/ 2147483647 h 8"/>
                <a:gd name="T14" fmla="*/ 0 w 3"/>
                <a:gd name="T15" fmla="*/ 2147483647 h 8"/>
                <a:gd name="T16" fmla="*/ 0 w 3"/>
                <a:gd name="T17" fmla="*/ 2147483647 h 8"/>
                <a:gd name="T18" fmla="*/ 0 w 3"/>
                <a:gd name="T19" fmla="*/ 2147483647 h 8"/>
                <a:gd name="T20" fmla="*/ 0 w 3"/>
                <a:gd name="T21" fmla="*/ 2147483647 h 8"/>
                <a:gd name="T22" fmla="*/ 2147483647 w 3"/>
                <a:gd name="T23" fmla="*/ 2147483647 h 8"/>
                <a:gd name="T24" fmla="*/ 2147483647 w 3"/>
                <a:gd name="T25" fmla="*/ 2147483647 h 8"/>
                <a:gd name="T26" fmla="*/ 0 w 3"/>
                <a:gd name="T27" fmla="*/ 2147483647 h 8"/>
                <a:gd name="T28" fmla="*/ 0 w 3"/>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8"/>
                <a:gd name="T47" fmla="*/ 3 w 3"/>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8">
                  <a:moveTo>
                    <a:pt x="0" y="0"/>
                  </a:moveTo>
                  <a:lnTo>
                    <a:pt x="0" y="0"/>
                  </a:lnTo>
                  <a:lnTo>
                    <a:pt x="0" y="3"/>
                  </a:lnTo>
                  <a:lnTo>
                    <a:pt x="0" y="6"/>
                  </a:lnTo>
                  <a:lnTo>
                    <a:pt x="0" y="8"/>
                  </a:lnTo>
                  <a:lnTo>
                    <a:pt x="0" y="6"/>
                  </a:lnTo>
                  <a:lnTo>
                    <a:pt x="3" y="3"/>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0" name="Freeform 410"/>
            <p:cNvSpPr>
              <a:spLocks noChangeArrowheads="1"/>
            </p:cNvSpPr>
            <p:nvPr/>
          </p:nvSpPr>
          <p:spPr bwMode="auto">
            <a:xfrm>
              <a:off x="4620170" y="1533076"/>
              <a:ext cx="54453" cy="35605"/>
            </a:xfrm>
            <a:custGeom>
              <a:avLst/>
              <a:gdLst>
                <a:gd name="T0" fmla="*/ 2147483647 w 26"/>
                <a:gd name="T1" fmla="*/ 2147483647 h 17"/>
                <a:gd name="T2" fmla="*/ 2147483647 w 26"/>
                <a:gd name="T3" fmla="*/ 0 h 17"/>
                <a:gd name="T4" fmla="*/ 2147483647 w 26"/>
                <a:gd name="T5" fmla="*/ 0 h 17"/>
                <a:gd name="T6" fmla="*/ 2147483647 w 26"/>
                <a:gd name="T7" fmla="*/ 0 h 17"/>
                <a:gd name="T8" fmla="*/ 2147483647 w 26"/>
                <a:gd name="T9" fmla="*/ 0 h 17"/>
                <a:gd name="T10" fmla="*/ 2147483647 w 26"/>
                <a:gd name="T11" fmla="*/ 0 h 17"/>
                <a:gd name="T12" fmla="*/ 2147483647 w 26"/>
                <a:gd name="T13" fmla="*/ 2147483647 h 17"/>
                <a:gd name="T14" fmla="*/ 2147483647 w 26"/>
                <a:gd name="T15" fmla="*/ 2147483647 h 17"/>
                <a:gd name="T16" fmla="*/ 2147483647 w 26"/>
                <a:gd name="T17" fmla="*/ 2147483647 h 17"/>
                <a:gd name="T18" fmla="*/ 2147483647 w 26"/>
                <a:gd name="T19" fmla="*/ 2147483647 h 17"/>
                <a:gd name="T20" fmla="*/ 2147483647 w 26"/>
                <a:gd name="T21" fmla="*/ 2147483647 h 17"/>
                <a:gd name="T22" fmla="*/ 2147483647 w 26"/>
                <a:gd name="T23" fmla="*/ 2147483647 h 17"/>
                <a:gd name="T24" fmla="*/ 2147483647 w 26"/>
                <a:gd name="T25" fmla="*/ 2147483647 h 17"/>
                <a:gd name="T26" fmla="*/ 2147483647 w 26"/>
                <a:gd name="T27" fmla="*/ 2147483647 h 17"/>
                <a:gd name="T28" fmla="*/ 0 w 26"/>
                <a:gd name="T29" fmla="*/ 2147483647 h 17"/>
                <a:gd name="T30" fmla="*/ 2147483647 w 26"/>
                <a:gd name="T31" fmla="*/ 2147483647 h 17"/>
                <a:gd name="T32" fmla="*/ 2147483647 w 26"/>
                <a:gd name="T33" fmla="*/ 2147483647 h 17"/>
                <a:gd name="T34" fmla="*/ 2147483647 w 26"/>
                <a:gd name="T35" fmla="*/ 2147483647 h 17"/>
                <a:gd name="T36" fmla="*/ 2147483647 w 26"/>
                <a:gd name="T37" fmla="*/ 2147483647 h 17"/>
                <a:gd name="T38" fmla="*/ 2147483647 w 26"/>
                <a:gd name="T39" fmla="*/ 2147483647 h 17"/>
                <a:gd name="T40" fmla="*/ 2147483647 w 26"/>
                <a:gd name="T41" fmla="*/ 2147483647 h 17"/>
                <a:gd name="T42" fmla="*/ 2147483647 w 26"/>
                <a:gd name="T43" fmla="*/ 2147483647 h 17"/>
                <a:gd name="T44" fmla="*/ 2147483647 w 26"/>
                <a:gd name="T45" fmla="*/ 2147483647 h 17"/>
                <a:gd name="T46" fmla="*/ 2147483647 w 26"/>
                <a:gd name="T47" fmla="*/ 2147483647 h 17"/>
                <a:gd name="T48" fmla="*/ 2147483647 w 26"/>
                <a:gd name="T49" fmla="*/ 2147483647 h 17"/>
                <a:gd name="T50" fmla="*/ 2147483647 w 26"/>
                <a:gd name="T51" fmla="*/ 2147483647 h 17"/>
                <a:gd name="T52" fmla="*/ 2147483647 w 26"/>
                <a:gd name="T53" fmla="*/ 2147483647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
                <a:gd name="T82" fmla="*/ 0 h 17"/>
                <a:gd name="T83" fmla="*/ 26 w 26"/>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 h="17">
                  <a:moveTo>
                    <a:pt x="26" y="3"/>
                  </a:moveTo>
                  <a:lnTo>
                    <a:pt x="26" y="0"/>
                  </a:lnTo>
                  <a:lnTo>
                    <a:pt x="23" y="0"/>
                  </a:lnTo>
                  <a:lnTo>
                    <a:pt x="20" y="3"/>
                  </a:lnTo>
                  <a:lnTo>
                    <a:pt x="14" y="6"/>
                  </a:lnTo>
                  <a:lnTo>
                    <a:pt x="8" y="6"/>
                  </a:lnTo>
                  <a:lnTo>
                    <a:pt x="5" y="9"/>
                  </a:lnTo>
                  <a:lnTo>
                    <a:pt x="3" y="9"/>
                  </a:lnTo>
                  <a:lnTo>
                    <a:pt x="0" y="9"/>
                  </a:lnTo>
                  <a:lnTo>
                    <a:pt x="3" y="11"/>
                  </a:lnTo>
                  <a:lnTo>
                    <a:pt x="3" y="14"/>
                  </a:lnTo>
                  <a:lnTo>
                    <a:pt x="5" y="17"/>
                  </a:lnTo>
                  <a:lnTo>
                    <a:pt x="11" y="17"/>
                  </a:lnTo>
                  <a:lnTo>
                    <a:pt x="11" y="14"/>
                  </a:lnTo>
                  <a:lnTo>
                    <a:pt x="14" y="14"/>
                  </a:lnTo>
                  <a:lnTo>
                    <a:pt x="17" y="11"/>
                  </a:lnTo>
                  <a:lnTo>
                    <a:pt x="20" y="11"/>
                  </a:lnTo>
                  <a:lnTo>
                    <a:pt x="23" y="9"/>
                  </a:lnTo>
                  <a:lnTo>
                    <a:pt x="20" y="9"/>
                  </a:lnTo>
                  <a:lnTo>
                    <a:pt x="23" y="3"/>
                  </a:lnTo>
                  <a:lnTo>
                    <a:pt x="2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1" name="Freeform 411"/>
            <p:cNvSpPr>
              <a:spLocks noChangeArrowheads="1"/>
            </p:cNvSpPr>
            <p:nvPr/>
          </p:nvSpPr>
          <p:spPr bwMode="auto">
            <a:xfrm>
              <a:off x="5246385" y="1805344"/>
              <a:ext cx="25132" cy="10472"/>
            </a:xfrm>
            <a:custGeom>
              <a:avLst/>
              <a:gdLst>
                <a:gd name="T0" fmla="*/ 2147483647 w 12"/>
                <a:gd name="T1" fmla="*/ 2147483647 h 5"/>
                <a:gd name="T2" fmla="*/ 2147483647 w 12"/>
                <a:gd name="T3" fmla="*/ 2147483647 h 5"/>
                <a:gd name="T4" fmla="*/ 0 w 12"/>
                <a:gd name="T5" fmla="*/ 2147483647 h 5"/>
                <a:gd name="T6" fmla="*/ 0 w 12"/>
                <a:gd name="T7" fmla="*/ 2147483647 h 5"/>
                <a:gd name="T8" fmla="*/ 2147483647 w 12"/>
                <a:gd name="T9" fmla="*/ 2147483647 h 5"/>
                <a:gd name="T10" fmla="*/ 2147483647 w 12"/>
                <a:gd name="T11" fmla="*/ 0 h 5"/>
                <a:gd name="T12" fmla="*/ 2147483647 w 12"/>
                <a:gd name="T13" fmla="*/ 0 h 5"/>
                <a:gd name="T14" fmla="*/ 2147483647 w 12"/>
                <a:gd name="T15" fmla="*/ 0 h 5"/>
                <a:gd name="T16" fmla="*/ 2147483647 w 12"/>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5"/>
                <a:gd name="T29" fmla="*/ 12 w 1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5">
                  <a:moveTo>
                    <a:pt x="6" y="3"/>
                  </a:moveTo>
                  <a:lnTo>
                    <a:pt x="3" y="3"/>
                  </a:lnTo>
                  <a:lnTo>
                    <a:pt x="0" y="5"/>
                  </a:lnTo>
                  <a:lnTo>
                    <a:pt x="6" y="5"/>
                  </a:lnTo>
                  <a:lnTo>
                    <a:pt x="12" y="0"/>
                  </a:lnTo>
                  <a:lnTo>
                    <a:pt x="9" y="0"/>
                  </a:lnTo>
                  <a:lnTo>
                    <a:pt x="6" y="0"/>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2" name="Freeform 412"/>
            <p:cNvSpPr>
              <a:spLocks noChangeArrowheads="1"/>
            </p:cNvSpPr>
            <p:nvPr/>
          </p:nvSpPr>
          <p:spPr bwMode="auto">
            <a:xfrm>
              <a:off x="5217064" y="1889119"/>
              <a:ext cx="6284" cy="6284"/>
            </a:xfrm>
            <a:custGeom>
              <a:avLst/>
              <a:gdLst>
                <a:gd name="T0" fmla="*/ 0 w 3"/>
                <a:gd name="T1" fmla="*/ 0 h 3"/>
                <a:gd name="T2" fmla="*/ 0 w 3"/>
                <a:gd name="T3" fmla="*/ 2147483647 h 3"/>
                <a:gd name="T4" fmla="*/ 0 w 3"/>
                <a:gd name="T5" fmla="*/ 2147483647 h 3"/>
                <a:gd name="T6" fmla="*/ 0 w 3"/>
                <a:gd name="T7" fmla="*/ 2147483647 h 3"/>
                <a:gd name="T8" fmla="*/ 2147483647 w 3"/>
                <a:gd name="T9" fmla="*/ 2147483647 h 3"/>
                <a:gd name="T10" fmla="*/ 2147483647 w 3"/>
                <a:gd name="T11" fmla="*/ 2147483647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3" name="Rectangle 413"/>
            <p:cNvSpPr>
              <a:spLocks noChangeArrowheads="1"/>
            </p:cNvSpPr>
            <p:nvPr/>
          </p:nvSpPr>
          <p:spPr bwMode="auto">
            <a:xfrm>
              <a:off x="5223348" y="1895400"/>
              <a:ext cx="2095" cy="2095"/>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364" name="Freeform 414"/>
            <p:cNvSpPr>
              <a:spLocks noChangeArrowheads="1"/>
            </p:cNvSpPr>
            <p:nvPr/>
          </p:nvSpPr>
          <p:spPr bwMode="auto">
            <a:xfrm>
              <a:off x="5120723" y="1828382"/>
              <a:ext cx="6284" cy="12567"/>
            </a:xfrm>
            <a:custGeom>
              <a:avLst/>
              <a:gdLst>
                <a:gd name="T0" fmla="*/ 0 w 3"/>
                <a:gd name="T1" fmla="*/ 2147483647 h 6"/>
                <a:gd name="T2" fmla="*/ 2147483647 w 3"/>
                <a:gd name="T3" fmla="*/ 2147483647 h 6"/>
                <a:gd name="T4" fmla="*/ 2147483647 w 3"/>
                <a:gd name="T5" fmla="*/ 2147483647 h 6"/>
                <a:gd name="T6" fmla="*/ 2147483647 w 3"/>
                <a:gd name="T7" fmla="*/ 0 h 6"/>
                <a:gd name="T8" fmla="*/ 0 w 3"/>
                <a:gd name="T9" fmla="*/ 0 h 6"/>
                <a:gd name="T10" fmla="*/ 0 w 3"/>
                <a:gd name="T11" fmla="*/ 2147483647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0" y="3"/>
                  </a:moveTo>
                  <a:lnTo>
                    <a:pt x="3" y="6"/>
                  </a:ln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5" name="Freeform 415"/>
            <p:cNvSpPr>
              <a:spLocks noChangeArrowheads="1"/>
            </p:cNvSpPr>
            <p:nvPr/>
          </p:nvSpPr>
          <p:spPr bwMode="auto">
            <a:xfrm>
              <a:off x="6699875" y="1985459"/>
              <a:ext cx="60737" cy="67020"/>
            </a:xfrm>
            <a:custGeom>
              <a:avLst/>
              <a:gdLst>
                <a:gd name="T0" fmla="*/ 2147483647 w 29"/>
                <a:gd name="T1" fmla="*/ 0 h 32"/>
                <a:gd name="T2" fmla="*/ 2147483647 w 29"/>
                <a:gd name="T3" fmla="*/ 0 h 32"/>
                <a:gd name="T4" fmla="*/ 2147483647 w 29"/>
                <a:gd name="T5" fmla="*/ 0 h 32"/>
                <a:gd name="T6" fmla="*/ 2147483647 w 29"/>
                <a:gd name="T7" fmla="*/ 0 h 32"/>
                <a:gd name="T8" fmla="*/ 2147483647 w 29"/>
                <a:gd name="T9" fmla="*/ 0 h 32"/>
                <a:gd name="T10" fmla="*/ 2147483647 w 29"/>
                <a:gd name="T11" fmla="*/ 0 h 32"/>
                <a:gd name="T12" fmla="*/ 2147483647 w 29"/>
                <a:gd name="T13" fmla="*/ 2147483647 h 32"/>
                <a:gd name="T14" fmla="*/ 2147483647 w 29"/>
                <a:gd name="T15" fmla="*/ 2147483647 h 32"/>
                <a:gd name="T16" fmla="*/ 2147483647 w 29"/>
                <a:gd name="T17" fmla="*/ 2147483647 h 32"/>
                <a:gd name="T18" fmla="*/ 2147483647 w 29"/>
                <a:gd name="T19" fmla="*/ 2147483647 h 32"/>
                <a:gd name="T20" fmla="*/ 2147483647 w 29"/>
                <a:gd name="T21" fmla="*/ 2147483647 h 32"/>
                <a:gd name="T22" fmla="*/ 2147483647 w 29"/>
                <a:gd name="T23" fmla="*/ 2147483647 h 32"/>
                <a:gd name="T24" fmla="*/ 2147483647 w 29"/>
                <a:gd name="T25" fmla="*/ 2147483647 h 32"/>
                <a:gd name="T26" fmla="*/ 0 w 29"/>
                <a:gd name="T27" fmla="*/ 2147483647 h 32"/>
                <a:gd name="T28" fmla="*/ 2147483647 w 29"/>
                <a:gd name="T29" fmla="*/ 2147483647 h 32"/>
                <a:gd name="T30" fmla="*/ 2147483647 w 29"/>
                <a:gd name="T31" fmla="*/ 2147483647 h 32"/>
                <a:gd name="T32" fmla="*/ 2147483647 w 29"/>
                <a:gd name="T33" fmla="*/ 2147483647 h 32"/>
                <a:gd name="T34" fmla="*/ 2147483647 w 29"/>
                <a:gd name="T35" fmla="*/ 2147483647 h 32"/>
                <a:gd name="T36" fmla="*/ 2147483647 w 29"/>
                <a:gd name="T37" fmla="*/ 2147483647 h 32"/>
                <a:gd name="T38" fmla="*/ 2147483647 w 29"/>
                <a:gd name="T39" fmla="*/ 2147483647 h 32"/>
                <a:gd name="T40" fmla="*/ 2147483647 w 29"/>
                <a:gd name="T41" fmla="*/ 2147483647 h 32"/>
                <a:gd name="T42" fmla="*/ 2147483647 w 29"/>
                <a:gd name="T43" fmla="*/ 2147483647 h 32"/>
                <a:gd name="T44" fmla="*/ 2147483647 w 29"/>
                <a:gd name="T45" fmla="*/ 2147483647 h 32"/>
                <a:gd name="T46" fmla="*/ 2147483647 w 29"/>
                <a:gd name="T47" fmla="*/ 2147483647 h 32"/>
                <a:gd name="T48" fmla="*/ 2147483647 w 29"/>
                <a:gd name="T49" fmla="*/ 2147483647 h 32"/>
                <a:gd name="T50" fmla="*/ 2147483647 w 29"/>
                <a:gd name="T51" fmla="*/ 2147483647 h 32"/>
                <a:gd name="T52" fmla="*/ 2147483647 w 29"/>
                <a:gd name="T53" fmla="*/ 2147483647 h 32"/>
                <a:gd name="T54" fmla="*/ 2147483647 w 29"/>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
                <a:gd name="T85" fmla="*/ 0 h 32"/>
                <a:gd name="T86" fmla="*/ 29 w 29"/>
                <a:gd name="T87" fmla="*/ 32 h 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 h="32">
                  <a:moveTo>
                    <a:pt x="26" y="0"/>
                  </a:moveTo>
                  <a:lnTo>
                    <a:pt x="23" y="0"/>
                  </a:lnTo>
                  <a:lnTo>
                    <a:pt x="20" y="0"/>
                  </a:lnTo>
                  <a:lnTo>
                    <a:pt x="17" y="0"/>
                  </a:lnTo>
                  <a:lnTo>
                    <a:pt x="17" y="3"/>
                  </a:lnTo>
                  <a:lnTo>
                    <a:pt x="9" y="3"/>
                  </a:lnTo>
                  <a:lnTo>
                    <a:pt x="6" y="3"/>
                  </a:lnTo>
                  <a:lnTo>
                    <a:pt x="6" y="6"/>
                  </a:lnTo>
                  <a:lnTo>
                    <a:pt x="3" y="9"/>
                  </a:lnTo>
                  <a:lnTo>
                    <a:pt x="3" y="12"/>
                  </a:lnTo>
                  <a:lnTo>
                    <a:pt x="0" y="15"/>
                  </a:lnTo>
                  <a:lnTo>
                    <a:pt x="3" y="23"/>
                  </a:lnTo>
                  <a:lnTo>
                    <a:pt x="6" y="29"/>
                  </a:lnTo>
                  <a:lnTo>
                    <a:pt x="15" y="29"/>
                  </a:lnTo>
                  <a:lnTo>
                    <a:pt x="17" y="32"/>
                  </a:lnTo>
                  <a:lnTo>
                    <a:pt x="17" y="29"/>
                  </a:lnTo>
                  <a:lnTo>
                    <a:pt x="23" y="26"/>
                  </a:lnTo>
                  <a:lnTo>
                    <a:pt x="23" y="23"/>
                  </a:lnTo>
                  <a:lnTo>
                    <a:pt x="26" y="23"/>
                  </a:lnTo>
                  <a:lnTo>
                    <a:pt x="26" y="17"/>
                  </a:lnTo>
                  <a:lnTo>
                    <a:pt x="26" y="9"/>
                  </a:lnTo>
                  <a:lnTo>
                    <a:pt x="29" y="6"/>
                  </a:lnTo>
                  <a:lnTo>
                    <a:pt x="26" y="6"/>
                  </a:lnTo>
                  <a:lnTo>
                    <a:pt x="2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6" name="Freeform 416"/>
            <p:cNvSpPr>
              <a:spLocks noChangeArrowheads="1"/>
            </p:cNvSpPr>
            <p:nvPr/>
          </p:nvSpPr>
          <p:spPr bwMode="auto">
            <a:xfrm>
              <a:off x="5977318" y="2354067"/>
              <a:ext cx="54453" cy="131945"/>
            </a:xfrm>
            <a:custGeom>
              <a:avLst/>
              <a:gdLst>
                <a:gd name="T0" fmla="*/ 2147483647 w 26"/>
                <a:gd name="T1" fmla="*/ 2147483647 h 63"/>
                <a:gd name="T2" fmla="*/ 2147483647 w 26"/>
                <a:gd name="T3" fmla="*/ 2147483647 h 63"/>
                <a:gd name="T4" fmla="*/ 2147483647 w 26"/>
                <a:gd name="T5" fmla="*/ 2147483647 h 63"/>
                <a:gd name="T6" fmla="*/ 2147483647 w 26"/>
                <a:gd name="T7" fmla="*/ 2147483647 h 63"/>
                <a:gd name="T8" fmla="*/ 2147483647 w 26"/>
                <a:gd name="T9" fmla="*/ 2147483647 h 63"/>
                <a:gd name="T10" fmla="*/ 2147483647 w 26"/>
                <a:gd name="T11" fmla="*/ 2147483647 h 63"/>
                <a:gd name="T12" fmla="*/ 2147483647 w 26"/>
                <a:gd name="T13" fmla="*/ 2147483647 h 63"/>
                <a:gd name="T14" fmla="*/ 2147483647 w 26"/>
                <a:gd name="T15" fmla="*/ 2147483647 h 63"/>
                <a:gd name="T16" fmla="*/ 2147483647 w 26"/>
                <a:gd name="T17" fmla="*/ 2147483647 h 63"/>
                <a:gd name="T18" fmla="*/ 2147483647 w 26"/>
                <a:gd name="T19" fmla="*/ 2147483647 h 63"/>
                <a:gd name="T20" fmla="*/ 2147483647 w 26"/>
                <a:gd name="T21" fmla="*/ 0 h 63"/>
                <a:gd name="T22" fmla="*/ 0 w 26"/>
                <a:gd name="T23" fmla="*/ 0 h 63"/>
                <a:gd name="T24" fmla="*/ 0 w 26"/>
                <a:gd name="T25" fmla="*/ 2147483647 h 63"/>
                <a:gd name="T26" fmla="*/ 2147483647 w 26"/>
                <a:gd name="T27" fmla="*/ 2147483647 h 63"/>
                <a:gd name="T28" fmla="*/ 2147483647 w 26"/>
                <a:gd name="T29" fmla="*/ 2147483647 h 63"/>
                <a:gd name="T30" fmla="*/ 2147483647 w 26"/>
                <a:gd name="T31" fmla="*/ 2147483647 h 63"/>
                <a:gd name="T32" fmla="*/ 2147483647 w 26"/>
                <a:gd name="T33" fmla="*/ 2147483647 h 63"/>
                <a:gd name="T34" fmla="*/ 2147483647 w 26"/>
                <a:gd name="T35" fmla="*/ 2147483647 h 63"/>
                <a:gd name="T36" fmla="*/ 2147483647 w 26"/>
                <a:gd name="T37" fmla="*/ 2147483647 h 63"/>
                <a:gd name="T38" fmla="*/ 0 w 26"/>
                <a:gd name="T39" fmla="*/ 2147483647 h 63"/>
                <a:gd name="T40" fmla="*/ 0 w 26"/>
                <a:gd name="T41" fmla="*/ 2147483647 h 63"/>
                <a:gd name="T42" fmla="*/ 0 w 26"/>
                <a:gd name="T43" fmla="*/ 2147483647 h 63"/>
                <a:gd name="T44" fmla="*/ 0 w 26"/>
                <a:gd name="T45" fmla="*/ 2147483647 h 63"/>
                <a:gd name="T46" fmla="*/ 0 w 26"/>
                <a:gd name="T47" fmla="*/ 2147483647 h 63"/>
                <a:gd name="T48" fmla="*/ 2147483647 w 26"/>
                <a:gd name="T49" fmla="*/ 2147483647 h 63"/>
                <a:gd name="T50" fmla="*/ 2147483647 w 26"/>
                <a:gd name="T51" fmla="*/ 2147483647 h 63"/>
                <a:gd name="T52" fmla="*/ 2147483647 w 26"/>
                <a:gd name="T53" fmla="*/ 2147483647 h 63"/>
                <a:gd name="T54" fmla="*/ 2147483647 w 26"/>
                <a:gd name="T55" fmla="*/ 2147483647 h 63"/>
                <a:gd name="T56" fmla="*/ 2147483647 w 26"/>
                <a:gd name="T57" fmla="*/ 2147483647 h 63"/>
                <a:gd name="T58" fmla="*/ 2147483647 w 26"/>
                <a:gd name="T59" fmla="*/ 2147483647 h 63"/>
                <a:gd name="T60" fmla="*/ 2147483647 w 26"/>
                <a:gd name="T61" fmla="*/ 2147483647 h 63"/>
                <a:gd name="T62" fmla="*/ 2147483647 w 26"/>
                <a:gd name="T63" fmla="*/ 2147483647 h 63"/>
                <a:gd name="T64" fmla="*/ 2147483647 w 26"/>
                <a:gd name="T65" fmla="*/ 2147483647 h 63"/>
                <a:gd name="T66" fmla="*/ 2147483647 w 26"/>
                <a:gd name="T67" fmla="*/ 2147483647 h 63"/>
                <a:gd name="T68" fmla="*/ 2147483647 w 26"/>
                <a:gd name="T69" fmla="*/ 2147483647 h 63"/>
                <a:gd name="T70" fmla="*/ 2147483647 w 26"/>
                <a:gd name="T71" fmla="*/ 2147483647 h 63"/>
                <a:gd name="T72" fmla="*/ 2147483647 w 26"/>
                <a:gd name="T73" fmla="*/ 2147483647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63"/>
                <a:gd name="T113" fmla="*/ 26 w 26"/>
                <a:gd name="T114" fmla="*/ 63 h 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63">
                  <a:moveTo>
                    <a:pt x="23" y="35"/>
                  </a:moveTo>
                  <a:lnTo>
                    <a:pt x="23" y="26"/>
                  </a:lnTo>
                  <a:lnTo>
                    <a:pt x="20" y="23"/>
                  </a:lnTo>
                  <a:lnTo>
                    <a:pt x="17" y="20"/>
                  </a:lnTo>
                  <a:lnTo>
                    <a:pt x="17" y="17"/>
                  </a:lnTo>
                  <a:lnTo>
                    <a:pt x="14" y="14"/>
                  </a:lnTo>
                  <a:lnTo>
                    <a:pt x="11" y="12"/>
                  </a:lnTo>
                  <a:lnTo>
                    <a:pt x="8" y="6"/>
                  </a:lnTo>
                  <a:lnTo>
                    <a:pt x="5" y="3"/>
                  </a:lnTo>
                  <a:lnTo>
                    <a:pt x="2" y="0"/>
                  </a:lnTo>
                  <a:lnTo>
                    <a:pt x="0" y="0"/>
                  </a:lnTo>
                  <a:lnTo>
                    <a:pt x="0" y="3"/>
                  </a:lnTo>
                  <a:lnTo>
                    <a:pt x="2" y="3"/>
                  </a:lnTo>
                  <a:lnTo>
                    <a:pt x="2" y="6"/>
                  </a:lnTo>
                  <a:lnTo>
                    <a:pt x="5" y="6"/>
                  </a:lnTo>
                  <a:lnTo>
                    <a:pt x="2" y="6"/>
                  </a:lnTo>
                  <a:lnTo>
                    <a:pt x="2" y="9"/>
                  </a:lnTo>
                  <a:lnTo>
                    <a:pt x="2" y="12"/>
                  </a:lnTo>
                  <a:lnTo>
                    <a:pt x="0" y="14"/>
                  </a:lnTo>
                  <a:lnTo>
                    <a:pt x="0" y="29"/>
                  </a:lnTo>
                  <a:lnTo>
                    <a:pt x="0" y="32"/>
                  </a:lnTo>
                  <a:lnTo>
                    <a:pt x="2" y="49"/>
                  </a:lnTo>
                  <a:lnTo>
                    <a:pt x="2" y="55"/>
                  </a:lnTo>
                  <a:lnTo>
                    <a:pt x="5" y="58"/>
                  </a:lnTo>
                  <a:lnTo>
                    <a:pt x="8" y="61"/>
                  </a:lnTo>
                  <a:lnTo>
                    <a:pt x="11" y="63"/>
                  </a:lnTo>
                  <a:lnTo>
                    <a:pt x="14" y="63"/>
                  </a:lnTo>
                  <a:lnTo>
                    <a:pt x="20" y="58"/>
                  </a:lnTo>
                  <a:lnTo>
                    <a:pt x="23" y="55"/>
                  </a:lnTo>
                  <a:lnTo>
                    <a:pt x="26" y="52"/>
                  </a:lnTo>
                  <a:lnTo>
                    <a:pt x="26" y="43"/>
                  </a:lnTo>
                  <a:lnTo>
                    <a:pt x="26" y="37"/>
                  </a:lnTo>
                  <a:lnTo>
                    <a:pt x="26" y="35"/>
                  </a:lnTo>
                  <a:lnTo>
                    <a:pt x="23" y="3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7" name="Freeform 417"/>
            <p:cNvSpPr>
              <a:spLocks noChangeArrowheads="1"/>
            </p:cNvSpPr>
            <p:nvPr/>
          </p:nvSpPr>
          <p:spPr bwMode="auto">
            <a:xfrm>
              <a:off x="6639137" y="2632617"/>
              <a:ext cx="12567" cy="4189"/>
            </a:xfrm>
            <a:custGeom>
              <a:avLst/>
              <a:gdLst>
                <a:gd name="T0" fmla="*/ 0 w 6"/>
                <a:gd name="T1" fmla="*/ 2147483647 h 2"/>
                <a:gd name="T2" fmla="*/ 0 w 6"/>
                <a:gd name="T3" fmla="*/ 2147483647 h 2"/>
                <a:gd name="T4" fmla="*/ 2147483647 w 6"/>
                <a:gd name="T5" fmla="*/ 2147483647 h 2"/>
                <a:gd name="T6" fmla="*/ 2147483647 w 6"/>
                <a:gd name="T7" fmla="*/ 2147483647 h 2"/>
                <a:gd name="T8" fmla="*/ 2147483647 w 6"/>
                <a:gd name="T9" fmla="*/ 0 h 2"/>
                <a:gd name="T10" fmla="*/ 2147483647 w 6"/>
                <a:gd name="T11" fmla="*/ 0 h 2"/>
                <a:gd name="T12" fmla="*/ 2147483647 w 6"/>
                <a:gd name="T13" fmla="*/ 0 h 2"/>
                <a:gd name="T14" fmla="*/ 0 w 6"/>
                <a:gd name="T15" fmla="*/ 0 h 2"/>
                <a:gd name="T16" fmla="*/ 0 w 6"/>
                <a:gd name="T17" fmla="*/ 21474836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0" y="2"/>
                  </a:moveTo>
                  <a:lnTo>
                    <a:pt x="0" y="2"/>
                  </a:lnTo>
                  <a:lnTo>
                    <a:pt x="3" y="2"/>
                  </a:lnTo>
                  <a:lnTo>
                    <a:pt x="6" y="0"/>
                  </a:lnTo>
                  <a:lnTo>
                    <a:pt x="3" y="0"/>
                  </a:lnTo>
                  <a:lnTo>
                    <a:pt x="0" y="0"/>
                  </a:lnTo>
                  <a:lnTo>
                    <a:pt x="0"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8" name="Freeform 418"/>
            <p:cNvSpPr>
              <a:spLocks noChangeArrowheads="1"/>
            </p:cNvSpPr>
            <p:nvPr/>
          </p:nvSpPr>
          <p:spPr bwMode="auto">
            <a:xfrm>
              <a:off x="6657988" y="2643090"/>
              <a:ext cx="12567" cy="12567"/>
            </a:xfrm>
            <a:custGeom>
              <a:avLst/>
              <a:gdLst>
                <a:gd name="T0" fmla="*/ 2147483647 w 6"/>
                <a:gd name="T1" fmla="*/ 2147483647 h 6"/>
                <a:gd name="T2" fmla="*/ 2147483647 w 6"/>
                <a:gd name="T3" fmla="*/ 0 h 6"/>
                <a:gd name="T4" fmla="*/ 2147483647 w 6"/>
                <a:gd name="T5" fmla="*/ 0 h 6"/>
                <a:gd name="T6" fmla="*/ 2147483647 w 6"/>
                <a:gd name="T7" fmla="*/ 0 h 6"/>
                <a:gd name="T8" fmla="*/ 0 w 6"/>
                <a:gd name="T9" fmla="*/ 0 h 6"/>
                <a:gd name="T10" fmla="*/ 0 w 6"/>
                <a:gd name="T11" fmla="*/ 2147483647 h 6"/>
                <a:gd name="T12" fmla="*/ 2147483647 w 6"/>
                <a:gd name="T13" fmla="*/ 2147483647 h 6"/>
                <a:gd name="T14" fmla="*/ 2147483647 w 6"/>
                <a:gd name="T15" fmla="*/ 2147483647 h 6"/>
                <a:gd name="T16" fmla="*/ 2147483647 w 6"/>
                <a:gd name="T17" fmla="*/ 2147483647 h 6"/>
                <a:gd name="T18" fmla="*/ 2147483647 w 6"/>
                <a:gd name="T19" fmla="*/ 2147483647 h 6"/>
                <a:gd name="T20" fmla="*/ 2147483647 w 6"/>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3"/>
                  </a:moveTo>
                  <a:lnTo>
                    <a:pt x="6" y="0"/>
                  </a:lnTo>
                  <a:lnTo>
                    <a:pt x="3" y="0"/>
                  </a:lnTo>
                  <a:lnTo>
                    <a:pt x="0" y="0"/>
                  </a:lnTo>
                  <a:lnTo>
                    <a:pt x="0" y="3"/>
                  </a:lnTo>
                  <a:lnTo>
                    <a:pt x="3" y="3"/>
                  </a:lnTo>
                  <a:lnTo>
                    <a:pt x="3" y="6"/>
                  </a:lnTo>
                  <a:lnTo>
                    <a:pt x="6" y="6"/>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69" name="Freeform 419"/>
            <p:cNvSpPr>
              <a:spLocks noChangeArrowheads="1"/>
            </p:cNvSpPr>
            <p:nvPr/>
          </p:nvSpPr>
          <p:spPr bwMode="auto">
            <a:xfrm>
              <a:off x="6404569" y="2492295"/>
              <a:ext cx="301588" cy="393740"/>
            </a:xfrm>
            <a:custGeom>
              <a:avLst/>
              <a:gdLst>
                <a:gd name="T0" fmla="*/ 2147483647 w 144"/>
                <a:gd name="T1" fmla="*/ 2147483647 h 188"/>
                <a:gd name="T2" fmla="*/ 2147483647 w 144"/>
                <a:gd name="T3" fmla="*/ 2147483647 h 188"/>
                <a:gd name="T4" fmla="*/ 2147483647 w 144"/>
                <a:gd name="T5" fmla="*/ 2147483647 h 188"/>
                <a:gd name="T6" fmla="*/ 2147483647 w 144"/>
                <a:gd name="T7" fmla="*/ 2147483647 h 188"/>
                <a:gd name="T8" fmla="*/ 2147483647 w 144"/>
                <a:gd name="T9" fmla="*/ 2147483647 h 188"/>
                <a:gd name="T10" fmla="*/ 2147483647 w 144"/>
                <a:gd name="T11" fmla="*/ 2147483647 h 188"/>
                <a:gd name="T12" fmla="*/ 2147483647 w 144"/>
                <a:gd name="T13" fmla="*/ 2147483647 h 188"/>
                <a:gd name="T14" fmla="*/ 2147483647 w 144"/>
                <a:gd name="T15" fmla="*/ 2147483647 h 188"/>
                <a:gd name="T16" fmla="*/ 2147483647 w 144"/>
                <a:gd name="T17" fmla="*/ 2147483647 h 188"/>
                <a:gd name="T18" fmla="*/ 2147483647 w 144"/>
                <a:gd name="T19" fmla="*/ 2147483647 h 188"/>
                <a:gd name="T20" fmla="*/ 2147483647 w 144"/>
                <a:gd name="T21" fmla="*/ 2147483647 h 188"/>
                <a:gd name="T22" fmla="*/ 2147483647 w 144"/>
                <a:gd name="T23" fmla="*/ 2147483647 h 188"/>
                <a:gd name="T24" fmla="*/ 2147483647 w 144"/>
                <a:gd name="T25" fmla="*/ 2147483647 h 188"/>
                <a:gd name="T26" fmla="*/ 2147483647 w 144"/>
                <a:gd name="T27" fmla="*/ 2147483647 h 188"/>
                <a:gd name="T28" fmla="*/ 2147483647 w 144"/>
                <a:gd name="T29" fmla="*/ 2147483647 h 188"/>
                <a:gd name="T30" fmla="*/ 2147483647 w 144"/>
                <a:gd name="T31" fmla="*/ 2147483647 h 188"/>
                <a:gd name="T32" fmla="*/ 2147483647 w 144"/>
                <a:gd name="T33" fmla="*/ 2147483647 h 188"/>
                <a:gd name="T34" fmla="*/ 2147483647 w 144"/>
                <a:gd name="T35" fmla="*/ 2147483647 h 188"/>
                <a:gd name="T36" fmla="*/ 2147483647 w 144"/>
                <a:gd name="T37" fmla="*/ 2147483647 h 188"/>
                <a:gd name="T38" fmla="*/ 2147483647 w 144"/>
                <a:gd name="T39" fmla="*/ 2147483647 h 188"/>
                <a:gd name="T40" fmla="*/ 2147483647 w 144"/>
                <a:gd name="T41" fmla="*/ 2147483647 h 188"/>
                <a:gd name="T42" fmla="*/ 2147483647 w 144"/>
                <a:gd name="T43" fmla="*/ 2147483647 h 188"/>
                <a:gd name="T44" fmla="*/ 2147483647 w 144"/>
                <a:gd name="T45" fmla="*/ 2147483647 h 188"/>
                <a:gd name="T46" fmla="*/ 2147483647 w 144"/>
                <a:gd name="T47" fmla="*/ 2147483647 h 188"/>
                <a:gd name="T48" fmla="*/ 2147483647 w 144"/>
                <a:gd name="T49" fmla="*/ 2147483647 h 188"/>
                <a:gd name="T50" fmla="*/ 2147483647 w 144"/>
                <a:gd name="T51" fmla="*/ 2147483647 h 188"/>
                <a:gd name="T52" fmla="*/ 2147483647 w 144"/>
                <a:gd name="T53" fmla="*/ 2147483647 h 188"/>
                <a:gd name="T54" fmla="*/ 2147483647 w 144"/>
                <a:gd name="T55" fmla="*/ 2147483647 h 188"/>
                <a:gd name="T56" fmla="*/ 2147483647 w 144"/>
                <a:gd name="T57" fmla="*/ 2147483647 h 188"/>
                <a:gd name="T58" fmla="*/ 2147483647 w 144"/>
                <a:gd name="T59" fmla="*/ 2147483647 h 188"/>
                <a:gd name="T60" fmla="*/ 2147483647 w 144"/>
                <a:gd name="T61" fmla="*/ 2147483647 h 188"/>
                <a:gd name="T62" fmla="*/ 2147483647 w 144"/>
                <a:gd name="T63" fmla="*/ 2147483647 h 188"/>
                <a:gd name="T64" fmla="*/ 2147483647 w 144"/>
                <a:gd name="T65" fmla="*/ 2147483647 h 188"/>
                <a:gd name="T66" fmla="*/ 2147483647 w 144"/>
                <a:gd name="T67" fmla="*/ 2147483647 h 188"/>
                <a:gd name="T68" fmla="*/ 2147483647 w 144"/>
                <a:gd name="T69" fmla="*/ 2147483647 h 188"/>
                <a:gd name="T70" fmla="*/ 2147483647 w 144"/>
                <a:gd name="T71" fmla="*/ 2147483647 h 188"/>
                <a:gd name="T72" fmla="*/ 2147483647 w 144"/>
                <a:gd name="T73" fmla="*/ 0 h 188"/>
                <a:gd name="T74" fmla="*/ 2147483647 w 144"/>
                <a:gd name="T75" fmla="*/ 0 h 188"/>
                <a:gd name="T76" fmla="*/ 0 w 144"/>
                <a:gd name="T77" fmla="*/ 0 h 188"/>
                <a:gd name="T78" fmla="*/ 2147483647 w 144"/>
                <a:gd name="T79" fmla="*/ 2147483647 h 188"/>
                <a:gd name="T80" fmla="*/ 2147483647 w 144"/>
                <a:gd name="T81" fmla="*/ 2147483647 h 188"/>
                <a:gd name="T82" fmla="*/ 2147483647 w 144"/>
                <a:gd name="T83" fmla="*/ 2147483647 h 188"/>
                <a:gd name="T84" fmla="*/ 2147483647 w 144"/>
                <a:gd name="T85" fmla="*/ 2147483647 h 188"/>
                <a:gd name="T86" fmla="*/ 2147483647 w 144"/>
                <a:gd name="T87" fmla="*/ 2147483647 h 188"/>
                <a:gd name="T88" fmla="*/ 2147483647 w 144"/>
                <a:gd name="T89" fmla="*/ 2147483647 h 188"/>
                <a:gd name="T90" fmla="*/ 2147483647 w 144"/>
                <a:gd name="T91" fmla="*/ 2147483647 h 188"/>
                <a:gd name="T92" fmla="*/ 2147483647 w 144"/>
                <a:gd name="T93" fmla="*/ 2147483647 h 188"/>
                <a:gd name="T94" fmla="*/ 2147483647 w 144"/>
                <a:gd name="T95" fmla="*/ 2147483647 h 188"/>
                <a:gd name="T96" fmla="*/ 2147483647 w 144"/>
                <a:gd name="T97" fmla="*/ 2147483647 h 188"/>
                <a:gd name="T98" fmla="*/ 2147483647 w 144"/>
                <a:gd name="T99" fmla="*/ 2147483647 h 188"/>
                <a:gd name="T100" fmla="*/ 2147483647 w 144"/>
                <a:gd name="T101" fmla="*/ 2147483647 h 188"/>
                <a:gd name="T102" fmla="*/ 2147483647 w 144"/>
                <a:gd name="T103" fmla="*/ 2147483647 h 188"/>
                <a:gd name="T104" fmla="*/ 2147483647 w 144"/>
                <a:gd name="T105" fmla="*/ 2147483647 h 188"/>
                <a:gd name="T106" fmla="*/ 2147483647 w 144"/>
                <a:gd name="T107" fmla="*/ 2147483647 h 188"/>
                <a:gd name="T108" fmla="*/ 2147483647 w 144"/>
                <a:gd name="T109" fmla="*/ 2147483647 h 188"/>
                <a:gd name="T110" fmla="*/ 2147483647 w 144"/>
                <a:gd name="T111" fmla="*/ 2147483647 h 188"/>
                <a:gd name="T112" fmla="*/ 2147483647 w 144"/>
                <a:gd name="T113" fmla="*/ 2147483647 h 188"/>
                <a:gd name="T114" fmla="*/ 2147483647 w 144"/>
                <a:gd name="T115" fmla="*/ 2147483647 h 188"/>
                <a:gd name="T116" fmla="*/ 2147483647 w 144"/>
                <a:gd name="T117" fmla="*/ 2147483647 h 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4"/>
                <a:gd name="T178" fmla="*/ 0 h 188"/>
                <a:gd name="T179" fmla="*/ 144 w 144"/>
                <a:gd name="T180" fmla="*/ 188 h 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4" h="188">
                  <a:moveTo>
                    <a:pt x="133" y="185"/>
                  </a:moveTo>
                  <a:lnTo>
                    <a:pt x="133" y="182"/>
                  </a:lnTo>
                  <a:lnTo>
                    <a:pt x="135" y="185"/>
                  </a:lnTo>
                  <a:lnTo>
                    <a:pt x="135" y="188"/>
                  </a:lnTo>
                  <a:lnTo>
                    <a:pt x="138" y="188"/>
                  </a:lnTo>
                  <a:lnTo>
                    <a:pt x="138" y="185"/>
                  </a:lnTo>
                  <a:lnTo>
                    <a:pt x="141" y="179"/>
                  </a:lnTo>
                  <a:lnTo>
                    <a:pt x="141" y="167"/>
                  </a:lnTo>
                  <a:lnTo>
                    <a:pt x="141" y="165"/>
                  </a:lnTo>
                  <a:lnTo>
                    <a:pt x="141" y="159"/>
                  </a:lnTo>
                  <a:lnTo>
                    <a:pt x="141" y="156"/>
                  </a:lnTo>
                  <a:lnTo>
                    <a:pt x="141" y="153"/>
                  </a:lnTo>
                  <a:lnTo>
                    <a:pt x="141" y="150"/>
                  </a:lnTo>
                  <a:lnTo>
                    <a:pt x="144" y="147"/>
                  </a:lnTo>
                  <a:lnTo>
                    <a:pt x="144" y="144"/>
                  </a:lnTo>
                  <a:lnTo>
                    <a:pt x="144" y="142"/>
                  </a:lnTo>
                  <a:lnTo>
                    <a:pt x="141" y="139"/>
                  </a:lnTo>
                  <a:lnTo>
                    <a:pt x="141" y="136"/>
                  </a:lnTo>
                  <a:lnTo>
                    <a:pt x="138" y="133"/>
                  </a:lnTo>
                  <a:lnTo>
                    <a:pt x="135" y="130"/>
                  </a:lnTo>
                  <a:lnTo>
                    <a:pt x="133" y="130"/>
                  </a:lnTo>
                  <a:lnTo>
                    <a:pt x="130" y="130"/>
                  </a:lnTo>
                  <a:lnTo>
                    <a:pt x="130" y="127"/>
                  </a:lnTo>
                  <a:lnTo>
                    <a:pt x="130" y="124"/>
                  </a:lnTo>
                  <a:lnTo>
                    <a:pt x="127" y="124"/>
                  </a:lnTo>
                  <a:lnTo>
                    <a:pt x="124" y="124"/>
                  </a:lnTo>
                  <a:lnTo>
                    <a:pt x="124" y="121"/>
                  </a:lnTo>
                  <a:lnTo>
                    <a:pt x="124" y="118"/>
                  </a:lnTo>
                  <a:lnTo>
                    <a:pt x="124" y="116"/>
                  </a:lnTo>
                  <a:lnTo>
                    <a:pt x="124" y="113"/>
                  </a:lnTo>
                  <a:lnTo>
                    <a:pt x="121" y="110"/>
                  </a:lnTo>
                  <a:lnTo>
                    <a:pt x="118" y="110"/>
                  </a:lnTo>
                  <a:lnTo>
                    <a:pt x="115" y="110"/>
                  </a:lnTo>
                  <a:lnTo>
                    <a:pt x="112" y="107"/>
                  </a:lnTo>
                  <a:lnTo>
                    <a:pt x="112" y="104"/>
                  </a:lnTo>
                  <a:lnTo>
                    <a:pt x="109" y="104"/>
                  </a:lnTo>
                  <a:lnTo>
                    <a:pt x="112" y="101"/>
                  </a:lnTo>
                  <a:lnTo>
                    <a:pt x="112" y="98"/>
                  </a:lnTo>
                  <a:lnTo>
                    <a:pt x="112" y="95"/>
                  </a:lnTo>
                  <a:lnTo>
                    <a:pt x="115" y="90"/>
                  </a:lnTo>
                  <a:lnTo>
                    <a:pt x="112" y="90"/>
                  </a:lnTo>
                  <a:lnTo>
                    <a:pt x="112" y="87"/>
                  </a:lnTo>
                  <a:lnTo>
                    <a:pt x="112" y="84"/>
                  </a:lnTo>
                  <a:lnTo>
                    <a:pt x="109" y="84"/>
                  </a:lnTo>
                  <a:lnTo>
                    <a:pt x="107" y="84"/>
                  </a:lnTo>
                  <a:lnTo>
                    <a:pt x="107" y="87"/>
                  </a:lnTo>
                  <a:lnTo>
                    <a:pt x="104" y="90"/>
                  </a:lnTo>
                  <a:lnTo>
                    <a:pt x="104" y="87"/>
                  </a:lnTo>
                  <a:lnTo>
                    <a:pt x="107" y="84"/>
                  </a:lnTo>
                  <a:lnTo>
                    <a:pt x="104" y="81"/>
                  </a:lnTo>
                  <a:lnTo>
                    <a:pt x="104" y="78"/>
                  </a:lnTo>
                  <a:lnTo>
                    <a:pt x="107" y="78"/>
                  </a:lnTo>
                  <a:lnTo>
                    <a:pt x="107" y="75"/>
                  </a:lnTo>
                  <a:lnTo>
                    <a:pt x="104" y="75"/>
                  </a:lnTo>
                  <a:lnTo>
                    <a:pt x="98" y="75"/>
                  </a:lnTo>
                  <a:lnTo>
                    <a:pt x="98" y="72"/>
                  </a:lnTo>
                  <a:lnTo>
                    <a:pt x="95" y="69"/>
                  </a:lnTo>
                  <a:lnTo>
                    <a:pt x="95" y="72"/>
                  </a:lnTo>
                  <a:lnTo>
                    <a:pt x="92" y="69"/>
                  </a:lnTo>
                  <a:lnTo>
                    <a:pt x="92" y="67"/>
                  </a:lnTo>
                  <a:lnTo>
                    <a:pt x="86" y="64"/>
                  </a:lnTo>
                  <a:lnTo>
                    <a:pt x="84" y="64"/>
                  </a:lnTo>
                  <a:lnTo>
                    <a:pt x="81" y="55"/>
                  </a:lnTo>
                  <a:lnTo>
                    <a:pt x="78" y="55"/>
                  </a:lnTo>
                  <a:lnTo>
                    <a:pt x="75" y="58"/>
                  </a:lnTo>
                  <a:lnTo>
                    <a:pt x="72" y="55"/>
                  </a:lnTo>
                  <a:lnTo>
                    <a:pt x="69" y="52"/>
                  </a:lnTo>
                  <a:lnTo>
                    <a:pt x="69" y="46"/>
                  </a:lnTo>
                  <a:lnTo>
                    <a:pt x="66" y="46"/>
                  </a:lnTo>
                  <a:lnTo>
                    <a:pt x="63" y="44"/>
                  </a:lnTo>
                  <a:lnTo>
                    <a:pt x="63" y="41"/>
                  </a:lnTo>
                  <a:lnTo>
                    <a:pt x="58" y="38"/>
                  </a:lnTo>
                  <a:lnTo>
                    <a:pt x="58" y="35"/>
                  </a:lnTo>
                  <a:lnTo>
                    <a:pt x="49" y="29"/>
                  </a:lnTo>
                  <a:lnTo>
                    <a:pt x="46" y="26"/>
                  </a:lnTo>
                  <a:lnTo>
                    <a:pt x="43" y="23"/>
                  </a:lnTo>
                  <a:lnTo>
                    <a:pt x="40" y="23"/>
                  </a:lnTo>
                  <a:lnTo>
                    <a:pt x="40" y="18"/>
                  </a:lnTo>
                  <a:lnTo>
                    <a:pt x="37" y="18"/>
                  </a:lnTo>
                  <a:lnTo>
                    <a:pt x="37" y="15"/>
                  </a:lnTo>
                  <a:lnTo>
                    <a:pt x="35" y="12"/>
                  </a:lnTo>
                  <a:lnTo>
                    <a:pt x="32" y="9"/>
                  </a:lnTo>
                  <a:lnTo>
                    <a:pt x="29" y="6"/>
                  </a:lnTo>
                  <a:lnTo>
                    <a:pt x="26" y="6"/>
                  </a:lnTo>
                  <a:lnTo>
                    <a:pt x="23" y="6"/>
                  </a:lnTo>
                  <a:lnTo>
                    <a:pt x="17" y="6"/>
                  </a:lnTo>
                  <a:lnTo>
                    <a:pt x="14" y="6"/>
                  </a:lnTo>
                  <a:lnTo>
                    <a:pt x="12" y="6"/>
                  </a:lnTo>
                  <a:lnTo>
                    <a:pt x="9" y="0"/>
                  </a:lnTo>
                  <a:lnTo>
                    <a:pt x="6" y="0"/>
                  </a:lnTo>
                  <a:lnTo>
                    <a:pt x="3" y="0"/>
                  </a:lnTo>
                  <a:lnTo>
                    <a:pt x="0" y="0"/>
                  </a:lnTo>
                  <a:lnTo>
                    <a:pt x="3" y="6"/>
                  </a:lnTo>
                  <a:lnTo>
                    <a:pt x="3" y="12"/>
                  </a:lnTo>
                  <a:lnTo>
                    <a:pt x="6" y="15"/>
                  </a:lnTo>
                  <a:lnTo>
                    <a:pt x="12" y="20"/>
                  </a:lnTo>
                  <a:lnTo>
                    <a:pt x="14" y="23"/>
                  </a:lnTo>
                  <a:lnTo>
                    <a:pt x="17" y="29"/>
                  </a:lnTo>
                  <a:lnTo>
                    <a:pt x="20" y="29"/>
                  </a:lnTo>
                  <a:lnTo>
                    <a:pt x="23" y="29"/>
                  </a:lnTo>
                  <a:lnTo>
                    <a:pt x="26" y="32"/>
                  </a:lnTo>
                  <a:lnTo>
                    <a:pt x="26" y="35"/>
                  </a:lnTo>
                  <a:lnTo>
                    <a:pt x="29" y="41"/>
                  </a:lnTo>
                  <a:lnTo>
                    <a:pt x="32" y="44"/>
                  </a:lnTo>
                  <a:lnTo>
                    <a:pt x="35" y="52"/>
                  </a:lnTo>
                  <a:lnTo>
                    <a:pt x="37" y="55"/>
                  </a:lnTo>
                  <a:lnTo>
                    <a:pt x="40" y="55"/>
                  </a:lnTo>
                  <a:lnTo>
                    <a:pt x="46" y="58"/>
                  </a:lnTo>
                  <a:lnTo>
                    <a:pt x="49" y="61"/>
                  </a:lnTo>
                  <a:lnTo>
                    <a:pt x="49" y="64"/>
                  </a:lnTo>
                  <a:lnTo>
                    <a:pt x="49" y="67"/>
                  </a:lnTo>
                  <a:lnTo>
                    <a:pt x="52" y="72"/>
                  </a:lnTo>
                  <a:lnTo>
                    <a:pt x="55" y="75"/>
                  </a:lnTo>
                  <a:lnTo>
                    <a:pt x="55" y="81"/>
                  </a:lnTo>
                  <a:lnTo>
                    <a:pt x="55" y="87"/>
                  </a:lnTo>
                  <a:lnTo>
                    <a:pt x="58" y="87"/>
                  </a:lnTo>
                  <a:lnTo>
                    <a:pt x="63" y="93"/>
                  </a:lnTo>
                  <a:lnTo>
                    <a:pt x="63" y="95"/>
                  </a:lnTo>
                  <a:lnTo>
                    <a:pt x="66" y="98"/>
                  </a:lnTo>
                  <a:lnTo>
                    <a:pt x="69" y="101"/>
                  </a:lnTo>
                  <a:lnTo>
                    <a:pt x="72" y="107"/>
                  </a:lnTo>
                  <a:lnTo>
                    <a:pt x="72" y="110"/>
                  </a:lnTo>
                  <a:lnTo>
                    <a:pt x="78" y="121"/>
                  </a:lnTo>
                  <a:lnTo>
                    <a:pt x="78" y="127"/>
                  </a:lnTo>
                  <a:lnTo>
                    <a:pt x="78" y="130"/>
                  </a:lnTo>
                  <a:lnTo>
                    <a:pt x="84" y="136"/>
                  </a:lnTo>
                  <a:lnTo>
                    <a:pt x="89" y="144"/>
                  </a:lnTo>
                  <a:lnTo>
                    <a:pt x="92" y="147"/>
                  </a:lnTo>
                  <a:lnTo>
                    <a:pt x="92" y="150"/>
                  </a:lnTo>
                  <a:lnTo>
                    <a:pt x="95" y="153"/>
                  </a:lnTo>
                  <a:lnTo>
                    <a:pt x="95" y="156"/>
                  </a:lnTo>
                  <a:lnTo>
                    <a:pt x="98" y="159"/>
                  </a:lnTo>
                  <a:lnTo>
                    <a:pt x="98" y="162"/>
                  </a:lnTo>
                  <a:lnTo>
                    <a:pt x="101" y="162"/>
                  </a:lnTo>
                  <a:lnTo>
                    <a:pt x="107" y="167"/>
                  </a:lnTo>
                  <a:lnTo>
                    <a:pt x="109" y="170"/>
                  </a:lnTo>
                  <a:lnTo>
                    <a:pt x="112" y="173"/>
                  </a:lnTo>
                  <a:lnTo>
                    <a:pt x="115" y="176"/>
                  </a:lnTo>
                  <a:lnTo>
                    <a:pt x="115" y="179"/>
                  </a:lnTo>
                  <a:lnTo>
                    <a:pt x="121" y="185"/>
                  </a:lnTo>
                  <a:lnTo>
                    <a:pt x="124" y="188"/>
                  </a:lnTo>
                  <a:lnTo>
                    <a:pt x="124" y="185"/>
                  </a:lnTo>
                  <a:lnTo>
                    <a:pt x="124" y="182"/>
                  </a:lnTo>
                  <a:lnTo>
                    <a:pt x="130" y="188"/>
                  </a:lnTo>
                  <a:lnTo>
                    <a:pt x="133" y="18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0" name="Freeform 420"/>
            <p:cNvSpPr>
              <a:spLocks noChangeArrowheads="1"/>
            </p:cNvSpPr>
            <p:nvPr/>
          </p:nvSpPr>
          <p:spPr bwMode="auto">
            <a:xfrm>
              <a:off x="6423418" y="2584446"/>
              <a:ext cx="16755" cy="16755"/>
            </a:xfrm>
            <a:custGeom>
              <a:avLst/>
              <a:gdLst>
                <a:gd name="T0" fmla="*/ 2147483647 w 8"/>
                <a:gd name="T1" fmla="*/ 0 h 8"/>
                <a:gd name="T2" fmla="*/ 0 w 8"/>
                <a:gd name="T3" fmla="*/ 0 h 8"/>
                <a:gd name="T4" fmla="*/ 0 w 8"/>
                <a:gd name="T5" fmla="*/ 2147483647 h 8"/>
                <a:gd name="T6" fmla="*/ 2147483647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2147483647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3" y="0"/>
                  </a:moveTo>
                  <a:lnTo>
                    <a:pt x="0" y="0"/>
                  </a:lnTo>
                  <a:lnTo>
                    <a:pt x="0" y="2"/>
                  </a:lnTo>
                  <a:lnTo>
                    <a:pt x="3" y="2"/>
                  </a:lnTo>
                  <a:lnTo>
                    <a:pt x="5" y="8"/>
                  </a:lnTo>
                  <a:lnTo>
                    <a:pt x="8" y="8"/>
                  </a:lnTo>
                  <a:lnTo>
                    <a:pt x="8" y="5"/>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1" name="Freeform 421"/>
            <p:cNvSpPr>
              <a:spLocks noChangeArrowheads="1"/>
            </p:cNvSpPr>
            <p:nvPr/>
          </p:nvSpPr>
          <p:spPr bwMode="auto">
            <a:xfrm>
              <a:off x="6465307" y="2632618"/>
              <a:ext cx="23039" cy="29321"/>
            </a:xfrm>
            <a:custGeom>
              <a:avLst/>
              <a:gdLst>
                <a:gd name="T0" fmla="*/ 2147483647 w 11"/>
                <a:gd name="T1" fmla="*/ 2147483647 h 14"/>
                <a:gd name="T2" fmla="*/ 2147483647 w 11"/>
                <a:gd name="T3" fmla="*/ 2147483647 h 14"/>
                <a:gd name="T4" fmla="*/ 2147483647 w 11"/>
                <a:gd name="T5" fmla="*/ 0 h 14"/>
                <a:gd name="T6" fmla="*/ 0 w 11"/>
                <a:gd name="T7" fmla="*/ 0 h 14"/>
                <a:gd name="T8" fmla="*/ 0 w 11"/>
                <a:gd name="T9" fmla="*/ 2147483647 h 14"/>
                <a:gd name="T10" fmla="*/ 2147483647 w 11"/>
                <a:gd name="T11" fmla="*/ 2147483647 h 14"/>
                <a:gd name="T12" fmla="*/ 2147483647 w 11"/>
                <a:gd name="T13" fmla="*/ 2147483647 h 14"/>
                <a:gd name="T14" fmla="*/ 2147483647 w 11"/>
                <a:gd name="T15" fmla="*/ 2147483647 h 14"/>
                <a:gd name="T16" fmla="*/ 2147483647 w 11"/>
                <a:gd name="T17" fmla="*/ 2147483647 h 14"/>
                <a:gd name="T18" fmla="*/ 2147483647 w 11"/>
                <a:gd name="T19" fmla="*/ 2147483647 h 14"/>
                <a:gd name="T20" fmla="*/ 2147483647 w 11"/>
                <a:gd name="T21" fmla="*/ 2147483647 h 14"/>
                <a:gd name="T22" fmla="*/ 2147483647 w 11"/>
                <a:gd name="T23" fmla="*/ 2147483647 h 14"/>
                <a:gd name="T24" fmla="*/ 2147483647 w 11"/>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6" y="5"/>
                  </a:moveTo>
                  <a:lnTo>
                    <a:pt x="3" y="2"/>
                  </a:lnTo>
                  <a:lnTo>
                    <a:pt x="3" y="0"/>
                  </a:lnTo>
                  <a:lnTo>
                    <a:pt x="0" y="0"/>
                  </a:lnTo>
                  <a:lnTo>
                    <a:pt x="0" y="2"/>
                  </a:lnTo>
                  <a:lnTo>
                    <a:pt x="3" y="8"/>
                  </a:lnTo>
                  <a:lnTo>
                    <a:pt x="6" y="11"/>
                  </a:lnTo>
                  <a:lnTo>
                    <a:pt x="8" y="14"/>
                  </a:lnTo>
                  <a:lnTo>
                    <a:pt x="11" y="14"/>
                  </a:lnTo>
                  <a:lnTo>
                    <a:pt x="8" y="8"/>
                  </a:lnTo>
                  <a:lnTo>
                    <a:pt x="6"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2" name="Freeform 422"/>
            <p:cNvSpPr>
              <a:spLocks noChangeArrowheads="1"/>
            </p:cNvSpPr>
            <p:nvPr/>
          </p:nvSpPr>
          <p:spPr bwMode="auto">
            <a:xfrm>
              <a:off x="6580495" y="2613768"/>
              <a:ext cx="10472" cy="12567"/>
            </a:xfrm>
            <a:custGeom>
              <a:avLst/>
              <a:gdLst>
                <a:gd name="T0" fmla="*/ 2147483647 w 5"/>
                <a:gd name="T1" fmla="*/ 0 h 6"/>
                <a:gd name="T2" fmla="*/ 0 w 5"/>
                <a:gd name="T3" fmla="*/ 0 h 6"/>
                <a:gd name="T4" fmla="*/ 0 w 5"/>
                <a:gd name="T5" fmla="*/ 0 h 6"/>
                <a:gd name="T6" fmla="*/ 2147483647 w 5"/>
                <a:gd name="T7" fmla="*/ 2147483647 h 6"/>
                <a:gd name="T8" fmla="*/ 2147483647 w 5"/>
                <a:gd name="T9" fmla="*/ 2147483647 h 6"/>
                <a:gd name="T10" fmla="*/ 2147483647 w 5"/>
                <a:gd name="T11" fmla="*/ 2147483647 h 6"/>
                <a:gd name="T12" fmla="*/ 2147483647 w 5"/>
                <a:gd name="T13" fmla="*/ 2147483647 h 6"/>
                <a:gd name="T14" fmla="*/ 2147483647 w 5"/>
                <a:gd name="T15" fmla="*/ 2147483647 h 6"/>
                <a:gd name="T16" fmla="*/ 2147483647 w 5"/>
                <a:gd name="T17" fmla="*/ 0 h 6"/>
                <a:gd name="T18" fmla="*/ 2147483647 w 5"/>
                <a:gd name="T19" fmla="*/ 0 h 6"/>
                <a:gd name="T20" fmla="*/ 2147483647 w 5"/>
                <a:gd name="T21" fmla="*/ 0 h 6"/>
                <a:gd name="T22" fmla="*/ 2147483647 w 5"/>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6"/>
                <a:gd name="T38" fmla="*/ 5 w 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6">
                  <a:moveTo>
                    <a:pt x="2" y="0"/>
                  </a:moveTo>
                  <a:lnTo>
                    <a:pt x="0" y="0"/>
                  </a:lnTo>
                  <a:lnTo>
                    <a:pt x="2" y="3"/>
                  </a:lnTo>
                  <a:lnTo>
                    <a:pt x="2" y="6"/>
                  </a:lnTo>
                  <a:lnTo>
                    <a:pt x="5" y="3"/>
                  </a:lnTo>
                  <a:lnTo>
                    <a:pt x="5" y="0"/>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3" name="Freeform 423"/>
            <p:cNvSpPr>
              <a:spLocks noChangeArrowheads="1"/>
            </p:cNvSpPr>
            <p:nvPr/>
          </p:nvSpPr>
          <p:spPr bwMode="auto">
            <a:xfrm>
              <a:off x="6597251" y="2626334"/>
              <a:ext cx="12567" cy="10472"/>
            </a:xfrm>
            <a:custGeom>
              <a:avLst/>
              <a:gdLst>
                <a:gd name="T0" fmla="*/ 2147483647 w 6"/>
                <a:gd name="T1" fmla="*/ 0 h 5"/>
                <a:gd name="T2" fmla="*/ 2147483647 w 6"/>
                <a:gd name="T3" fmla="*/ 2147483647 h 5"/>
                <a:gd name="T4" fmla="*/ 0 w 6"/>
                <a:gd name="T5" fmla="*/ 0 h 5"/>
                <a:gd name="T6" fmla="*/ 2147483647 w 6"/>
                <a:gd name="T7" fmla="*/ 2147483647 h 5"/>
                <a:gd name="T8" fmla="*/ 2147483647 w 6"/>
                <a:gd name="T9" fmla="*/ 2147483647 h 5"/>
                <a:gd name="T10" fmla="*/ 2147483647 w 6"/>
                <a:gd name="T11" fmla="*/ 2147483647 h 5"/>
                <a:gd name="T12" fmla="*/ 2147483647 w 6"/>
                <a:gd name="T13" fmla="*/ 2147483647 h 5"/>
                <a:gd name="T14" fmla="*/ 2147483647 w 6"/>
                <a:gd name="T15" fmla="*/ 2147483647 h 5"/>
                <a:gd name="T16" fmla="*/ 2147483647 w 6"/>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
                <a:gd name="T29" fmla="*/ 6 w 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
                  <a:moveTo>
                    <a:pt x="3" y="0"/>
                  </a:moveTo>
                  <a:lnTo>
                    <a:pt x="3" y="3"/>
                  </a:lnTo>
                  <a:lnTo>
                    <a:pt x="0" y="0"/>
                  </a:lnTo>
                  <a:lnTo>
                    <a:pt x="3" y="3"/>
                  </a:lnTo>
                  <a:lnTo>
                    <a:pt x="6" y="3"/>
                  </a:lnTo>
                  <a:lnTo>
                    <a:pt x="6" y="5"/>
                  </a:lnTo>
                  <a:lnTo>
                    <a:pt x="6"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4" name="Freeform 424"/>
            <p:cNvSpPr>
              <a:spLocks noChangeArrowheads="1"/>
            </p:cNvSpPr>
            <p:nvPr/>
          </p:nvSpPr>
          <p:spPr bwMode="auto">
            <a:xfrm>
              <a:off x="6507194" y="2716391"/>
              <a:ext cx="18849" cy="29321"/>
            </a:xfrm>
            <a:custGeom>
              <a:avLst/>
              <a:gdLst>
                <a:gd name="T0" fmla="*/ 2147483647 w 9"/>
                <a:gd name="T1" fmla="*/ 2147483647 h 14"/>
                <a:gd name="T2" fmla="*/ 2147483647 w 9"/>
                <a:gd name="T3" fmla="*/ 0 h 14"/>
                <a:gd name="T4" fmla="*/ 2147483647 w 9"/>
                <a:gd name="T5" fmla="*/ 0 h 14"/>
                <a:gd name="T6" fmla="*/ 0 w 9"/>
                <a:gd name="T7" fmla="*/ 0 h 14"/>
                <a:gd name="T8" fmla="*/ 0 w 9"/>
                <a:gd name="T9" fmla="*/ 2147483647 h 14"/>
                <a:gd name="T10" fmla="*/ 0 w 9"/>
                <a:gd name="T11" fmla="*/ 2147483647 h 14"/>
                <a:gd name="T12" fmla="*/ 0 w 9"/>
                <a:gd name="T13" fmla="*/ 2147483647 h 14"/>
                <a:gd name="T14" fmla="*/ 0 w 9"/>
                <a:gd name="T15" fmla="*/ 2147483647 h 14"/>
                <a:gd name="T16" fmla="*/ 2147483647 w 9"/>
                <a:gd name="T17" fmla="*/ 2147483647 h 14"/>
                <a:gd name="T18" fmla="*/ 2147483647 w 9"/>
                <a:gd name="T19" fmla="*/ 2147483647 h 14"/>
                <a:gd name="T20" fmla="*/ 2147483647 w 9"/>
                <a:gd name="T21" fmla="*/ 2147483647 h 14"/>
                <a:gd name="T22" fmla="*/ 2147483647 w 9"/>
                <a:gd name="T23" fmla="*/ 2147483647 h 14"/>
                <a:gd name="T24" fmla="*/ 2147483647 w 9"/>
                <a:gd name="T25" fmla="*/ 2147483647 h 14"/>
                <a:gd name="T26" fmla="*/ 2147483647 w 9"/>
                <a:gd name="T27" fmla="*/ 2147483647 h 14"/>
                <a:gd name="T28" fmla="*/ 2147483647 w 9"/>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4"/>
                <a:gd name="T47" fmla="*/ 9 w 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4">
                  <a:moveTo>
                    <a:pt x="3" y="3"/>
                  </a:moveTo>
                  <a:lnTo>
                    <a:pt x="3" y="0"/>
                  </a:lnTo>
                  <a:lnTo>
                    <a:pt x="0" y="0"/>
                  </a:lnTo>
                  <a:lnTo>
                    <a:pt x="0" y="3"/>
                  </a:lnTo>
                  <a:lnTo>
                    <a:pt x="0" y="6"/>
                  </a:lnTo>
                  <a:lnTo>
                    <a:pt x="0" y="9"/>
                  </a:lnTo>
                  <a:lnTo>
                    <a:pt x="3" y="11"/>
                  </a:lnTo>
                  <a:lnTo>
                    <a:pt x="6" y="14"/>
                  </a:lnTo>
                  <a:lnTo>
                    <a:pt x="6" y="11"/>
                  </a:lnTo>
                  <a:lnTo>
                    <a:pt x="9" y="11"/>
                  </a:lnTo>
                  <a:lnTo>
                    <a:pt x="6" y="9"/>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5" name="Freeform 425"/>
            <p:cNvSpPr>
              <a:spLocks noChangeArrowheads="1"/>
            </p:cNvSpPr>
            <p:nvPr/>
          </p:nvSpPr>
          <p:spPr bwMode="auto">
            <a:xfrm>
              <a:off x="6657988" y="2697543"/>
              <a:ext cx="12567" cy="6284"/>
            </a:xfrm>
            <a:custGeom>
              <a:avLst/>
              <a:gdLst>
                <a:gd name="T0" fmla="*/ 0 w 6"/>
                <a:gd name="T1" fmla="*/ 0 h 3"/>
                <a:gd name="T2" fmla="*/ 0 w 6"/>
                <a:gd name="T3" fmla="*/ 0 h 3"/>
                <a:gd name="T4" fmla="*/ 0 w 6"/>
                <a:gd name="T5" fmla="*/ 2147483647 h 3"/>
                <a:gd name="T6" fmla="*/ 2147483647 w 6"/>
                <a:gd name="T7" fmla="*/ 2147483647 h 3"/>
                <a:gd name="T8" fmla="*/ 2147483647 w 6"/>
                <a:gd name="T9" fmla="*/ 2147483647 h 3"/>
                <a:gd name="T10" fmla="*/ 2147483647 w 6"/>
                <a:gd name="T11" fmla="*/ 2147483647 h 3"/>
                <a:gd name="T12" fmla="*/ 2147483647 w 6"/>
                <a:gd name="T13" fmla="*/ 2147483647 h 3"/>
                <a:gd name="T14" fmla="*/ 2147483647 w 6"/>
                <a:gd name="T15" fmla="*/ 0 h 3"/>
                <a:gd name="T16" fmla="*/ 0 w 6"/>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0" y="0"/>
                  </a:moveTo>
                  <a:lnTo>
                    <a:pt x="0" y="0"/>
                  </a:lnTo>
                  <a:lnTo>
                    <a:pt x="0" y="3"/>
                  </a:lnTo>
                  <a:lnTo>
                    <a:pt x="3" y="3"/>
                  </a:lnTo>
                  <a:lnTo>
                    <a:pt x="6"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6" name="Freeform 426"/>
            <p:cNvSpPr>
              <a:spLocks noChangeArrowheads="1"/>
            </p:cNvSpPr>
            <p:nvPr/>
          </p:nvSpPr>
          <p:spPr bwMode="auto">
            <a:xfrm>
              <a:off x="6683120" y="2735241"/>
              <a:ext cx="41887" cy="54453"/>
            </a:xfrm>
            <a:custGeom>
              <a:avLst/>
              <a:gdLst>
                <a:gd name="T0" fmla="*/ 2147483647 w 20"/>
                <a:gd name="T1" fmla="*/ 2147483647 h 26"/>
                <a:gd name="T2" fmla="*/ 2147483647 w 20"/>
                <a:gd name="T3" fmla="*/ 2147483647 h 26"/>
                <a:gd name="T4" fmla="*/ 2147483647 w 20"/>
                <a:gd name="T5" fmla="*/ 2147483647 h 26"/>
                <a:gd name="T6" fmla="*/ 2147483647 w 20"/>
                <a:gd name="T7" fmla="*/ 2147483647 h 26"/>
                <a:gd name="T8" fmla="*/ 2147483647 w 20"/>
                <a:gd name="T9" fmla="*/ 2147483647 h 26"/>
                <a:gd name="T10" fmla="*/ 2147483647 w 20"/>
                <a:gd name="T11" fmla="*/ 2147483647 h 26"/>
                <a:gd name="T12" fmla="*/ 2147483647 w 20"/>
                <a:gd name="T13" fmla="*/ 0 h 26"/>
                <a:gd name="T14" fmla="*/ 2147483647 w 20"/>
                <a:gd name="T15" fmla="*/ 0 h 26"/>
                <a:gd name="T16" fmla="*/ 2147483647 w 20"/>
                <a:gd name="T17" fmla="*/ 2147483647 h 26"/>
                <a:gd name="T18" fmla="*/ 2147483647 w 20"/>
                <a:gd name="T19" fmla="*/ 2147483647 h 26"/>
                <a:gd name="T20" fmla="*/ 2147483647 w 20"/>
                <a:gd name="T21" fmla="*/ 2147483647 h 26"/>
                <a:gd name="T22" fmla="*/ 2147483647 w 20"/>
                <a:gd name="T23" fmla="*/ 2147483647 h 26"/>
                <a:gd name="T24" fmla="*/ 2147483647 w 20"/>
                <a:gd name="T25" fmla="*/ 2147483647 h 26"/>
                <a:gd name="T26" fmla="*/ 2147483647 w 20"/>
                <a:gd name="T27" fmla="*/ 2147483647 h 26"/>
                <a:gd name="T28" fmla="*/ 2147483647 w 20"/>
                <a:gd name="T29" fmla="*/ 2147483647 h 26"/>
                <a:gd name="T30" fmla="*/ 2147483647 w 20"/>
                <a:gd name="T31" fmla="*/ 2147483647 h 26"/>
                <a:gd name="T32" fmla="*/ 0 w 20"/>
                <a:gd name="T33" fmla="*/ 2147483647 h 26"/>
                <a:gd name="T34" fmla="*/ 0 w 20"/>
                <a:gd name="T35" fmla="*/ 2147483647 h 26"/>
                <a:gd name="T36" fmla="*/ 2147483647 w 20"/>
                <a:gd name="T37" fmla="*/ 2147483647 h 26"/>
                <a:gd name="T38" fmla="*/ 2147483647 w 20"/>
                <a:gd name="T39" fmla="*/ 2147483647 h 26"/>
                <a:gd name="T40" fmla="*/ 2147483647 w 20"/>
                <a:gd name="T41" fmla="*/ 2147483647 h 26"/>
                <a:gd name="T42" fmla="*/ 2147483647 w 20"/>
                <a:gd name="T43" fmla="*/ 2147483647 h 26"/>
                <a:gd name="T44" fmla="*/ 2147483647 w 20"/>
                <a:gd name="T45" fmla="*/ 2147483647 h 26"/>
                <a:gd name="T46" fmla="*/ 2147483647 w 20"/>
                <a:gd name="T47" fmla="*/ 2147483647 h 26"/>
                <a:gd name="T48" fmla="*/ 2147483647 w 20"/>
                <a:gd name="T49" fmla="*/ 2147483647 h 26"/>
                <a:gd name="T50" fmla="*/ 2147483647 w 20"/>
                <a:gd name="T51" fmla="*/ 2147483647 h 26"/>
                <a:gd name="T52" fmla="*/ 2147483647 w 20"/>
                <a:gd name="T53" fmla="*/ 2147483647 h 26"/>
                <a:gd name="T54" fmla="*/ 2147483647 w 20"/>
                <a:gd name="T55" fmla="*/ 2147483647 h 26"/>
                <a:gd name="T56" fmla="*/ 2147483647 w 20"/>
                <a:gd name="T57" fmla="*/ 2147483647 h 26"/>
                <a:gd name="T58" fmla="*/ 2147483647 w 20"/>
                <a:gd name="T59" fmla="*/ 2147483647 h 26"/>
                <a:gd name="T60" fmla="*/ 2147483647 w 20"/>
                <a:gd name="T61" fmla="*/ 2147483647 h 26"/>
                <a:gd name="T62" fmla="*/ 2147483647 w 20"/>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
                <a:gd name="T97" fmla="*/ 0 h 26"/>
                <a:gd name="T98" fmla="*/ 20 w 20"/>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 h="26">
                  <a:moveTo>
                    <a:pt x="17" y="17"/>
                  </a:moveTo>
                  <a:lnTo>
                    <a:pt x="14" y="17"/>
                  </a:lnTo>
                  <a:lnTo>
                    <a:pt x="14" y="14"/>
                  </a:lnTo>
                  <a:lnTo>
                    <a:pt x="14" y="11"/>
                  </a:lnTo>
                  <a:lnTo>
                    <a:pt x="11" y="5"/>
                  </a:lnTo>
                  <a:lnTo>
                    <a:pt x="11" y="2"/>
                  </a:lnTo>
                  <a:lnTo>
                    <a:pt x="11" y="0"/>
                  </a:lnTo>
                  <a:lnTo>
                    <a:pt x="8" y="0"/>
                  </a:lnTo>
                  <a:lnTo>
                    <a:pt x="8" y="2"/>
                  </a:lnTo>
                  <a:lnTo>
                    <a:pt x="8" y="5"/>
                  </a:lnTo>
                  <a:lnTo>
                    <a:pt x="5" y="2"/>
                  </a:lnTo>
                  <a:lnTo>
                    <a:pt x="2" y="2"/>
                  </a:lnTo>
                  <a:lnTo>
                    <a:pt x="0" y="8"/>
                  </a:lnTo>
                  <a:lnTo>
                    <a:pt x="2" y="8"/>
                  </a:lnTo>
                  <a:lnTo>
                    <a:pt x="5" y="8"/>
                  </a:lnTo>
                  <a:lnTo>
                    <a:pt x="8" y="11"/>
                  </a:lnTo>
                  <a:lnTo>
                    <a:pt x="8" y="14"/>
                  </a:lnTo>
                  <a:lnTo>
                    <a:pt x="11" y="17"/>
                  </a:lnTo>
                  <a:lnTo>
                    <a:pt x="11" y="20"/>
                  </a:lnTo>
                  <a:lnTo>
                    <a:pt x="11" y="23"/>
                  </a:lnTo>
                  <a:lnTo>
                    <a:pt x="17" y="26"/>
                  </a:lnTo>
                  <a:lnTo>
                    <a:pt x="20" y="26"/>
                  </a:lnTo>
                  <a:lnTo>
                    <a:pt x="17" y="26"/>
                  </a:lnTo>
                  <a:lnTo>
                    <a:pt x="20" y="17"/>
                  </a:lnTo>
                  <a:lnTo>
                    <a:pt x="17" y="1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7" name="Freeform 427"/>
            <p:cNvSpPr>
              <a:spLocks noChangeArrowheads="1"/>
            </p:cNvSpPr>
            <p:nvPr/>
          </p:nvSpPr>
          <p:spPr bwMode="auto">
            <a:xfrm>
              <a:off x="6748046" y="2770846"/>
              <a:ext cx="18849" cy="23039"/>
            </a:xfrm>
            <a:custGeom>
              <a:avLst/>
              <a:gdLst>
                <a:gd name="T0" fmla="*/ 2147483647 w 9"/>
                <a:gd name="T1" fmla="*/ 2147483647 h 11"/>
                <a:gd name="T2" fmla="*/ 2147483647 w 9"/>
                <a:gd name="T3" fmla="*/ 0 h 11"/>
                <a:gd name="T4" fmla="*/ 2147483647 w 9"/>
                <a:gd name="T5" fmla="*/ 0 h 11"/>
                <a:gd name="T6" fmla="*/ 0 w 9"/>
                <a:gd name="T7" fmla="*/ 0 h 11"/>
                <a:gd name="T8" fmla="*/ 0 w 9"/>
                <a:gd name="T9" fmla="*/ 2147483647 h 11"/>
                <a:gd name="T10" fmla="*/ 0 w 9"/>
                <a:gd name="T11" fmla="*/ 2147483647 h 11"/>
                <a:gd name="T12" fmla="*/ 0 w 9"/>
                <a:gd name="T13" fmla="*/ 2147483647 h 11"/>
                <a:gd name="T14" fmla="*/ 0 w 9"/>
                <a:gd name="T15" fmla="*/ 2147483647 h 11"/>
                <a:gd name="T16" fmla="*/ 0 w 9"/>
                <a:gd name="T17" fmla="*/ 2147483647 h 11"/>
                <a:gd name="T18" fmla="*/ 2147483647 w 9"/>
                <a:gd name="T19" fmla="*/ 2147483647 h 11"/>
                <a:gd name="T20" fmla="*/ 2147483647 w 9"/>
                <a:gd name="T21" fmla="*/ 2147483647 h 11"/>
                <a:gd name="T22" fmla="*/ 2147483647 w 9"/>
                <a:gd name="T23" fmla="*/ 2147483647 h 11"/>
                <a:gd name="T24" fmla="*/ 2147483647 w 9"/>
                <a:gd name="T25" fmla="*/ 2147483647 h 11"/>
                <a:gd name="T26" fmla="*/ 2147483647 w 9"/>
                <a:gd name="T27" fmla="*/ 2147483647 h 11"/>
                <a:gd name="T28" fmla="*/ 2147483647 w 9"/>
                <a:gd name="T29" fmla="*/ 2147483647 h 11"/>
                <a:gd name="T30" fmla="*/ 2147483647 w 9"/>
                <a:gd name="T31" fmla="*/ 2147483647 h 11"/>
                <a:gd name="T32" fmla="*/ 2147483647 w 9"/>
                <a:gd name="T33" fmla="*/ 2147483647 h 11"/>
                <a:gd name="T34" fmla="*/ 2147483647 w 9"/>
                <a:gd name="T35" fmla="*/ 2147483647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1"/>
                <a:gd name="T56" fmla="*/ 9 w 9"/>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1">
                  <a:moveTo>
                    <a:pt x="6" y="3"/>
                  </a:moveTo>
                  <a:lnTo>
                    <a:pt x="6" y="0"/>
                  </a:lnTo>
                  <a:lnTo>
                    <a:pt x="3" y="0"/>
                  </a:lnTo>
                  <a:lnTo>
                    <a:pt x="0" y="0"/>
                  </a:lnTo>
                  <a:lnTo>
                    <a:pt x="0" y="3"/>
                  </a:lnTo>
                  <a:lnTo>
                    <a:pt x="0" y="6"/>
                  </a:lnTo>
                  <a:lnTo>
                    <a:pt x="0" y="9"/>
                  </a:lnTo>
                  <a:lnTo>
                    <a:pt x="0" y="11"/>
                  </a:lnTo>
                  <a:lnTo>
                    <a:pt x="3" y="11"/>
                  </a:lnTo>
                  <a:lnTo>
                    <a:pt x="3" y="9"/>
                  </a:lnTo>
                  <a:lnTo>
                    <a:pt x="6" y="11"/>
                  </a:lnTo>
                  <a:lnTo>
                    <a:pt x="9" y="9"/>
                  </a:lnTo>
                  <a:lnTo>
                    <a:pt x="9" y="6"/>
                  </a:lnTo>
                  <a:lnTo>
                    <a:pt x="9"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8" name="Freeform 428"/>
            <p:cNvSpPr>
              <a:spLocks noChangeArrowheads="1"/>
            </p:cNvSpPr>
            <p:nvPr/>
          </p:nvSpPr>
          <p:spPr bwMode="auto">
            <a:xfrm>
              <a:off x="6676836" y="2892317"/>
              <a:ext cx="247135" cy="102624"/>
            </a:xfrm>
            <a:custGeom>
              <a:avLst/>
              <a:gdLst>
                <a:gd name="T0" fmla="*/ 2147483647 w 118"/>
                <a:gd name="T1" fmla="*/ 2147483647 h 49"/>
                <a:gd name="T2" fmla="*/ 2147483647 w 118"/>
                <a:gd name="T3" fmla="*/ 2147483647 h 49"/>
                <a:gd name="T4" fmla="*/ 2147483647 w 118"/>
                <a:gd name="T5" fmla="*/ 2147483647 h 49"/>
                <a:gd name="T6" fmla="*/ 2147483647 w 118"/>
                <a:gd name="T7" fmla="*/ 2147483647 h 49"/>
                <a:gd name="T8" fmla="*/ 2147483647 w 118"/>
                <a:gd name="T9" fmla="*/ 2147483647 h 49"/>
                <a:gd name="T10" fmla="*/ 2147483647 w 118"/>
                <a:gd name="T11" fmla="*/ 2147483647 h 49"/>
                <a:gd name="T12" fmla="*/ 2147483647 w 118"/>
                <a:gd name="T13" fmla="*/ 2147483647 h 49"/>
                <a:gd name="T14" fmla="*/ 2147483647 w 118"/>
                <a:gd name="T15" fmla="*/ 2147483647 h 49"/>
                <a:gd name="T16" fmla="*/ 2147483647 w 118"/>
                <a:gd name="T17" fmla="*/ 2147483647 h 49"/>
                <a:gd name="T18" fmla="*/ 2147483647 w 118"/>
                <a:gd name="T19" fmla="*/ 2147483647 h 49"/>
                <a:gd name="T20" fmla="*/ 2147483647 w 118"/>
                <a:gd name="T21" fmla="*/ 2147483647 h 49"/>
                <a:gd name="T22" fmla="*/ 2147483647 w 118"/>
                <a:gd name="T23" fmla="*/ 2147483647 h 49"/>
                <a:gd name="T24" fmla="*/ 2147483647 w 118"/>
                <a:gd name="T25" fmla="*/ 2147483647 h 49"/>
                <a:gd name="T26" fmla="*/ 2147483647 w 118"/>
                <a:gd name="T27" fmla="*/ 2147483647 h 49"/>
                <a:gd name="T28" fmla="*/ 2147483647 w 118"/>
                <a:gd name="T29" fmla="*/ 2147483647 h 49"/>
                <a:gd name="T30" fmla="*/ 2147483647 w 118"/>
                <a:gd name="T31" fmla="*/ 2147483647 h 49"/>
                <a:gd name="T32" fmla="*/ 2147483647 w 118"/>
                <a:gd name="T33" fmla="*/ 2147483647 h 49"/>
                <a:gd name="T34" fmla="*/ 2147483647 w 118"/>
                <a:gd name="T35" fmla="*/ 2147483647 h 49"/>
                <a:gd name="T36" fmla="*/ 2147483647 w 118"/>
                <a:gd name="T37" fmla="*/ 2147483647 h 49"/>
                <a:gd name="T38" fmla="*/ 2147483647 w 118"/>
                <a:gd name="T39" fmla="*/ 2147483647 h 49"/>
                <a:gd name="T40" fmla="*/ 2147483647 w 118"/>
                <a:gd name="T41" fmla="*/ 2147483647 h 49"/>
                <a:gd name="T42" fmla="*/ 2147483647 w 118"/>
                <a:gd name="T43" fmla="*/ 2147483647 h 49"/>
                <a:gd name="T44" fmla="*/ 2147483647 w 118"/>
                <a:gd name="T45" fmla="*/ 2147483647 h 49"/>
                <a:gd name="T46" fmla="*/ 2147483647 w 118"/>
                <a:gd name="T47" fmla="*/ 2147483647 h 49"/>
                <a:gd name="T48" fmla="*/ 2147483647 w 118"/>
                <a:gd name="T49" fmla="*/ 2147483647 h 49"/>
                <a:gd name="T50" fmla="*/ 2147483647 w 118"/>
                <a:gd name="T51" fmla="*/ 2147483647 h 49"/>
                <a:gd name="T52" fmla="*/ 2147483647 w 118"/>
                <a:gd name="T53" fmla="*/ 2147483647 h 49"/>
                <a:gd name="T54" fmla="*/ 2147483647 w 118"/>
                <a:gd name="T55" fmla="*/ 2147483647 h 49"/>
                <a:gd name="T56" fmla="*/ 2147483647 w 118"/>
                <a:gd name="T57" fmla="*/ 2147483647 h 49"/>
                <a:gd name="T58" fmla="*/ 2147483647 w 118"/>
                <a:gd name="T59" fmla="*/ 2147483647 h 49"/>
                <a:gd name="T60" fmla="*/ 2147483647 w 118"/>
                <a:gd name="T61" fmla="*/ 2147483647 h 49"/>
                <a:gd name="T62" fmla="*/ 2147483647 w 118"/>
                <a:gd name="T63" fmla="*/ 2147483647 h 49"/>
                <a:gd name="T64" fmla="*/ 2147483647 w 118"/>
                <a:gd name="T65" fmla="*/ 2147483647 h 49"/>
                <a:gd name="T66" fmla="*/ 2147483647 w 118"/>
                <a:gd name="T67" fmla="*/ 2147483647 h 49"/>
                <a:gd name="T68" fmla="*/ 2147483647 w 118"/>
                <a:gd name="T69" fmla="*/ 2147483647 h 49"/>
                <a:gd name="T70" fmla="*/ 2147483647 w 118"/>
                <a:gd name="T71" fmla="*/ 2147483647 h 49"/>
                <a:gd name="T72" fmla="*/ 2147483647 w 118"/>
                <a:gd name="T73" fmla="*/ 2147483647 h 49"/>
                <a:gd name="T74" fmla="*/ 2147483647 w 118"/>
                <a:gd name="T75" fmla="*/ 2147483647 h 49"/>
                <a:gd name="T76" fmla="*/ 2147483647 w 118"/>
                <a:gd name="T77" fmla="*/ 2147483647 h 49"/>
                <a:gd name="T78" fmla="*/ 2147483647 w 118"/>
                <a:gd name="T79" fmla="*/ 2147483647 h 49"/>
                <a:gd name="T80" fmla="*/ 2147483647 w 118"/>
                <a:gd name="T81" fmla="*/ 2147483647 h 49"/>
                <a:gd name="T82" fmla="*/ 2147483647 w 118"/>
                <a:gd name="T83" fmla="*/ 2147483647 h 49"/>
                <a:gd name="T84" fmla="*/ 2147483647 w 118"/>
                <a:gd name="T85" fmla="*/ 2147483647 h 49"/>
                <a:gd name="T86" fmla="*/ 2147483647 w 118"/>
                <a:gd name="T87" fmla="*/ 2147483647 h 49"/>
                <a:gd name="T88" fmla="*/ 2147483647 w 118"/>
                <a:gd name="T89" fmla="*/ 0 h 49"/>
                <a:gd name="T90" fmla="*/ 2147483647 w 118"/>
                <a:gd name="T91" fmla="*/ 0 h 49"/>
                <a:gd name="T92" fmla="*/ 2147483647 w 118"/>
                <a:gd name="T93" fmla="*/ 0 h 49"/>
                <a:gd name="T94" fmla="*/ 2147483647 w 118"/>
                <a:gd name="T95" fmla="*/ 2147483647 h 49"/>
                <a:gd name="T96" fmla="*/ 2147483647 w 118"/>
                <a:gd name="T97" fmla="*/ 2147483647 h 49"/>
                <a:gd name="T98" fmla="*/ 2147483647 w 118"/>
                <a:gd name="T99" fmla="*/ 2147483647 h 49"/>
                <a:gd name="T100" fmla="*/ 2147483647 w 118"/>
                <a:gd name="T101" fmla="*/ 2147483647 h 49"/>
                <a:gd name="T102" fmla="*/ 0 w 118"/>
                <a:gd name="T103" fmla="*/ 2147483647 h 49"/>
                <a:gd name="T104" fmla="*/ 2147483647 w 118"/>
                <a:gd name="T105" fmla="*/ 2147483647 h 49"/>
                <a:gd name="T106" fmla="*/ 2147483647 w 118"/>
                <a:gd name="T107" fmla="*/ 2147483647 h 49"/>
                <a:gd name="T108" fmla="*/ 2147483647 w 118"/>
                <a:gd name="T109" fmla="*/ 2147483647 h 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8"/>
                <a:gd name="T166" fmla="*/ 0 h 49"/>
                <a:gd name="T167" fmla="*/ 118 w 118"/>
                <a:gd name="T168" fmla="*/ 49 h 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8" h="49">
                  <a:moveTo>
                    <a:pt x="14" y="17"/>
                  </a:moveTo>
                  <a:lnTo>
                    <a:pt x="17" y="17"/>
                  </a:lnTo>
                  <a:lnTo>
                    <a:pt x="14" y="20"/>
                  </a:lnTo>
                  <a:lnTo>
                    <a:pt x="14" y="23"/>
                  </a:lnTo>
                  <a:lnTo>
                    <a:pt x="17" y="23"/>
                  </a:lnTo>
                  <a:lnTo>
                    <a:pt x="20" y="23"/>
                  </a:lnTo>
                  <a:lnTo>
                    <a:pt x="20" y="25"/>
                  </a:lnTo>
                  <a:lnTo>
                    <a:pt x="26" y="25"/>
                  </a:lnTo>
                  <a:lnTo>
                    <a:pt x="28" y="25"/>
                  </a:lnTo>
                  <a:lnTo>
                    <a:pt x="31" y="28"/>
                  </a:lnTo>
                  <a:lnTo>
                    <a:pt x="40" y="31"/>
                  </a:lnTo>
                  <a:lnTo>
                    <a:pt x="43" y="31"/>
                  </a:lnTo>
                  <a:lnTo>
                    <a:pt x="43" y="28"/>
                  </a:lnTo>
                  <a:lnTo>
                    <a:pt x="46" y="28"/>
                  </a:lnTo>
                  <a:lnTo>
                    <a:pt x="49" y="28"/>
                  </a:lnTo>
                  <a:lnTo>
                    <a:pt x="54" y="28"/>
                  </a:lnTo>
                  <a:lnTo>
                    <a:pt x="57" y="28"/>
                  </a:lnTo>
                  <a:lnTo>
                    <a:pt x="60" y="31"/>
                  </a:lnTo>
                  <a:lnTo>
                    <a:pt x="63" y="31"/>
                  </a:lnTo>
                  <a:lnTo>
                    <a:pt x="63" y="34"/>
                  </a:lnTo>
                  <a:lnTo>
                    <a:pt x="66" y="37"/>
                  </a:lnTo>
                  <a:lnTo>
                    <a:pt x="69" y="37"/>
                  </a:lnTo>
                  <a:lnTo>
                    <a:pt x="72" y="37"/>
                  </a:lnTo>
                  <a:lnTo>
                    <a:pt x="75" y="37"/>
                  </a:lnTo>
                  <a:lnTo>
                    <a:pt x="77" y="37"/>
                  </a:lnTo>
                  <a:lnTo>
                    <a:pt x="80" y="40"/>
                  </a:lnTo>
                  <a:lnTo>
                    <a:pt x="83" y="37"/>
                  </a:lnTo>
                  <a:lnTo>
                    <a:pt x="86" y="37"/>
                  </a:lnTo>
                  <a:lnTo>
                    <a:pt x="89" y="40"/>
                  </a:lnTo>
                  <a:lnTo>
                    <a:pt x="92" y="40"/>
                  </a:lnTo>
                  <a:lnTo>
                    <a:pt x="95" y="40"/>
                  </a:lnTo>
                  <a:lnTo>
                    <a:pt x="100" y="40"/>
                  </a:lnTo>
                  <a:lnTo>
                    <a:pt x="103" y="40"/>
                  </a:lnTo>
                  <a:lnTo>
                    <a:pt x="106" y="43"/>
                  </a:lnTo>
                  <a:lnTo>
                    <a:pt x="115" y="46"/>
                  </a:lnTo>
                  <a:lnTo>
                    <a:pt x="115" y="49"/>
                  </a:lnTo>
                  <a:lnTo>
                    <a:pt x="118" y="49"/>
                  </a:lnTo>
                  <a:lnTo>
                    <a:pt x="115" y="46"/>
                  </a:lnTo>
                  <a:lnTo>
                    <a:pt x="115" y="43"/>
                  </a:lnTo>
                  <a:lnTo>
                    <a:pt x="115" y="40"/>
                  </a:lnTo>
                  <a:lnTo>
                    <a:pt x="115" y="34"/>
                  </a:lnTo>
                  <a:lnTo>
                    <a:pt x="118" y="31"/>
                  </a:lnTo>
                  <a:lnTo>
                    <a:pt x="115" y="28"/>
                  </a:lnTo>
                  <a:lnTo>
                    <a:pt x="112" y="28"/>
                  </a:lnTo>
                  <a:lnTo>
                    <a:pt x="109" y="31"/>
                  </a:lnTo>
                  <a:lnTo>
                    <a:pt x="106" y="28"/>
                  </a:lnTo>
                  <a:lnTo>
                    <a:pt x="100" y="31"/>
                  </a:lnTo>
                  <a:lnTo>
                    <a:pt x="100" y="28"/>
                  </a:lnTo>
                  <a:lnTo>
                    <a:pt x="98" y="28"/>
                  </a:lnTo>
                  <a:lnTo>
                    <a:pt x="98" y="23"/>
                  </a:lnTo>
                  <a:lnTo>
                    <a:pt x="95" y="20"/>
                  </a:lnTo>
                  <a:lnTo>
                    <a:pt x="95" y="17"/>
                  </a:lnTo>
                  <a:lnTo>
                    <a:pt x="92" y="14"/>
                  </a:lnTo>
                  <a:lnTo>
                    <a:pt x="89" y="14"/>
                  </a:lnTo>
                  <a:lnTo>
                    <a:pt x="86" y="14"/>
                  </a:lnTo>
                  <a:lnTo>
                    <a:pt x="83" y="11"/>
                  </a:lnTo>
                  <a:lnTo>
                    <a:pt x="80" y="11"/>
                  </a:lnTo>
                  <a:lnTo>
                    <a:pt x="77" y="11"/>
                  </a:lnTo>
                  <a:lnTo>
                    <a:pt x="75" y="11"/>
                  </a:lnTo>
                  <a:lnTo>
                    <a:pt x="75" y="8"/>
                  </a:lnTo>
                  <a:lnTo>
                    <a:pt x="72" y="8"/>
                  </a:lnTo>
                  <a:lnTo>
                    <a:pt x="72" y="11"/>
                  </a:lnTo>
                  <a:lnTo>
                    <a:pt x="66" y="14"/>
                  </a:lnTo>
                  <a:lnTo>
                    <a:pt x="66" y="17"/>
                  </a:lnTo>
                  <a:lnTo>
                    <a:pt x="63" y="14"/>
                  </a:lnTo>
                  <a:lnTo>
                    <a:pt x="54" y="14"/>
                  </a:lnTo>
                  <a:lnTo>
                    <a:pt x="49" y="14"/>
                  </a:lnTo>
                  <a:lnTo>
                    <a:pt x="46" y="14"/>
                  </a:lnTo>
                  <a:lnTo>
                    <a:pt x="43" y="14"/>
                  </a:lnTo>
                  <a:lnTo>
                    <a:pt x="43" y="8"/>
                  </a:lnTo>
                  <a:lnTo>
                    <a:pt x="40" y="5"/>
                  </a:lnTo>
                  <a:lnTo>
                    <a:pt x="37" y="5"/>
                  </a:lnTo>
                  <a:lnTo>
                    <a:pt x="34" y="2"/>
                  </a:lnTo>
                  <a:lnTo>
                    <a:pt x="31" y="2"/>
                  </a:lnTo>
                  <a:lnTo>
                    <a:pt x="28" y="2"/>
                  </a:lnTo>
                  <a:lnTo>
                    <a:pt x="28" y="0"/>
                  </a:lnTo>
                  <a:lnTo>
                    <a:pt x="26" y="0"/>
                  </a:lnTo>
                  <a:lnTo>
                    <a:pt x="20" y="0"/>
                  </a:lnTo>
                  <a:lnTo>
                    <a:pt x="14" y="0"/>
                  </a:lnTo>
                  <a:lnTo>
                    <a:pt x="11" y="0"/>
                  </a:lnTo>
                  <a:lnTo>
                    <a:pt x="8" y="2"/>
                  </a:lnTo>
                  <a:lnTo>
                    <a:pt x="8" y="5"/>
                  </a:lnTo>
                  <a:lnTo>
                    <a:pt x="5" y="8"/>
                  </a:lnTo>
                  <a:lnTo>
                    <a:pt x="5" y="11"/>
                  </a:lnTo>
                  <a:lnTo>
                    <a:pt x="3" y="11"/>
                  </a:lnTo>
                  <a:lnTo>
                    <a:pt x="0" y="8"/>
                  </a:lnTo>
                  <a:lnTo>
                    <a:pt x="0" y="11"/>
                  </a:lnTo>
                  <a:lnTo>
                    <a:pt x="3" y="11"/>
                  </a:lnTo>
                  <a:lnTo>
                    <a:pt x="5" y="14"/>
                  </a:lnTo>
                  <a:lnTo>
                    <a:pt x="11" y="14"/>
                  </a:lnTo>
                  <a:lnTo>
                    <a:pt x="14" y="1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79" name="Freeform 429"/>
            <p:cNvSpPr>
              <a:spLocks noChangeArrowheads="1"/>
            </p:cNvSpPr>
            <p:nvPr/>
          </p:nvSpPr>
          <p:spPr bwMode="auto">
            <a:xfrm>
              <a:off x="6978425" y="2800166"/>
              <a:ext cx="4189" cy="25132"/>
            </a:xfrm>
            <a:custGeom>
              <a:avLst/>
              <a:gdLst>
                <a:gd name="T0" fmla="*/ 2147483647 w 2"/>
                <a:gd name="T1" fmla="*/ 0 h 12"/>
                <a:gd name="T2" fmla="*/ 0 w 2"/>
                <a:gd name="T3" fmla="*/ 0 h 12"/>
                <a:gd name="T4" fmla="*/ 0 w 2"/>
                <a:gd name="T5" fmla="*/ 2147483647 h 12"/>
                <a:gd name="T6" fmla="*/ 0 w 2"/>
                <a:gd name="T7" fmla="*/ 2147483647 h 12"/>
                <a:gd name="T8" fmla="*/ 0 w 2"/>
                <a:gd name="T9" fmla="*/ 2147483647 h 12"/>
                <a:gd name="T10" fmla="*/ 2147483647 w 2"/>
                <a:gd name="T11" fmla="*/ 2147483647 h 12"/>
                <a:gd name="T12" fmla="*/ 2147483647 w 2"/>
                <a:gd name="T13" fmla="*/ 2147483647 h 12"/>
                <a:gd name="T14" fmla="*/ 2147483647 w 2"/>
                <a:gd name="T15" fmla="*/ 2147483647 h 12"/>
                <a:gd name="T16" fmla="*/ 2147483647 w 2"/>
                <a:gd name="T17" fmla="*/ 2147483647 h 12"/>
                <a:gd name="T18" fmla="*/ 2147483647 w 2"/>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2"/>
                <a:gd name="T32" fmla="*/ 2 w 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2">
                  <a:moveTo>
                    <a:pt x="2" y="0"/>
                  </a:moveTo>
                  <a:lnTo>
                    <a:pt x="0" y="0"/>
                  </a:lnTo>
                  <a:lnTo>
                    <a:pt x="0" y="3"/>
                  </a:lnTo>
                  <a:lnTo>
                    <a:pt x="0" y="9"/>
                  </a:lnTo>
                  <a:lnTo>
                    <a:pt x="0" y="12"/>
                  </a:lnTo>
                  <a:lnTo>
                    <a:pt x="2" y="12"/>
                  </a:lnTo>
                  <a:lnTo>
                    <a:pt x="2" y="9"/>
                  </a:lnTo>
                  <a:lnTo>
                    <a:pt x="2" y="3"/>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0" name="Freeform 430"/>
            <p:cNvSpPr>
              <a:spLocks noChangeArrowheads="1"/>
            </p:cNvSpPr>
            <p:nvPr/>
          </p:nvSpPr>
          <p:spPr bwMode="auto">
            <a:xfrm>
              <a:off x="7231844" y="2957244"/>
              <a:ext cx="29321" cy="12567"/>
            </a:xfrm>
            <a:custGeom>
              <a:avLst/>
              <a:gdLst>
                <a:gd name="T0" fmla="*/ 2147483647 w 14"/>
                <a:gd name="T1" fmla="*/ 2147483647 h 6"/>
                <a:gd name="T2" fmla="*/ 2147483647 w 14"/>
                <a:gd name="T3" fmla="*/ 2147483647 h 6"/>
                <a:gd name="T4" fmla="*/ 2147483647 w 14"/>
                <a:gd name="T5" fmla="*/ 2147483647 h 6"/>
                <a:gd name="T6" fmla="*/ 2147483647 w 14"/>
                <a:gd name="T7" fmla="*/ 2147483647 h 6"/>
                <a:gd name="T8" fmla="*/ 2147483647 w 14"/>
                <a:gd name="T9" fmla="*/ 2147483647 h 6"/>
                <a:gd name="T10" fmla="*/ 2147483647 w 14"/>
                <a:gd name="T11" fmla="*/ 2147483647 h 6"/>
                <a:gd name="T12" fmla="*/ 2147483647 w 14"/>
                <a:gd name="T13" fmla="*/ 0 h 6"/>
                <a:gd name="T14" fmla="*/ 2147483647 w 14"/>
                <a:gd name="T15" fmla="*/ 0 h 6"/>
                <a:gd name="T16" fmla="*/ 2147483647 w 14"/>
                <a:gd name="T17" fmla="*/ 0 h 6"/>
                <a:gd name="T18" fmla="*/ 2147483647 w 14"/>
                <a:gd name="T19" fmla="*/ 0 h 6"/>
                <a:gd name="T20" fmla="*/ 2147483647 w 14"/>
                <a:gd name="T21" fmla="*/ 0 h 6"/>
                <a:gd name="T22" fmla="*/ 0 w 14"/>
                <a:gd name="T23" fmla="*/ 2147483647 h 6"/>
                <a:gd name="T24" fmla="*/ 0 w 14"/>
                <a:gd name="T25" fmla="*/ 2147483647 h 6"/>
                <a:gd name="T26" fmla="*/ 0 w 14"/>
                <a:gd name="T27" fmla="*/ 2147483647 h 6"/>
                <a:gd name="T28" fmla="*/ 2147483647 w 14"/>
                <a:gd name="T29" fmla="*/ 2147483647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6"/>
                <a:gd name="T47" fmla="*/ 14 w 14"/>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6">
                  <a:moveTo>
                    <a:pt x="2" y="6"/>
                  </a:moveTo>
                  <a:lnTo>
                    <a:pt x="5" y="6"/>
                  </a:lnTo>
                  <a:lnTo>
                    <a:pt x="8" y="6"/>
                  </a:lnTo>
                  <a:lnTo>
                    <a:pt x="11" y="3"/>
                  </a:lnTo>
                  <a:lnTo>
                    <a:pt x="14" y="3"/>
                  </a:lnTo>
                  <a:lnTo>
                    <a:pt x="11" y="0"/>
                  </a:lnTo>
                  <a:lnTo>
                    <a:pt x="8" y="0"/>
                  </a:lnTo>
                  <a:lnTo>
                    <a:pt x="5" y="0"/>
                  </a:lnTo>
                  <a:lnTo>
                    <a:pt x="2" y="0"/>
                  </a:lnTo>
                  <a:lnTo>
                    <a:pt x="0" y="3"/>
                  </a:lnTo>
                  <a:lnTo>
                    <a:pt x="0" y="6"/>
                  </a:lnTo>
                  <a:lnTo>
                    <a:pt x="2"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1" name="Freeform 431"/>
            <p:cNvSpPr>
              <a:spLocks noChangeArrowheads="1"/>
            </p:cNvSpPr>
            <p:nvPr/>
          </p:nvSpPr>
          <p:spPr bwMode="auto">
            <a:xfrm>
              <a:off x="7158541" y="2988660"/>
              <a:ext cx="108907" cy="64925"/>
            </a:xfrm>
            <a:custGeom>
              <a:avLst/>
              <a:gdLst>
                <a:gd name="T0" fmla="*/ 2147483647 w 52"/>
                <a:gd name="T1" fmla="*/ 2147483647 h 31"/>
                <a:gd name="T2" fmla="*/ 2147483647 w 52"/>
                <a:gd name="T3" fmla="*/ 2147483647 h 31"/>
                <a:gd name="T4" fmla="*/ 2147483647 w 52"/>
                <a:gd name="T5" fmla="*/ 2147483647 h 31"/>
                <a:gd name="T6" fmla="*/ 2147483647 w 52"/>
                <a:gd name="T7" fmla="*/ 2147483647 h 31"/>
                <a:gd name="T8" fmla="*/ 2147483647 w 52"/>
                <a:gd name="T9" fmla="*/ 2147483647 h 31"/>
                <a:gd name="T10" fmla="*/ 2147483647 w 52"/>
                <a:gd name="T11" fmla="*/ 2147483647 h 31"/>
                <a:gd name="T12" fmla="*/ 2147483647 w 52"/>
                <a:gd name="T13" fmla="*/ 2147483647 h 31"/>
                <a:gd name="T14" fmla="*/ 2147483647 w 52"/>
                <a:gd name="T15" fmla="*/ 2147483647 h 31"/>
                <a:gd name="T16" fmla="*/ 2147483647 w 52"/>
                <a:gd name="T17" fmla="*/ 2147483647 h 31"/>
                <a:gd name="T18" fmla="*/ 2147483647 w 52"/>
                <a:gd name="T19" fmla="*/ 2147483647 h 31"/>
                <a:gd name="T20" fmla="*/ 2147483647 w 52"/>
                <a:gd name="T21" fmla="*/ 2147483647 h 31"/>
                <a:gd name="T22" fmla="*/ 2147483647 w 52"/>
                <a:gd name="T23" fmla="*/ 2147483647 h 31"/>
                <a:gd name="T24" fmla="*/ 2147483647 w 52"/>
                <a:gd name="T25" fmla="*/ 2147483647 h 31"/>
                <a:gd name="T26" fmla="*/ 2147483647 w 52"/>
                <a:gd name="T27" fmla="*/ 2147483647 h 31"/>
                <a:gd name="T28" fmla="*/ 2147483647 w 52"/>
                <a:gd name="T29" fmla="*/ 2147483647 h 31"/>
                <a:gd name="T30" fmla="*/ 2147483647 w 52"/>
                <a:gd name="T31" fmla="*/ 2147483647 h 31"/>
                <a:gd name="T32" fmla="*/ 2147483647 w 52"/>
                <a:gd name="T33" fmla="*/ 2147483647 h 31"/>
                <a:gd name="T34" fmla="*/ 2147483647 w 52"/>
                <a:gd name="T35" fmla="*/ 2147483647 h 31"/>
                <a:gd name="T36" fmla="*/ 2147483647 w 52"/>
                <a:gd name="T37" fmla="*/ 0 h 31"/>
                <a:gd name="T38" fmla="*/ 2147483647 w 52"/>
                <a:gd name="T39" fmla="*/ 0 h 31"/>
                <a:gd name="T40" fmla="*/ 2147483647 w 52"/>
                <a:gd name="T41" fmla="*/ 0 h 31"/>
                <a:gd name="T42" fmla="*/ 2147483647 w 52"/>
                <a:gd name="T43" fmla="*/ 0 h 31"/>
                <a:gd name="T44" fmla="*/ 2147483647 w 52"/>
                <a:gd name="T45" fmla="*/ 0 h 31"/>
                <a:gd name="T46" fmla="*/ 2147483647 w 52"/>
                <a:gd name="T47" fmla="*/ 0 h 31"/>
                <a:gd name="T48" fmla="*/ 2147483647 w 52"/>
                <a:gd name="T49" fmla="*/ 0 h 31"/>
                <a:gd name="T50" fmla="*/ 2147483647 w 52"/>
                <a:gd name="T51" fmla="*/ 0 h 31"/>
                <a:gd name="T52" fmla="*/ 2147483647 w 52"/>
                <a:gd name="T53" fmla="*/ 0 h 31"/>
                <a:gd name="T54" fmla="*/ 2147483647 w 52"/>
                <a:gd name="T55" fmla="*/ 2147483647 h 31"/>
                <a:gd name="T56" fmla="*/ 2147483647 w 52"/>
                <a:gd name="T57" fmla="*/ 2147483647 h 31"/>
                <a:gd name="T58" fmla="*/ 2147483647 w 52"/>
                <a:gd name="T59" fmla="*/ 2147483647 h 31"/>
                <a:gd name="T60" fmla="*/ 2147483647 w 52"/>
                <a:gd name="T61" fmla="*/ 2147483647 h 31"/>
                <a:gd name="T62" fmla="*/ 2147483647 w 52"/>
                <a:gd name="T63" fmla="*/ 2147483647 h 31"/>
                <a:gd name="T64" fmla="*/ 2147483647 w 52"/>
                <a:gd name="T65" fmla="*/ 2147483647 h 31"/>
                <a:gd name="T66" fmla="*/ 2147483647 w 52"/>
                <a:gd name="T67" fmla="*/ 2147483647 h 31"/>
                <a:gd name="T68" fmla="*/ 2147483647 w 52"/>
                <a:gd name="T69" fmla="*/ 2147483647 h 31"/>
                <a:gd name="T70" fmla="*/ 2147483647 w 52"/>
                <a:gd name="T71" fmla="*/ 2147483647 h 31"/>
                <a:gd name="T72" fmla="*/ 2147483647 w 52"/>
                <a:gd name="T73" fmla="*/ 2147483647 h 31"/>
                <a:gd name="T74" fmla="*/ 2147483647 w 52"/>
                <a:gd name="T75" fmla="*/ 2147483647 h 31"/>
                <a:gd name="T76" fmla="*/ 2147483647 w 52"/>
                <a:gd name="T77" fmla="*/ 2147483647 h 31"/>
                <a:gd name="T78" fmla="*/ 2147483647 w 52"/>
                <a:gd name="T79" fmla="*/ 2147483647 h 31"/>
                <a:gd name="T80" fmla="*/ 2147483647 w 52"/>
                <a:gd name="T81" fmla="*/ 2147483647 h 31"/>
                <a:gd name="T82" fmla="*/ 2147483647 w 52"/>
                <a:gd name="T83" fmla="*/ 2147483647 h 31"/>
                <a:gd name="T84" fmla="*/ 2147483647 w 52"/>
                <a:gd name="T85" fmla="*/ 2147483647 h 31"/>
                <a:gd name="T86" fmla="*/ 0 w 52"/>
                <a:gd name="T87" fmla="*/ 2147483647 h 31"/>
                <a:gd name="T88" fmla="*/ 2147483647 w 52"/>
                <a:gd name="T89" fmla="*/ 2147483647 h 31"/>
                <a:gd name="T90" fmla="*/ 2147483647 w 52"/>
                <a:gd name="T91" fmla="*/ 2147483647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2"/>
                <a:gd name="T139" fmla="*/ 0 h 31"/>
                <a:gd name="T140" fmla="*/ 52 w 52"/>
                <a:gd name="T141" fmla="*/ 31 h 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2" h="31">
                  <a:moveTo>
                    <a:pt x="3" y="31"/>
                  </a:moveTo>
                  <a:lnTo>
                    <a:pt x="6" y="31"/>
                  </a:lnTo>
                  <a:lnTo>
                    <a:pt x="9" y="29"/>
                  </a:lnTo>
                  <a:lnTo>
                    <a:pt x="12" y="29"/>
                  </a:lnTo>
                  <a:lnTo>
                    <a:pt x="14" y="26"/>
                  </a:lnTo>
                  <a:lnTo>
                    <a:pt x="17" y="26"/>
                  </a:lnTo>
                  <a:lnTo>
                    <a:pt x="17" y="23"/>
                  </a:lnTo>
                  <a:lnTo>
                    <a:pt x="20" y="20"/>
                  </a:lnTo>
                  <a:lnTo>
                    <a:pt x="23" y="17"/>
                  </a:lnTo>
                  <a:lnTo>
                    <a:pt x="23" y="14"/>
                  </a:lnTo>
                  <a:lnTo>
                    <a:pt x="23" y="17"/>
                  </a:lnTo>
                  <a:lnTo>
                    <a:pt x="29" y="14"/>
                  </a:lnTo>
                  <a:lnTo>
                    <a:pt x="32" y="14"/>
                  </a:lnTo>
                  <a:lnTo>
                    <a:pt x="37" y="11"/>
                  </a:lnTo>
                  <a:lnTo>
                    <a:pt x="40" y="8"/>
                  </a:lnTo>
                  <a:lnTo>
                    <a:pt x="46" y="5"/>
                  </a:lnTo>
                  <a:lnTo>
                    <a:pt x="49" y="3"/>
                  </a:lnTo>
                  <a:lnTo>
                    <a:pt x="52" y="0"/>
                  </a:lnTo>
                  <a:lnTo>
                    <a:pt x="49" y="0"/>
                  </a:lnTo>
                  <a:lnTo>
                    <a:pt x="46" y="0"/>
                  </a:lnTo>
                  <a:lnTo>
                    <a:pt x="43" y="0"/>
                  </a:lnTo>
                  <a:lnTo>
                    <a:pt x="37" y="0"/>
                  </a:lnTo>
                  <a:lnTo>
                    <a:pt x="35" y="0"/>
                  </a:lnTo>
                  <a:lnTo>
                    <a:pt x="32" y="0"/>
                  </a:lnTo>
                  <a:lnTo>
                    <a:pt x="26" y="3"/>
                  </a:lnTo>
                  <a:lnTo>
                    <a:pt x="23" y="3"/>
                  </a:lnTo>
                  <a:lnTo>
                    <a:pt x="23" y="5"/>
                  </a:lnTo>
                  <a:lnTo>
                    <a:pt x="20" y="8"/>
                  </a:lnTo>
                  <a:lnTo>
                    <a:pt x="17" y="8"/>
                  </a:lnTo>
                  <a:lnTo>
                    <a:pt x="17" y="11"/>
                  </a:lnTo>
                  <a:lnTo>
                    <a:pt x="14" y="11"/>
                  </a:lnTo>
                  <a:lnTo>
                    <a:pt x="12" y="14"/>
                  </a:lnTo>
                  <a:lnTo>
                    <a:pt x="9" y="14"/>
                  </a:lnTo>
                  <a:lnTo>
                    <a:pt x="6" y="17"/>
                  </a:lnTo>
                  <a:lnTo>
                    <a:pt x="3" y="20"/>
                  </a:lnTo>
                  <a:lnTo>
                    <a:pt x="3" y="23"/>
                  </a:lnTo>
                  <a:lnTo>
                    <a:pt x="3" y="26"/>
                  </a:lnTo>
                  <a:lnTo>
                    <a:pt x="0" y="29"/>
                  </a:lnTo>
                  <a:lnTo>
                    <a:pt x="3" y="3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2" name="Freeform 432"/>
            <p:cNvSpPr>
              <a:spLocks noChangeArrowheads="1"/>
            </p:cNvSpPr>
            <p:nvPr/>
          </p:nvSpPr>
          <p:spPr bwMode="auto">
            <a:xfrm>
              <a:off x="7139692" y="3059868"/>
              <a:ext cx="12567" cy="12567"/>
            </a:xfrm>
            <a:custGeom>
              <a:avLst/>
              <a:gdLst>
                <a:gd name="T0" fmla="*/ 2147483647 w 6"/>
                <a:gd name="T1" fmla="*/ 2147483647 h 6"/>
                <a:gd name="T2" fmla="*/ 2147483647 w 6"/>
                <a:gd name="T3" fmla="*/ 2147483647 h 6"/>
                <a:gd name="T4" fmla="*/ 2147483647 w 6"/>
                <a:gd name="T5" fmla="*/ 2147483647 h 6"/>
                <a:gd name="T6" fmla="*/ 2147483647 w 6"/>
                <a:gd name="T7" fmla="*/ 0 h 6"/>
                <a:gd name="T8" fmla="*/ 2147483647 w 6"/>
                <a:gd name="T9" fmla="*/ 0 h 6"/>
                <a:gd name="T10" fmla="*/ 2147483647 w 6"/>
                <a:gd name="T11" fmla="*/ 0 h 6"/>
                <a:gd name="T12" fmla="*/ 2147483647 w 6"/>
                <a:gd name="T13" fmla="*/ 2147483647 h 6"/>
                <a:gd name="T14" fmla="*/ 0 w 6"/>
                <a:gd name="T15" fmla="*/ 2147483647 h 6"/>
                <a:gd name="T16" fmla="*/ 0 w 6"/>
                <a:gd name="T17" fmla="*/ 2147483647 h 6"/>
                <a:gd name="T18" fmla="*/ 0 w 6"/>
                <a:gd name="T19" fmla="*/ 2147483647 h 6"/>
                <a:gd name="T20" fmla="*/ 2147483647 w 6"/>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3" y="6"/>
                  </a:moveTo>
                  <a:lnTo>
                    <a:pt x="3" y="3"/>
                  </a:lnTo>
                  <a:lnTo>
                    <a:pt x="6" y="3"/>
                  </a:lnTo>
                  <a:lnTo>
                    <a:pt x="6" y="0"/>
                  </a:lnTo>
                  <a:lnTo>
                    <a:pt x="3" y="3"/>
                  </a:lnTo>
                  <a:lnTo>
                    <a:pt x="0" y="3"/>
                  </a:lnTo>
                  <a:lnTo>
                    <a:pt x="0" y="6"/>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3" name="Freeform 433"/>
            <p:cNvSpPr>
              <a:spLocks noChangeArrowheads="1"/>
            </p:cNvSpPr>
            <p:nvPr/>
          </p:nvSpPr>
          <p:spPr bwMode="auto">
            <a:xfrm>
              <a:off x="7194146" y="2976094"/>
              <a:ext cx="18849" cy="12567"/>
            </a:xfrm>
            <a:custGeom>
              <a:avLst/>
              <a:gdLst>
                <a:gd name="T0" fmla="*/ 2147483647 w 9"/>
                <a:gd name="T1" fmla="*/ 2147483647 h 6"/>
                <a:gd name="T2" fmla="*/ 2147483647 w 9"/>
                <a:gd name="T3" fmla="*/ 2147483647 h 6"/>
                <a:gd name="T4" fmla="*/ 2147483647 w 9"/>
                <a:gd name="T5" fmla="*/ 2147483647 h 6"/>
                <a:gd name="T6" fmla="*/ 2147483647 w 9"/>
                <a:gd name="T7" fmla="*/ 0 h 6"/>
                <a:gd name="T8" fmla="*/ 2147483647 w 9"/>
                <a:gd name="T9" fmla="*/ 0 h 6"/>
                <a:gd name="T10" fmla="*/ 0 w 9"/>
                <a:gd name="T11" fmla="*/ 0 h 6"/>
                <a:gd name="T12" fmla="*/ 0 w 9"/>
                <a:gd name="T13" fmla="*/ 0 h 6"/>
                <a:gd name="T14" fmla="*/ 0 w 9"/>
                <a:gd name="T15" fmla="*/ 2147483647 h 6"/>
                <a:gd name="T16" fmla="*/ 0 w 9"/>
                <a:gd name="T17" fmla="*/ 2147483647 h 6"/>
                <a:gd name="T18" fmla="*/ 0 w 9"/>
                <a:gd name="T19" fmla="*/ 2147483647 h 6"/>
                <a:gd name="T20" fmla="*/ 2147483647 w 9"/>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
                <a:gd name="T35" fmla="*/ 9 w 9"/>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
                  <a:moveTo>
                    <a:pt x="6" y="6"/>
                  </a:moveTo>
                  <a:lnTo>
                    <a:pt x="6" y="3"/>
                  </a:lnTo>
                  <a:lnTo>
                    <a:pt x="9" y="3"/>
                  </a:lnTo>
                  <a:lnTo>
                    <a:pt x="6" y="0"/>
                  </a:lnTo>
                  <a:lnTo>
                    <a:pt x="3" y="0"/>
                  </a:lnTo>
                  <a:lnTo>
                    <a:pt x="0" y="0"/>
                  </a:lnTo>
                  <a:lnTo>
                    <a:pt x="0" y="3"/>
                  </a:lnTo>
                  <a:lnTo>
                    <a:pt x="0" y="6"/>
                  </a:lnTo>
                  <a:lnTo>
                    <a:pt x="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4" name="Freeform 434"/>
            <p:cNvSpPr>
              <a:spLocks noChangeArrowheads="1"/>
            </p:cNvSpPr>
            <p:nvPr/>
          </p:nvSpPr>
          <p:spPr bwMode="auto">
            <a:xfrm>
              <a:off x="7183674" y="2976094"/>
              <a:ext cx="4189" cy="12567"/>
            </a:xfrm>
            <a:custGeom>
              <a:avLst/>
              <a:gdLst>
                <a:gd name="T0" fmla="*/ 0 w 2"/>
                <a:gd name="T1" fmla="*/ 2147483647 h 6"/>
                <a:gd name="T2" fmla="*/ 2147483647 w 2"/>
                <a:gd name="T3" fmla="*/ 2147483647 h 6"/>
                <a:gd name="T4" fmla="*/ 2147483647 w 2"/>
                <a:gd name="T5" fmla="*/ 0 h 6"/>
                <a:gd name="T6" fmla="*/ 0 w 2"/>
                <a:gd name="T7" fmla="*/ 2147483647 h 6"/>
                <a:gd name="T8" fmla="*/ 0 w 2"/>
                <a:gd name="T9" fmla="*/ 2147483647 h 6"/>
                <a:gd name="T10" fmla="*/ 0 w 2"/>
                <a:gd name="T11" fmla="*/ 2147483647 h 6"/>
                <a:gd name="T12" fmla="*/ 0 w 2"/>
                <a:gd name="T13" fmla="*/ 2147483647 h 6"/>
                <a:gd name="T14" fmla="*/ 0 w 2"/>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lnTo>
                    <a:pt x="2" y="3"/>
                  </a:lnTo>
                  <a:lnTo>
                    <a:pt x="2" y="0"/>
                  </a:lnTo>
                  <a:lnTo>
                    <a:pt x="0" y="3"/>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5" name="Freeform 435"/>
            <p:cNvSpPr>
              <a:spLocks noChangeArrowheads="1"/>
            </p:cNvSpPr>
            <p:nvPr/>
          </p:nvSpPr>
          <p:spPr bwMode="auto">
            <a:xfrm>
              <a:off x="7164824" y="2976094"/>
              <a:ext cx="12567" cy="12567"/>
            </a:xfrm>
            <a:custGeom>
              <a:avLst/>
              <a:gdLst>
                <a:gd name="T0" fmla="*/ 0 w 6"/>
                <a:gd name="T1" fmla="*/ 2147483647 h 6"/>
                <a:gd name="T2" fmla="*/ 0 w 6"/>
                <a:gd name="T3" fmla="*/ 0 h 6"/>
                <a:gd name="T4" fmla="*/ 0 w 6"/>
                <a:gd name="T5" fmla="*/ 2147483647 h 6"/>
                <a:gd name="T6" fmla="*/ 0 w 6"/>
                <a:gd name="T7" fmla="*/ 2147483647 h 6"/>
                <a:gd name="T8" fmla="*/ 0 w 6"/>
                <a:gd name="T9" fmla="*/ 2147483647 h 6"/>
                <a:gd name="T10" fmla="*/ 0 w 6"/>
                <a:gd name="T11" fmla="*/ 2147483647 h 6"/>
                <a:gd name="T12" fmla="*/ 2147483647 w 6"/>
                <a:gd name="T13" fmla="*/ 2147483647 h 6"/>
                <a:gd name="T14" fmla="*/ 2147483647 w 6"/>
                <a:gd name="T15" fmla="*/ 2147483647 h 6"/>
                <a:gd name="T16" fmla="*/ 2147483647 w 6"/>
                <a:gd name="T17" fmla="*/ 2147483647 h 6"/>
                <a:gd name="T18" fmla="*/ 2147483647 w 6"/>
                <a:gd name="T19" fmla="*/ 0 h 6"/>
                <a:gd name="T20" fmla="*/ 2147483647 w 6"/>
                <a:gd name="T21" fmla="*/ 0 h 6"/>
                <a:gd name="T22" fmla="*/ 2147483647 w 6"/>
                <a:gd name="T23" fmla="*/ 2147483647 h 6"/>
                <a:gd name="T24" fmla="*/ 0 w 6"/>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6"/>
                <a:gd name="T41" fmla="*/ 6 w 6"/>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6">
                  <a:moveTo>
                    <a:pt x="0" y="3"/>
                  </a:moveTo>
                  <a:lnTo>
                    <a:pt x="0" y="0"/>
                  </a:lnTo>
                  <a:lnTo>
                    <a:pt x="0" y="3"/>
                  </a:lnTo>
                  <a:lnTo>
                    <a:pt x="0" y="6"/>
                  </a:lnTo>
                  <a:lnTo>
                    <a:pt x="3" y="6"/>
                  </a:lnTo>
                  <a:lnTo>
                    <a:pt x="6" y="3"/>
                  </a:lnTo>
                  <a:lnTo>
                    <a:pt x="6" y="0"/>
                  </a:ln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6" name="Freeform 436"/>
            <p:cNvSpPr>
              <a:spLocks noChangeArrowheads="1"/>
            </p:cNvSpPr>
            <p:nvPr/>
          </p:nvSpPr>
          <p:spPr bwMode="auto">
            <a:xfrm>
              <a:off x="7068483" y="2969810"/>
              <a:ext cx="83775" cy="29321"/>
            </a:xfrm>
            <a:custGeom>
              <a:avLst/>
              <a:gdLst>
                <a:gd name="T0" fmla="*/ 2147483647 w 40"/>
                <a:gd name="T1" fmla="*/ 2147483647 h 14"/>
                <a:gd name="T2" fmla="*/ 2147483647 w 40"/>
                <a:gd name="T3" fmla="*/ 2147483647 h 14"/>
                <a:gd name="T4" fmla="*/ 2147483647 w 40"/>
                <a:gd name="T5" fmla="*/ 2147483647 h 14"/>
                <a:gd name="T6" fmla="*/ 2147483647 w 40"/>
                <a:gd name="T7" fmla="*/ 2147483647 h 14"/>
                <a:gd name="T8" fmla="*/ 2147483647 w 40"/>
                <a:gd name="T9" fmla="*/ 2147483647 h 14"/>
                <a:gd name="T10" fmla="*/ 2147483647 w 40"/>
                <a:gd name="T11" fmla="*/ 2147483647 h 14"/>
                <a:gd name="T12" fmla="*/ 2147483647 w 40"/>
                <a:gd name="T13" fmla="*/ 2147483647 h 14"/>
                <a:gd name="T14" fmla="*/ 2147483647 w 40"/>
                <a:gd name="T15" fmla="*/ 2147483647 h 14"/>
                <a:gd name="T16" fmla="*/ 2147483647 w 40"/>
                <a:gd name="T17" fmla="*/ 2147483647 h 14"/>
                <a:gd name="T18" fmla="*/ 2147483647 w 40"/>
                <a:gd name="T19" fmla="*/ 2147483647 h 14"/>
                <a:gd name="T20" fmla="*/ 2147483647 w 40"/>
                <a:gd name="T21" fmla="*/ 2147483647 h 14"/>
                <a:gd name="T22" fmla="*/ 2147483647 w 40"/>
                <a:gd name="T23" fmla="*/ 2147483647 h 14"/>
                <a:gd name="T24" fmla="*/ 2147483647 w 40"/>
                <a:gd name="T25" fmla="*/ 0 h 14"/>
                <a:gd name="T26" fmla="*/ 2147483647 w 40"/>
                <a:gd name="T27" fmla="*/ 2147483647 h 14"/>
                <a:gd name="T28" fmla="*/ 2147483647 w 40"/>
                <a:gd name="T29" fmla="*/ 2147483647 h 14"/>
                <a:gd name="T30" fmla="*/ 2147483647 w 40"/>
                <a:gd name="T31" fmla="*/ 2147483647 h 14"/>
                <a:gd name="T32" fmla="*/ 2147483647 w 40"/>
                <a:gd name="T33" fmla="*/ 2147483647 h 14"/>
                <a:gd name="T34" fmla="*/ 2147483647 w 40"/>
                <a:gd name="T35" fmla="*/ 2147483647 h 14"/>
                <a:gd name="T36" fmla="*/ 2147483647 w 40"/>
                <a:gd name="T37" fmla="*/ 2147483647 h 14"/>
                <a:gd name="T38" fmla="*/ 2147483647 w 40"/>
                <a:gd name="T39" fmla="*/ 2147483647 h 14"/>
                <a:gd name="T40" fmla="*/ 2147483647 w 40"/>
                <a:gd name="T41" fmla="*/ 2147483647 h 14"/>
                <a:gd name="T42" fmla="*/ 2147483647 w 40"/>
                <a:gd name="T43" fmla="*/ 2147483647 h 14"/>
                <a:gd name="T44" fmla="*/ 2147483647 w 40"/>
                <a:gd name="T45" fmla="*/ 2147483647 h 14"/>
                <a:gd name="T46" fmla="*/ 2147483647 w 40"/>
                <a:gd name="T47" fmla="*/ 2147483647 h 14"/>
                <a:gd name="T48" fmla="*/ 2147483647 w 40"/>
                <a:gd name="T49" fmla="*/ 2147483647 h 14"/>
                <a:gd name="T50" fmla="*/ 2147483647 w 40"/>
                <a:gd name="T51" fmla="*/ 2147483647 h 14"/>
                <a:gd name="T52" fmla="*/ 2147483647 w 40"/>
                <a:gd name="T53" fmla="*/ 2147483647 h 14"/>
                <a:gd name="T54" fmla="*/ 2147483647 w 40"/>
                <a:gd name="T55" fmla="*/ 2147483647 h 14"/>
                <a:gd name="T56" fmla="*/ 2147483647 w 40"/>
                <a:gd name="T57" fmla="*/ 2147483647 h 14"/>
                <a:gd name="T58" fmla="*/ 2147483647 w 40"/>
                <a:gd name="T59" fmla="*/ 2147483647 h 14"/>
                <a:gd name="T60" fmla="*/ 2147483647 w 40"/>
                <a:gd name="T61" fmla="*/ 2147483647 h 14"/>
                <a:gd name="T62" fmla="*/ 2147483647 w 40"/>
                <a:gd name="T63" fmla="*/ 2147483647 h 14"/>
                <a:gd name="T64" fmla="*/ 2147483647 w 40"/>
                <a:gd name="T65" fmla="*/ 2147483647 h 14"/>
                <a:gd name="T66" fmla="*/ 2147483647 w 40"/>
                <a:gd name="T67" fmla="*/ 2147483647 h 14"/>
                <a:gd name="T68" fmla="*/ 0 w 40"/>
                <a:gd name="T69" fmla="*/ 2147483647 h 14"/>
                <a:gd name="T70" fmla="*/ 0 w 40"/>
                <a:gd name="T71" fmla="*/ 2147483647 h 14"/>
                <a:gd name="T72" fmla="*/ 0 w 40"/>
                <a:gd name="T73" fmla="*/ 2147483647 h 14"/>
                <a:gd name="T74" fmla="*/ 0 w 40"/>
                <a:gd name="T75" fmla="*/ 2147483647 h 14"/>
                <a:gd name="T76" fmla="*/ 0 w 40"/>
                <a:gd name="T77" fmla="*/ 2147483647 h 14"/>
                <a:gd name="T78" fmla="*/ 2147483647 w 40"/>
                <a:gd name="T79" fmla="*/ 2147483647 h 14"/>
                <a:gd name="T80" fmla="*/ 2147483647 w 40"/>
                <a:gd name="T81" fmla="*/ 2147483647 h 14"/>
                <a:gd name="T82" fmla="*/ 2147483647 w 40"/>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14"/>
                <a:gd name="T128" fmla="*/ 40 w 40"/>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14">
                  <a:moveTo>
                    <a:pt x="14" y="14"/>
                  </a:moveTo>
                  <a:lnTo>
                    <a:pt x="17" y="14"/>
                  </a:lnTo>
                  <a:lnTo>
                    <a:pt x="20" y="14"/>
                  </a:lnTo>
                  <a:lnTo>
                    <a:pt x="23" y="14"/>
                  </a:lnTo>
                  <a:lnTo>
                    <a:pt x="26" y="14"/>
                  </a:lnTo>
                  <a:lnTo>
                    <a:pt x="29" y="12"/>
                  </a:lnTo>
                  <a:lnTo>
                    <a:pt x="31" y="12"/>
                  </a:lnTo>
                  <a:lnTo>
                    <a:pt x="34" y="12"/>
                  </a:lnTo>
                  <a:lnTo>
                    <a:pt x="37" y="9"/>
                  </a:lnTo>
                  <a:lnTo>
                    <a:pt x="40" y="9"/>
                  </a:lnTo>
                  <a:lnTo>
                    <a:pt x="40" y="6"/>
                  </a:lnTo>
                  <a:lnTo>
                    <a:pt x="40" y="3"/>
                  </a:lnTo>
                  <a:lnTo>
                    <a:pt x="40" y="0"/>
                  </a:lnTo>
                  <a:lnTo>
                    <a:pt x="40" y="3"/>
                  </a:lnTo>
                  <a:lnTo>
                    <a:pt x="37" y="6"/>
                  </a:lnTo>
                  <a:lnTo>
                    <a:pt x="34" y="6"/>
                  </a:lnTo>
                  <a:lnTo>
                    <a:pt x="34" y="9"/>
                  </a:lnTo>
                  <a:lnTo>
                    <a:pt x="31" y="9"/>
                  </a:lnTo>
                  <a:lnTo>
                    <a:pt x="29" y="9"/>
                  </a:lnTo>
                  <a:lnTo>
                    <a:pt x="23" y="9"/>
                  </a:lnTo>
                  <a:lnTo>
                    <a:pt x="20" y="9"/>
                  </a:lnTo>
                  <a:lnTo>
                    <a:pt x="17" y="9"/>
                  </a:lnTo>
                  <a:lnTo>
                    <a:pt x="17" y="6"/>
                  </a:lnTo>
                  <a:lnTo>
                    <a:pt x="14" y="3"/>
                  </a:lnTo>
                  <a:lnTo>
                    <a:pt x="11" y="3"/>
                  </a:lnTo>
                  <a:lnTo>
                    <a:pt x="6" y="3"/>
                  </a:lnTo>
                  <a:lnTo>
                    <a:pt x="3" y="6"/>
                  </a:lnTo>
                  <a:lnTo>
                    <a:pt x="0" y="9"/>
                  </a:lnTo>
                  <a:lnTo>
                    <a:pt x="0" y="12"/>
                  </a:lnTo>
                  <a:lnTo>
                    <a:pt x="8" y="12"/>
                  </a:lnTo>
                  <a:lnTo>
                    <a:pt x="11" y="14"/>
                  </a:lnTo>
                  <a:lnTo>
                    <a:pt x="14"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7" name="Freeform 437"/>
            <p:cNvSpPr>
              <a:spLocks noChangeArrowheads="1"/>
            </p:cNvSpPr>
            <p:nvPr/>
          </p:nvSpPr>
          <p:spPr bwMode="auto">
            <a:xfrm>
              <a:off x="7043351" y="3011697"/>
              <a:ext cx="41887" cy="3769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2147483647 h 18"/>
                <a:gd name="T14" fmla="*/ 2147483647 w 20"/>
                <a:gd name="T15" fmla="*/ 2147483647 h 18"/>
                <a:gd name="T16" fmla="*/ 2147483647 w 20"/>
                <a:gd name="T17" fmla="*/ 2147483647 h 18"/>
                <a:gd name="T18" fmla="*/ 2147483647 w 20"/>
                <a:gd name="T19" fmla="*/ 2147483647 h 18"/>
                <a:gd name="T20" fmla="*/ 2147483647 w 20"/>
                <a:gd name="T21" fmla="*/ 2147483647 h 18"/>
                <a:gd name="T22" fmla="*/ 2147483647 w 20"/>
                <a:gd name="T23" fmla="*/ 2147483647 h 18"/>
                <a:gd name="T24" fmla="*/ 2147483647 w 20"/>
                <a:gd name="T25" fmla="*/ 2147483647 h 18"/>
                <a:gd name="T26" fmla="*/ 2147483647 w 20"/>
                <a:gd name="T27" fmla="*/ 2147483647 h 18"/>
                <a:gd name="T28" fmla="*/ 2147483647 w 20"/>
                <a:gd name="T29" fmla="*/ 0 h 18"/>
                <a:gd name="T30" fmla="*/ 2147483647 w 20"/>
                <a:gd name="T31" fmla="*/ 2147483647 h 18"/>
                <a:gd name="T32" fmla="*/ 2147483647 w 20"/>
                <a:gd name="T33" fmla="*/ 2147483647 h 18"/>
                <a:gd name="T34" fmla="*/ 2147483647 w 20"/>
                <a:gd name="T35" fmla="*/ 2147483647 h 18"/>
                <a:gd name="T36" fmla="*/ 2147483647 w 20"/>
                <a:gd name="T37" fmla="*/ 2147483647 h 18"/>
                <a:gd name="T38" fmla="*/ 0 w 20"/>
                <a:gd name="T39" fmla="*/ 2147483647 h 18"/>
                <a:gd name="T40" fmla="*/ 0 w 20"/>
                <a:gd name="T41" fmla="*/ 2147483647 h 18"/>
                <a:gd name="T42" fmla="*/ 0 w 20"/>
                <a:gd name="T43" fmla="*/ 2147483647 h 18"/>
                <a:gd name="T44" fmla="*/ 0 w 20"/>
                <a:gd name="T45" fmla="*/ 2147483647 h 18"/>
                <a:gd name="T46" fmla="*/ 2147483647 w 20"/>
                <a:gd name="T47" fmla="*/ 214748364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18"/>
                <a:gd name="T74" fmla="*/ 20 w 2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18">
                  <a:moveTo>
                    <a:pt x="3" y="9"/>
                  </a:moveTo>
                  <a:lnTo>
                    <a:pt x="6" y="9"/>
                  </a:lnTo>
                  <a:lnTo>
                    <a:pt x="9" y="12"/>
                  </a:lnTo>
                  <a:lnTo>
                    <a:pt x="12" y="15"/>
                  </a:lnTo>
                  <a:lnTo>
                    <a:pt x="15" y="18"/>
                  </a:lnTo>
                  <a:lnTo>
                    <a:pt x="18" y="18"/>
                  </a:lnTo>
                  <a:lnTo>
                    <a:pt x="20" y="18"/>
                  </a:lnTo>
                  <a:lnTo>
                    <a:pt x="20" y="15"/>
                  </a:lnTo>
                  <a:lnTo>
                    <a:pt x="20" y="12"/>
                  </a:lnTo>
                  <a:lnTo>
                    <a:pt x="18" y="9"/>
                  </a:lnTo>
                  <a:lnTo>
                    <a:pt x="15" y="6"/>
                  </a:lnTo>
                  <a:lnTo>
                    <a:pt x="15" y="3"/>
                  </a:lnTo>
                  <a:lnTo>
                    <a:pt x="12" y="3"/>
                  </a:lnTo>
                  <a:lnTo>
                    <a:pt x="12" y="0"/>
                  </a:lnTo>
                  <a:lnTo>
                    <a:pt x="9" y="3"/>
                  </a:lnTo>
                  <a:lnTo>
                    <a:pt x="6" y="3"/>
                  </a:lnTo>
                  <a:lnTo>
                    <a:pt x="3" y="3"/>
                  </a:lnTo>
                  <a:lnTo>
                    <a:pt x="0" y="3"/>
                  </a:lnTo>
                  <a:lnTo>
                    <a:pt x="0" y="6"/>
                  </a:lnTo>
                  <a:lnTo>
                    <a:pt x="0" y="9"/>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8" name="Freeform 438"/>
            <p:cNvSpPr>
              <a:spLocks noChangeArrowheads="1"/>
            </p:cNvSpPr>
            <p:nvPr/>
          </p:nvSpPr>
          <p:spPr bwMode="auto">
            <a:xfrm>
              <a:off x="6982613" y="2969809"/>
              <a:ext cx="67020" cy="35605"/>
            </a:xfrm>
            <a:custGeom>
              <a:avLst/>
              <a:gdLst>
                <a:gd name="T0" fmla="*/ 2147483647 w 32"/>
                <a:gd name="T1" fmla="*/ 2147483647 h 17"/>
                <a:gd name="T2" fmla="*/ 2147483647 w 32"/>
                <a:gd name="T3" fmla="*/ 2147483647 h 17"/>
                <a:gd name="T4" fmla="*/ 2147483647 w 32"/>
                <a:gd name="T5" fmla="*/ 2147483647 h 17"/>
                <a:gd name="T6" fmla="*/ 2147483647 w 32"/>
                <a:gd name="T7" fmla="*/ 2147483647 h 17"/>
                <a:gd name="T8" fmla="*/ 2147483647 w 32"/>
                <a:gd name="T9" fmla="*/ 2147483647 h 17"/>
                <a:gd name="T10" fmla="*/ 2147483647 w 32"/>
                <a:gd name="T11" fmla="*/ 2147483647 h 17"/>
                <a:gd name="T12" fmla="*/ 2147483647 w 32"/>
                <a:gd name="T13" fmla="*/ 2147483647 h 17"/>
                <a:gd name="T14" fmla="*/ 2147483647 w 32"/>
                <a:gd name="T15" fmla="*/ 2147483647 h 17"/>
                <a:gd name="T16" fmla="*/ 2147483647 w 32"/>
                <a:gd name="T17" fmla="*/ 2147483647 h 17"/>
                <a:gd name="T18" fmla="*/ 2147483647 w 32"/>
                <a:gd name="T19" fmla="*/ 2147483647 h 17"/>
                <a:gd name="T20" fmla="*/ 2147483647 w 32"/>
                <a:gd name="T21" fmla="*/ 2147483647 h 17"/>
                <a:gd name="T22" fmla="*/ 2147483647 w 32"/>
                <a:gd name="T23" fmla="*/ 2147483647 h 17"/>
                <a:gd name="T24" fmla="*/ 2147483647 w 32"/>
                <a:gd name="T25" fmla="*/ 2147483647 h 17"/>
                <a:gd name="T26" fmla="*/ 2147483647 w 32"/>
                <a:gd name="T27" fmla="*/ 2147483647 h 17"/>
                <a:gd name="T28" fmla="*/ 2147483647 w 32"/>
                <a:gd name="T29" fmla="*/ 0 h 17"/>
                <a:gd name="T30" fmla="*/ 2147483647 w 32"/>
                <a:gd name="T31" fmla="*/ 0 h 17"/>
                <a:gd name="T32" fmla="*/ 2147483647 w 32"/>
                <a:gd name="T33" fmla="*/ 0 h 17"/>
                <a:gd name="T34" fmla="*/ 2147483647 w 32"/>
                <a:gd name="T35" fmla="*/ 2147483647 h 17"/>
                <a:gd name="T36" fmla="*/ 2147483647 w 32"/>
                <a:gd name="T37" fmla="*/ 2147483647 h 17"/>
                <a:gd name="T38" fmla="*/ 2147483647 w 32"/>
                <a:gd name="T39" fmla="*/ 2147483647 h 17"/>
                <a:gd name="T40" fmla="*/ 2147483647 w 32"/>
                <a:gd name="T41" fmla="*/ 2147483647 h 17"/>
                <a:gd name="T42" fmla="*/ 2147483647 w 32"/>
                <a:gd name="T43" fmla="*/ 2147483647 h 17"/>
                <a:gd name="T44" fmla="*/ 2147483647 w 32"/>
                <a:gd name="T45" fmla="*/ 2147483647 h 17"/>
                <a:gd name="T46" fmla="*/ 2147483647 w 32"/>
                <a:gd name="T47" fmla="*/ 2147483647 h 17"/>
                <a:gd name="T48" fmla="*/ 2147483647 w 32"/>
                <a:gd name="T49" fmla="*/ 2147483647 h 17"/>
                <a:gd name="T50" fmla="*/ 2147483647 w 32"/>
                <a:gd name="T51" fmla="*/ 2147483647 h 17"/>
                <a:gd name="T52" fmla="*/ 2147483647 w 32"/>
                <a:gd name="T53" fmla="*/ 2147483647 h 17"/>
                <a:gd name="T54" fmla="*/ 2147483647 w 32"/>
                <a:gd name="T55" fmla="*/ 2147483647 h 17"/>
                <a:gd name="T56" fmla="*/ 2147483647 w 32"/>
                <a:gd name="T57" fmla="*/ 2147483647 h 17"/>
                <a:gd name="T58" fmla="*/ 2147483647 w 32"/>
                <a:gd name="T59" fmla="*/ 2147483647 h 17"/>
                <a:gd name="T60" fmla="*/ 0 w 32"/>
                <a:gd name="T61" fmla="*/ 2147483647 h 17"/>
                <a:gd name="T62" fmla="*/ 0 w 32"/>
                <a:gd name="T63" fmla="*/ 2147483647 h 17"/>
                <a:gd name="T64" fmla="*/ 0 w 32"/>
                <a:gd name="T65" fmla="*/ 2147483647 h 17"/>
                <a:gd name="T66" fmla="*/ 0 w 32"/>
                <a:gd name="T67" fmla="*/ 2147483647 h 17"/>
                <a:gd name="T68" fmla="*/ 2147483647 w 32"/>
                <a:gd name="T69" fmla="*/ 2147483647 h 17"/>
                <a:gd name="T70" fmla="*/ 2147483647 w 32"/>
                <a:gd name="T71" fmla="*/ 2147483647 h 17"/>
                <a:gd name="T72" fmla="*/ 2147483647 w 32"/>
                <a:gd name="T73" fmla="*/ 2147483647 h 17"/>
                <a:gd name="T74" fmla="*/ 2147483647 w 32"/>
                <a:gd name="T75" fmla="*/ 2147483647 h 17"/>
                <a:gd name="T76" fmla="*/ 2147483647 w 32"/>
                <a:gd name="T77" fmla="*/ 2147483647 h 17"/>
                <a:gd name="T78" fmla="*/ 2147483647 w 32"/>
                <a:gd name="T79" fmla="*/ 2147483647 h 17"/>
                <a:gd name="T80" fmla="*/ 2147483647 w 32"/>
                <a:gd name="T81" fmla="*/ 2147483647 h 17"/>
                <a:gd name="T82" fmla="*/ 2147483647 w 32"/>
                <a:gd name="T83" fmla="*/ 2147483647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17"/>
                <a:gd name="T128" fmla="*/ 32 w 32"/>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17">
                  <a:moveTo>
                    <a:pt x="24" y="12"/>
                  </a:moveTo>
                  <a:lnTo>
                    <a:pt x="29" y="12"/>
                  </a:lnTo>
                  <a:lnTo>
                    <a:pt x="32" y="12"/>
                  </a:lnTo>
                  <a:lnTo>
                    <a:pt x="29" y="9"/>
                  </a:lnTo>
                  <a:lnTo>
                    <a:pt x="29" y="6"/>
                  </a:lnTo>
                  <a:lnTo>
                    <a:pt x="29" y="3"/>
                  </a:lnTo>
                  <a:lnTo>
                    <a:pt x="26" y="9"/>
                  </a:lnTo>
                  <a:lnTo>
                    <a:pt x="26" y="6"/>
                  </a:lnTo>
                  <a:lnTo>
                    <a:pt x="24" y="3"/>
                  </a:lnTo>
                  <a:lnTo>
                    <a:pt x="21" y="3"/>
                  </a:lnTo>
                  <a:lnTo>
                    <a:pt x="18" y="0"/>
                  </a:lnTo>
                  <a:lnTo>
                    <a:pt x="15" y="0"/>
                  </a:lnTo>
                  <a:lnTo>
                    <a:pt x="15" y="3"/>
                  </a:lnTo>
                  <a:lnTo>
                    <a:pt x="15" y="6"/>
                  </a:lnTo>
                  <a:lnTo>
                    <a:pt x="18" y="9"/>
                  </a:lnTo>
                  <a:lnTo>
                    <a:pt x="21" y="9"/>
                  </a:lnTo>
                  <a:lnTo>
                    <a:pt x="18" y="9"/>
                  </a:lnTo>
                  <a:lnTo>
                    <a:pt x="15" y="12"/>
                  </a:lnTo>
                  <a:lnTo>
                    <a:pt x="15" y="9"/>
                  </a:lnTo>
                  <a:lnTo>
                    <a:pt x="12" y="9"/>
                  </a:lnTo>
                  <a:lnTo>
                    <a:pt x="12" y="6"/>
                  </a:lnTo>
                  <a:lnTo>
                    <a:pt x="6" y="3"/>
                  </a:lnTo>
                  <a:lnTo>
                    <a:pt x="3" y="6"/>
                  </a:lnTo>
                  <a:lnTo>
                    <a:pt x="0" y="9"/>
                  </a:lnTo>
                  <a:lnTo>
                    <a:pt x="0" y="12"/>
                  </a:lnTo>
                  <a:lnTo>
                    <a:pt x="0" y="14"/>
                  </a:lnTo>
                  <a:lnTo>
                    <a:pt x="3" y="17"/>
                  </a:lnTo>
                  <a:lnTo>
                    <a:pt x="6" y="17"/>
                  </a:lnTo>
                  <a:lnTo>
                    <a:pt x="12" y="14"/>
                  </a:lnTo>
                  <a:lnTo>
                    <a:pt x="15" y="14"/>
                  </a:lnTo>
                  <a:lnTo>
                    <a:pt x="18" y="12"/>
                  </a:lnTo>
                  <a:lnTo>
                    <a:pt x="21" y="12"/>
                  </a:lnTo>
                  <a:lnTo>
                    <a:pt x="24"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89" name="Freeform 439"/>
            <p:cNvSpPr>
              <a:spLocks noChangeArrowheads="1"/>
            </p:cNvSpPr>
            <p:nvPr/>
          </p:nvSpPr>
          <p:spPr bwMode="auto">
            <a:xfrm>
              <a:off x="6959576" y="2976094"/>
              <a:ext cx="23039" cy="23039"/>
            </a:xfrm>
            <a:custGeom>
              <a:avLst/>
              <a:gdLst>
                <a:gd name="T0" fmla="*/ 2147483647 w 11"/>
                <a:gd name="T1" fmla="*/ 2147483647 h 11"/>
                <a:gd name="T2" fmla="*/ 2147483647 w 11"/>
                <a:gd name="T3" fmla="*/ 2147483647 h 11"/>
                <a:gd name="T4" fmla="*/ 2147483647 w 11"/>
                <a:gd name="T5" fmla="*/ 2147483647 h 11"/>
                <a:gd name="T6" fmla="*/ 2147483647 w 11"/>
                <a:gd name="T7" fmla="*/ 2147483647 h 11"/>
                <a:gd name="T8" fmla="*/ 2147483647 w 11"/>
                <a:gd name="T9" fmla="*/ 0 h 11"/>
                <a:gd name="T10" fmla="*/ 2147483647 w 11"/>
                <a:gd name="T11" fmla="*/ 0 h 11"/>
                <a:gd name="T12" fmla="*/ 2147483647 w 11"/>
                <a:gd name="T13" fmla="*/ 0 h 11"/>
                <a:gd name="T14" fmla="*/ 2147483647 w 11"/>
                <a:gd name="T15" fmla="*/ 0 h 11"/>
                <a:gd name="T16" fmla="*/ 2147483647 w 11"/>
                <a:gd name="T17" fmla="*/ 2147483647 h 11"/>
                <a:gd name="T18" fmla="*/ 2147483647 w 11"/>
                <a:gd name="T19" fmla="*/ 2147483647 h 11"/>
                <a:gd name="T20" fmla="*/ 2147483647 w 11"/>
                <a:gd name="T21" fmla="*/ 2147483647 h 11"/>
                <a:gd name="T22" fmla="*/ 2147483647 w 11"/>
                <a:gd name="T23" fmla="*/ 2147483647 h 11"/>
                <a:gd name="T24" fmla="*/ 0 w 11"/>
                <a:gd name="T25" fmla="*/ 2147483647 h 11"/>
                <a:gd name="T26" fmla="*/ 0 w 11"/>
                <a:gd name="T27" fmla="*/ 2147483647 h 11"/>
                <a:gd name="T28" fmla="*/ 2147483647 w 11"/>
                <a:gd name="T29" fmla="*/ 2147483647 h 11"/>
                <a:gd name="T30" fmla="*/ 2147483647 w 11"/>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1"/>
                <a:gd name="T50" fmla="*/ 11 w 11"/>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1">
                  <a:moveTo>
                    <a:pt x="6" y="11"/>
                  </a:moveTo>
                  <a:lnTo>
                    <a:pt x="9" y="11"/>
                  </a:lnTo>
                  <a:lnTo>
                    <a:pt x="9" y="9"/>
                  </a:lnTo>
                  <a:lnTo>
                    <a:pt x="11" y="6"/>
                  </a:lnTo>
                  <a:lnTo>
                    <a:pt x="11" y="0"/>
                  </a:lnTo>
                  <a:lnTo>
                    <a:pt x="9" y="0"/>
                  </a:lnTo>
                  <a:lnTo>
                    <a:pt x="6" y="0"/>
                  </a:lnTo>
                  <a:lnTo>
                    <a:pt x="3" y="0"/>
                  </a:lnTo>
                  <a:lnTo>
                    <a:pt x="3" y="3"/>
                  </a:lnTo>
                  <a:lnTo>
                    <a:pt x="3" y="6"/>
                  </a:lnTo>
                  <a:lnTo>
                    <a:pt x="0" y="9"/>
                  </a:lnTo>
                  <a:lnTo>
                    <a:pt x="3" y="11"/>
                  </a:lnTo>
                  <a:lnTo>
                    <a:pt x="6"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0" name="Freeform 440"/>
            <p:cNvSpPr>
              <a:spLocks noChangeArrowheads="1"/>
            </p:cNvSpPr>
            <p:nvPr/>
          </p:nvSpPr>
          <p:spPr bwMode="auto">
            <a:xfrm>
              <a:off x="6923972" y="2969810"/>
              <a:ext cx="29321" cy="25132"/>
            </a:xfrm>
            <a:custGeom>
              <a:avLst/>
              <a:gdLst>
                <a:gd name="T0" fmla="*/ 2147483647 w 14"/>
                <a:gd name="T1" fmla="*/ 2147483647 h 12"/>
                <a:gd name="T2" fmla="*/ 2147483647 w 14"/>
                <a:gd name="T3" fmla="*/ 2147483647 h 12"/>
                <a:gd name="T4" fmla="*/ 2147483647 w 14"/>
                <a:gd name="T5" fmla="*/ 2147483647 h 12"/>
                <a:gd name="T6" fmla="*/ 2147483647 w 14"/>
                <a:gd name="T7" fmla="*/ 0 h 12"/>
                <a:gd name="T8" fmla="*/ 2147483647 w 14"/>
                <a:gd name="T9" fmla="*/ 0 h 12"/>
                <a:gd name="T10" fmla="*/ 2147483647 w 14"/>
                <a:gd name="T11" fmla="*/ 0 h 12"/>
                <a:gd name="T12" fmla="*/ 2147483647 w 14"/>
                <a:gd name="T13" fmla="*/ 0 h 12"/>
                <a:gd name="T14" fmla="*/ 0 w 14"/>
                <a:gd name="T15" fmla="*/ 0 h 12"/>
                <a:gd name="T16" fmla="*/ 0 w 14"/>
                <a:gd name="T17" fmla="*/ 0 h 12"/>
                <a:gd name="T18" fmla="*/ 0 w 14"/>
                <a:gd name="T19" fmla="*/ 2147483647 h 12"/>
                <a:gd name="T20" fmla="*/ 0 w 14"/>
                <a:gd name="T21" fmla="*/ 2147483647 h 12"/>
                <a:gd name="T22" fmla="*/ 2147483647 w 14"/>
                <a:gd name="T23" fmla="*/ 2147483647 h 12"/>
                <a:gd name="T24" fmla="*/ 2147483647 w 14"/>
                <a:gd name="T25" fmla="*/ 2147483647 h 12"/>
                <a:gd name="T26" fmla="*/ 2147483647 w 14"/>
                <a:gd name="T27" fmla="*/ 2147483647 h 12"/>
                <a:gd name="T28" fmla="*/ 2147483647 w 14"/>
                <a:gd name="T29" fmla="*/ 2147483647 h 12"/>
                <a:gd name="T30" fmla="*/ 2147483647 w 14"/>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2"/>
                <a:gd name="T50" fmla="*/ 14 w 14"/>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2">
                  <a:moveTo>
                    <a:pt x="11" y="9"/>
                  </a:moveTo>
                  <a:lnTo>
                    <a:pt x="14" y="6"/>
                  </a:lnTo>
                  <a:lnTo>
                    <a:pt x="14" y="3"/>
                  </a:lnTo>
                  <a:lnTo>
                    <a:pt x="14" y="0"/>
                  </a:lnTo>
                  <a:lnTo>
                    <a:pt x="11" y="0"/>
                  </a:lnTo>
                  <a:lnTo>
                    <a:pt x="8" y="0"/>
                  </a:lnTo>
                  <a:lnTo>
                    <a:pt x="5" y="0"/>
                  </a:lnTo>
                  <a:lnTo>
                    <a:pt x="0" y="0"/>
                  </a:lnTo>
                  <a:lnTo>
                    <a:pt x="0" y="3"/>
                  </a:lnTo>
                  <a:lnTo>
                    <a:pt x="5" y="6"/>
                  </a:lnTo>
                  <a:lnTo>
                    <a:pt x="8" y="9"/>
                  </a:lnTo>
                  <a:lnTo>
                    <a:pt x="8" y="12"/>
                  </a:lnTo>
                  <a:lnTo>
                    <a:pt x="11"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1" name="Freeform 441"/>
            <p:cNvSpPr>
              <a:spLocks noChangeArrowheads="1"/>
            </p:cNvSpPr>
            <p:nvPr/>
          </p:nvSpPr>
          <p:spPr bwMode="auto">
            <a:xfrm>
              <a:off x="6882084" y="2921641"/>
              <a:ext cx="29321" cy="18849"/>
            </a:xfrm>
            <a:custGeom>
              <a:avLst/>
              <a:gdLst>
                <a:gd name="T0" fmla="*/ 2147483647 w 14"/>
                <a:gd name="T1" fmla="*/ 0 h 9"/>
                <a:gd name="T2" fmla="*/ 2147483647 w 14"/>
                <a:gd name="T3" fmla="*/ 0 h 9"/>
                <a:gd name="T4" fmla="*/ 0 w 14"/>
                <a:gd name="T5" fmla="*/ 2147483647 h 9"/>
                <a:gd name="T6" fmla="*/ 0 w 14"/>
                <a:gd name="T7" fmla="*/ 2147483647 h 9"/>
                <a:gd name="T8" fmla="*/ 0 w 14"/>
                <a:gd name="T9" fmla="*/ 2147483647 h 9"/>
                <a:gd name="T10" fmla="*/ 0 w 14"/>
                <a:gd name="T11" fmla="*/ 2147483647 h 9"/>
                <a:gd name="T12" fmla="*/ 2147483647 w 14"/>
                <a:gd name="T13" fmla="*/ 2147483647 h 9"/>
                <a:gd name="T14" fmla="*/ 2147483647 w 14"/>
                <a:gd name="T15" fmla="*/ 2147483647 h 9"/>
                <a:gd name="T16" fmla="*/ 2147483647 w 14"/>
                <a:gd name="T17" fmla="*/ 2147483647 h 9"/>
                <a:gd name="T18" fmla="*/ 2147483647 w 14"/>
                <a:gd name="T19" fmla="*/ 2147483647 h 9"/>
                <a:gd name="T20" fmla="*/ 2147483647 w 14"/>
                <a:gd name="T21" fmla="*/ 0 h 9"/>
                <a:gd name="T22" fmla="*/ 2147483647 w 14"/>
                <a:gd name="T23" fmla="*/ 0 h 9"/>
                <a:gd name="T24" fmla="*/ 2147483647 w 14"/>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9"/>
                <a:gd name="T41" fmla="*/ 14 w 14"/>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9">
                  <a:moveTo>
                    <a:pt x="2" y="0"/>
                  </a:moveTo>
                  <a:lnTo>
                    <a:pt x="2" y="0"/>
                  </a:lnTo>
                  <a:lnTo>
                    <a:pt x="0" y="3"/>
                  </a:lnTo>
                  <a:lnTo>
                    <a:pt x="0" y="6"/>
                  </a:lnTo>
                  <a:lnTo>
                    <a:pt x="8" y="9"/>
                  </a:lnTo>
                  <a:lnTo>
                    <a:pt x="11" y="6"/>
                  </a:lnTo>
                  <a:lnTo>
                    <a:pt x="14" y="6"/>
                  </a:lnTo>
                  <a:lnTo>
                    <a:pt x="14" y="0"/>
                  </a:lnTo>
                  <a:lnTo>
                    <a:pt x="11" y="0"/>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2" name="Freeform 442"/>
            <p:cNvSpPr>
              <a:spLocks noChangeArrowheads="1"/>
            </p:cNvSpPr>
            <p:nvPr/>
          </p:nvSpPr>
          <p:spPr bwMode="auto">
            <a:xfrm>
              <a:off x="6947011" y="2921640"/>
              <a:ext cx="6284" cy="12567"/>
            </a:xfrm>
            <a:custGeom>
              <a:avLst/>
              <a:gdLst>
                <a:gd name="T0" fmla="*/ 2147483647 w 3"/>
                <a:gd name="T1" fmla="*/ 0 h 6"/>
                <a:gd name="T2" fmla="*/ 2147483647 w 3"/>
                <a:gd name="T3" fmla="*/ 0 h 6"/>
                <a:gd name="T4" fmla="*/ 0 w 3"/>
                <a:gd name="T5" fmla="*/ 0 h 6"/>
                <a:gd name="T6" fmla="*/ 0 w 3"/>
                <a:gd name="T7" fmla="*/ 2147483647 h 6"/>
                <a:gd name="T8" fmla="*/ 0 w 3"/>
                <a:gd name="T9" fmla="*/ 2147483647 h 6"/>
                <a:gd name="T10" fmla="*/ 2147483647 w 3"/>
                <a:gd name="T11" fmla="*/ 2147483647 h 6"/>
                <a:gd name="T12" fmla="*/ 2147483647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3" y="0"/>
                  </a:moveTo>
                  <a:lnTo>
                    <a:pt x="3" y="0"/>
                  </a:lnTo>
                  <a:lnTo>
                    <a:pt x="0" y="0"/>
                  </a:lnTo>
                  <a:lnTo>
                    <a:pt x="0" y="3"/>
                  </a:lnTo>
                  <a:lnTo>
                    <a:pt x="0" y="6"/>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3" name="Freeform 443"/>
            <p:cNvSpPr>
              <a:spLocks noChangeArrowheads="1"/>
            </p:cNvSpPr>
            <p:nvPr/>
          </p:nvSpPr>
          <p:spPr bwMode="auto">
            <a:xfrm>
              <a:off x="7370072" y="2687070"/>
              <a:ext cx="23039" cy="10472"/>
            </a:xfrm>
            <a:custGeom>
              <a:avLst/>
              <a:gdLst>
                <a:gd name="T0" fmla="*/ 2147483647 w 11"/>
                <a:gd name="T1" fmla="*/ 2147483647 h 5"/>
                <a:gd name="T2" fmla="*/ 2147483647 w 11"/>
                <a:gd name="T3" fmla="*/ 2147483647 h 5"/>
                <a:gd name="T4" fmla="*/ 2147483647 w 11"/>
                <a:gd name="T5" fmla="*/ 2147483647 h 5"/>
                <a:gd name="T6" fmla="*/ 2147483647 w 11"/>
                <a:gd name="T7" fmla="*/ 2147483647 h 5"/>
                <a:gd name="T8" fmla="*/ 2147483647 w 11"/>
                <a:gd name="T9" fmla="*/ 2147483647 h 5"/>
                <a:gd name="T10" fmla="*/ 2147483647 w 11"/>
                <a:gd name="T11" fmla="*/ 0 h 5"/>
                <a:gd name="T12" fmla="*/ 2147483647 w 11"/>
                <a:gd name="T13" fmla="*/ 0 h 5"/>
                <a:gd name="T14" fmla="*/ 2147483647 w 11"/>
                <a:gd name="T15" fmla="*/ 0 h 5"/>
                <a:gd name="T16" fmla="*/ 0 w 11"/>
                <a:gd name="T17" fmla="*/ 2147483647 h 5"/>
                <a:gd name="T18" fmla="*/ 0 w 11"/>
                <a:gd name="T19" fmla="*/ 2147483647 h 5"/>
                <a:gd name="T20" fmla="*/ 2147483647 w 11"/>
                <a:gd name="T21" fmla="*/ 2147483647 h 5"/>
                <a:gd name="T22" fmla="*/ 2147483647 w 11"/>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5"/>
                <a:gd name="T38" fmla="*/ 11 w 11"/>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5">
                  <a:moveTo>
                    <a:pt x="3" y="2"/>
                  </a:moveTo>
                  <a:lnTo>
                    <a:pt x="6" y="5"/>
                  </a:lnTo>
                  <a:lnTo>
                    <a:pt x="8" y="5"/>
                  </a:lnTo>
                  <a:lnTo>
                    <a:pt x="11" y="5"/>
                  </a:lnTo>
                  <a:lnTo>
                    <a:pt x="6" y="0"/>
                  </a:lnTo>
                  <a:lnTo>
                    <a:pt x="3" y="0"/>
                  </a:lnTo>
                  <a:lnTo>
                    <a:pt x="0" y="2"/>
                  </a:lnTo>
                  <a:lnTo>
                    <a:pt x="3"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4" name="Freeform 444"/>
            <p:cNvSpPr>
              <a:spLocks noChangeArrowheads="1"/>
            </p:cNvSpPr>
            <p:nvPr/>
          </p:nvSpPr>
          <p:spPr bwMode="auto">
            <a:xfrm>
              <a:off x="7382637" y="2716391"/>
              <a:ext cx="4189" cy="12567"/>
            </a:xfrm>
            <a:custGeom>
              <a:avLst/>
              <a:gdLst>
                <a:gd name="T0" fmla="*/ 2147483647 w 2"/>
                <a:gd name="T1" fmla="*/ 2147483647 h 6"/>
                <a:gd name="T2" fmla="*/ 2147483647 w 2"/>
                <a:gd name="T3" fmla="*/ 2147483647 h 6"/>
                <a:gd name="T4" fmla="*/ 2147483647 w 2"/>
                <a:gd name="T5" fmla="*/ 0 h 6"/>
                <a:gd name="T6" fmla="*/ 0 w 2"/>
                <a:gd name="T7" fmla="*/ 2147483647 h 6"/>
                <a:gd name="T8" fmla="*/ 0 w 2"/>
                <a:gd name="T9" fmla="*/ 2147483647 h 6"/>
                <a:gd name="T10" fmla="*/ 0 w 2"/>
                <a:gd name="T11" fmla="*/ 2147483647 h 6"/>
                <a:gd name="T12" fmla="*/ 2147483647 w 2"/>
                <a:gd name="T13" fmla="*/ 2147483647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2" y="6"/>
                  </a:moveTo>
                  <a:lnTo>
                    <a:pt x="2" y="3"/>
                  </a:lnTo>
                  <a:lnTo>
                    <a:pt x="2" y="0"/>
                  </a:lnTo>
                  <a:lnTo>
                    <a:pt x="0" y="3"/>
                  </a:lnTo>
                  <a:lnTo>
                    <a:pt x="0" y="6"/>
                  </a:lnTo>
                  <a:lnTo>
                    <a:pt x="2"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5" name="Freeform 445"/>
            <p:cNvSpPr>
              <a:spLocks noChangeArrowheads="1"/>
            </p:cNvSpPr>
            <p:nvPr/>
          </p:nvSpPr>
          <p:spPr bwMode="auto">
            <a:xfrm>
              <a:off x="7351223" y="2745712"/>
              <a:ext cx="18849" cy="12567"/>
            </a:xfrm>
            <a:custGeom>
              <a:avLst/>
              <a:gdLst>
                <a:gd name="T0" fmla="*/ 2147483647 w 9"/>
                <a:gd name="T1" fmla="*/ 2147483647 h 6"/>
                <a:gd name="T2" fmla="*/ 2147483647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2147483647 w 9"/>
                <a:gd name="T13" fmla="*/ 0 h 6"/>
                <a:gd name="T14" fmla="*/ 2147483647 w 9"/>
                <a:gd name="T15" fmla="*/ 0 h 6"/>
                <a:gd name="T16" fmla="*/ 2147483647 w 9"/>
                <a:gd name="T17" fmla="*/ 2147483647 h 6"/>
                <a:gd name="T18" fmla="*/ 2147483647 w 9"/>
                <a:gd name="T19" fmla="*/ 2147483647 h 6"/>
                <a:gd name="T20" fmla="*/ 0 w 9"/>
                <a:gd name="T21" fmla="*/ 2147483647 h 6"/>
                <a:gd name="T22" fmla="*/ 2147483647 w 9"/>
                <a:gd name="T23" fmla="*/ 2147483647 h 6"/>
                <a:gd name="T24" fmla="*/ 2147483647 w 9"/>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6"/>
                <a:gd name="T41" fmla="*/ 9 w 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6">
                  <a:moveTo>
                    <a:pt x="6" y="6"/>
                  </a:moveTo>
                  <a:lnTo>
                    <a:pt x="6" y="6"/>
                  </a:lnTo>
                  <a:lnTo>
                    <a:pt x="9" y="6"/>
                  </a:lnTo>
                  <a:lnTo>
                    <a:pt x="9" y="3"/>
                  </a:lnTo>
                  <a:lnTo>
                    <a:pt x="9" y="0"/>
                  </a:lnTo>
                  <a:lnTo>
                    <a:pt x="6" y="0"/>
                  </a:lnTo>
                  <a:lnTo>
                    <a:pt x="3" y="3"/>
                  </a:lnTo>
                  <a:lnTo>
                    <a:pt x="0" y="3"/>
                  </a:lnTo>
                  <a:lnTo>
                    <a:pt x="3" y="3"/>
                  </a:lnTo>
                  <a:lnTo>
                    <a:pt x="6"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6" name="Freeform 446"/>
            <p:cNvSpPr>
              <a:spLocks noChangeArrowheads="1"/>
            </p:cNvSpPr>
            <p:nvPr/>
          </p:nvSpPr>
          <p:spPr bwMode="auto">
            <a:xfrm>
              <a:off x="7303052" y="2789695"/>
              <a:ext cx="79585" cy="35605"/>
            </a:xfrm>
            <a:custGeom>
              <a:avLst/>
              <a:gdLst>
                <a:gd name="T0" fmla="*/ 2147483647 w 38"/>
                <a:gd name="T1" fmla="*/ 0 h 17"/>
                <a:gd name="T2" fmla="*/ 2147483647 w 38"/>
                <a:gd name="T3" fmla="*/ 0 h 17"/>
                <a:gd name="T4" fmla="*/ 2147483647 w 38"/>
                <a:gd name="T5" fmla="*/ 0 h 17"/>
                <a:gd name="T6" fmla="*/ 0 w 38"/>
                <a:gd name="T7" fmla="*/ 2147483647 h 17"/>
                <a:gd name="T8" fmla="*/ 0 w 38"/>
                <a:gd name="T9" fmla="*/ 2147483647 h 17"/>
                <a:gd name="T10" fmla="*/ 0 w 38"/>
                <a:gd name="T11" fmla="*/ 2147483647 h 17"/>
                <a:gd name="T12" fmla="*/ 0 w 38"/>
                <a:gd name="T13" fmla="*/ 2147483647 h 17"/>
                <a:gd name="T14" fmla="*/ 0 w 38"/>
                <a:gd name="T15" fmla="*/ 2147483647 h 17"/>
                <a:gd name="T16" fmla="*/ 2147483647 w 38"/>
                <a:gd name="T17" fmla="*/ 2147483647 h 17"/>
                <a:gd name="T18" fmla="*/ 2147483647 w 38"/>
                <a:gd name="T19" fmla="*/ 2147483647 h 17"/>
                <a:gd name="T20" fmla="*/ 2147483647 w 38"/>
                <a:gd name="T21" fmla="*/ 2147483647 h 17"/>
                <a:gd name="T22" fmla="*/ 2147483647 w 38"/>
                <a:gd name="T23" fmla="*/ 2147483647 h 17"/>
                <a:gd name="T24" fmla="*/ 2147483647 w 38"/>
                <a:gd name="T25" fmla="*/ 2147483647 h 17"/>
                <a:gd name="T26" fmla="*/ 2147483647 w 38"/>
                <a:gd name="T27" fmla="*/ 2147483647 h 17"/>
                <a:gd name="T28" fmla="*/ 2147483647 w 38"/>
                <a:gd name="T29" fmla="*/ 2147483647 h 17"/>
                <a:gd name="T30" fmla="*/ 2147483647 w 38"/>
                <a:gd name="T31" fmla="*/ 2147483647 h 17"/>
                <a:gd name="T32" fmla="*/ 2147483647 w 38"/>
                <a:gd name="T33" fmla="*/ 2147483647 h 17"/>
                <a:gd name="T34" fmla="*/ 2147483647 w 38"/>
                <a:gd name="T35" fmla="*/ 2147483647 h 17"/>
                <a:gd name="T36" fmla="*/ 2147483647 w 38"/>
                <a:gd name="T37" fmla="*/ 2147483647 h 17"/>
                <a:gd name="T38" fmla="*/ 2147483647 w 38"/>
                <a:gd name="T39" fmla="*/ 2147483647 h 17"/>
                <a:gd name="T40" fmla="*/ 2147483647 w 38"/>
                <a:gd name="T41" fmla="*/ 2147483647 h 17"/>
                <a:gd name="T42" fmla="*/ 2147483647 w 38"/>
                <a:gd name="T43" fmla="*/ 2147483647 h 17"/>
                <a:gd name="T44" fmla="*/ 2147483647 w 38"/>
                <a:gd name="T45" fmla="*/ 2147483647 h 17"/>
                <a:gd name="T46" fmla="*/ 2147483647 w 38"/>
                <a:gd name="T47" fmla="*/ 2147483647 h 17"/>
                <a:gd name="T48" fmla="*/ 2147483647 w 38"/>
                <a:gd name="T49" fmla="*/ 2147483647 h 17"/>
                <a:gd name="T50" fmla="*/ 2147483647 w 38"/>
                <a:gd name="T51" fmla="*/ 2147483647 h 17"/>
                <a:gd name="T52" fmla="*/ 2147483647 w 38"/>
                <a:gd name="T53" fmla="*/ 2147483647 h 17"/>
                <a:gd name="T54" fmla="*/ 2147483647 w 38"/>
                <a:gd name="T55" fmla="*/ 2147483647 h 17"/>
                <a:gd name="T56" fmla="*/ 2147483647 w 38"/>
                <a:gd name="T57" fmla="*/ 2147483647 h 17"/>
                <a:gd name="T58" fmla="*/ 2147483647 w 38"/>
                <a:gd name="T59" fmla="*/ 2147483647 h 17"/>
                <a:gd name="T60" fmla="*/ 2147483647 w 38"/>
                <a:gd name="T61" fmla="*/ 2147483647 h 17"/>
                <a:gd name="T62" fmla="*/ 2147483647 w 38"/>
                <a:gd name="T63" fmla="*/ 2147483647 h 17"/>
                <a:gd name="T64" fmla="*/ 2147483647 w 38"/>
                <a:gd name="T65" fmla="*/ 0 h 17"/>
                <a:gd name="T66" fmla="*/ 2147483647 w 38"/>
                <a:gd name="T67" fmla="*/ 0 h 17"/>
                <a:gd name="T68" fmla="*/ 2147483647 w 38"/>
                <a:gd name="T69" fmla="*/ 0 h 17"/>
                <a:gd name="T70" fmla="*/ 2147483647 w 38"/>
                <a:gd name="T71" fmla="*/ 0 h 17"/>
                <a:gd name="T72" fmla="*/ 2147483647 w 38"/>
                <a:gd name="T73" fmla="*/ 0 h 17"/>
                <a:gd name="T74" fmla="*/ 2147483647 w 38"/>
                <a:gd name="T75" fmla="*/ 0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
                <a:gd name="T115" fmla="*/ 0 h 17"/>
                <a:gd name="T116" fmla="*/ 38 w 38"/>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 h="17">
                  <a:moveTo>
                    <a:pt x="9" y="0"/>
                  </a:moveTo>
                  <a:lnTo>
                    <a:pt x="3" y="0"/>
                  </a:lnTo>
                  <a:lnTo>
                    <a:pt x="0" y="2"/>
                  </a:lnTo>
                  <a:lnTo>
                    <a:pt x="0" y="5"/>
                  </a:lnTo>
                  <a:lnTo>
                    <a:pt x="0" y="11"/>
                  </a:lnTo>
                  <a:lnTo>
                    <a:pt x="0" y="5"/>
                  </a:lnTo>
                  <a:lnTo>
                    <a:pt x="3" y="5"/>
                  </a:lnTo>
                  <a:lnTo>
                    <a:pt x="6" y="8"/>
                  </a:lnTo>
                  <a:lnTo>
                    <a:pt x="9" y="11"/>
                  </a:lnTo>
                  <a:lnTo>
                    <a:pt x="9" y="8"/>
                  </a:lnTo>
                  <a:lnTo>
                    <a:pt x="12" y="5"/>
                  </a:lnTo>
                  <a:lnTo>
                    <a:pt x="15" y="8"/>
                  </a:lnTo>
                  <a:lnTo>
                    <a:pt x="17" y="8"/>
                  </a:lnTo>
                  <a:lnTo>
                    <a:pt x="20" y="8"/>
                  </a:lnTo>
                  <a:lnTo>
                    <a:pt x="23" y="8"/>
                  </a:lnTo>
                  <a:lnTo>
                    <a:pt x="26" y="8"/>
                  </a:lnTo>
                  <a:lnTo>
                    <a:pt x="35" y="14"/>
                  </a:lnTo>
                  <a:lnTo>
                    <a:pt x="38" y="17"/>
                  </a:lnTo>
                  <a:lnTo>
                    <a:pt x="38" y="14"/>
                  </a:lnTo>
                  <a:lnTo>
                    <a:pt x="38" y="11"/>
                  </a:lnTo>
                  <a:lnTo>
                    <a:pt x="35" y="8"/>
                  </a:lnTo>
                  <a:lnTo>
                    <a:pt x="35" y="2"/>
                  </a:lnTo>
                  <a:lnTo>
                    <a:pt x="32" y="2"/>
                  </a:lnTo>
                  <a:lnTo>
                    <a:pt x="29" y="2"/>
                  </a:lnTo>
                  <a:lnTo>
                    <a:pt x="26" y="2"/>
                  </a:lnTo>
                  <a:lnTo>
                    <a:pt x="23" y="0"/>
                  </a:lnTo>
                  <a:lnTo>
                    <a:pt x="20" y="0"/>
                  </a:lnTo>
                  <a:lnTo>
                    <a:pt x="15" y="0"/>
                  </a:lnTo>
                  <a:lnTo>
                    <a:pt x="12" y="0"/>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7" name="Freeform 447"/>
            <p:cNvSpPr>
              <a:spLocks noChangeArrowheads="1"/>
            </p:cNvSpPr>
            <p:nvPr/>
          </p:nvSpPr>
          <p:spPr bwMode="auto">
            <a:xfrm>
              <a:off x="7055917" y="2626335"/>
              <a:ext cx="175927" cy="259701"/>
            </a:xfrm>
            <a:custGeom>
              <a:avLst/>
              <a:gdLst>
                <a:gd name="T0" fmla="*/ 2147483647 w 84"/>
                <a:gd name="T1" fmla="*/ 2147483647 h 124"/>
                <a:gd name="T2" fmla="*/ 2147483647 w 84"/>
                <a:gd name="T3" fmla="*/ 2147483647 h 124"/>
                <a:gd name="T4" fmla="*/ 2147483647 w 84"/>
                <a:gd name="T5" fmla="*/ 0 h 124"/>
                <a:gd name="T6" fmla="*/ 2147483647 w 84"/>
                <a:gd name="T7" fmla="*/ 0 h 124"/>
                <a:gd name="T8" fmla="*/ 2147483647 w 84"/>
                <a:gd name="T9" fmla="*/ 2147483647 h 124"/>
                <a:gd name="T10" fmla="*/ 2147483647 w 84"/>
                <a:gd name="T11" fmla="*/ 2147483647 h 124"/>
                <a:gd name="T12" fmla="*/ 2147483647 w 84"/>
                <a:gd name="T13" fmla="*/ 2147483647 h 124"/>
                <a:gd name="T14" fmla="*/ 2147483647 w 84"/>
                <a:gd name="T15" fmla="*/ 2147483647 h 124"/>
                <a:gd name="T16" fmla="*/ 2147483647 w 84"/>
                <a:gd name="T17" fmla="*/ 2147483647 h 124"/>
                <a:gd name="T18" fmla="*/ 2147483647 w 84"/>
                <a:gd name="T19" fmla="*/ 2147483647 h 124"/>
                <a:gd name="T20" fmla="*/ 2147483647 w 84"/>
                <a:gd name="T21" fmla="*/ 2147483647 h 124"/>
                <a:gd name="T22" fmla="*/ 2147483647 w 84"/>
                <a:gd name="T23" fmla="*/ 2147483647 h 124"/>
                <a:gd name="T24" fmla="*/ 2147483647 w 84"/>
                <a:gd name="T25" fmla="*/ 2147483647 h 124"/>
                <a:gd name="T26" fmla="*/ 2147483647 w 84"/>
                <a:gd name="T27" fmla="*/ 2147483647 h 124"/>
                <a:gd name="T28" fmla="*/ 2147483647 w 84"/>
                <a:gd name="T29" fmla="*/ 2147483647 h 124"/>
                <a:gd name="T30" fmla="*/ 2147483647 w 84"/>
                <a:gd name="T31" fmla="*/ 2147483647 h 124"/>
                <a:gd name="T32" fmla="*/ 2147483647 w 84"/>
                <a:gd name="T33" fmla="*/ 2147483647 h 124"/>
                <a:gd name="T34" fmla="*/ 2147483647 w 84"/>
                <a:gd name="T35" fmla="*/ 2147483647 h 124"/>
                <a:gd name="T36" fmla="*/ 0 w 84"/>
                <a:gd name="T37" fmla="*/ 2147483647 h 124"/>
                <a:gd name="T38" fmla="*/ 2147483647 w 84"/>
                <a:gd name="T39" fmla="*/ 2147483647 h 124"/>
                <a:gd name="T40" fmla="*/ 2147483647 w 84"/>
                <a:gd name="T41" fmla="*/ 2147483647 h 124"/>
                <a:gd name="T42" fmla="*/ 2147483647 w 84"/>
                <a:gd name="T43" fmla="*/ 2147483647 h 124"/>
                <a:gd name="T44" fmla="*/ 2147483647 w 84"/>
                <a:gd name="T45" fmla="*/ 2147483647 h 124"/>
                <a:gd name="T46" fmla="*/ 2147483647 w 84"/>
                <a:gd name="T47" fmla="*/ 2147483647 h 124"/>
                <a:gd name="T48" fmla="*/ 2147483647 w 84"/>
                <a:gd name="T49" fmla="*/ 2147483647 h 124"/>
                <a:gd name="T50" fmla="*/ 2147483647 w 84"/>
                <a:gd name="T51" fmla="*/ 2147483647 h 124"/>
                <a:gd name="T52" fmla="*/ 2147483647 w 84"/>
                <a:gd name="T53" fmla="*/ 2147483647 h 124"/>
                <a:gd name="T54" fmla="*/ 2147483647 w 84"/>
                <a:gd name="T55" fmla="*/ 2147483647 h 124"/>
                <a:gd name="T56" fmla="*/ 2147483647 w 84"/>
                <a:gd name="T57" fmla="*/ 2147483647 h 124"/>
                <a:gd name="T58" fmla="*/ 2147483647 w 84"/>
                <a:gd name="T59" fmla="*/ 2147483647 h 124"/>
                <a:gd name="T60" fmla="*/ 2147483647 w 84"/>
                <a:gd name="T61" fmla="*/ 2147483647 h 124"/>
                <a:gd name="T62" fmla="*/ 2147483647 w 84"/>
                <a:gd name="T63" fmla="*/ 2147483647 h 124"/>
                <a:gd name="T64" fmla="*/ 2147483647 w 84"/>
                <a:gd name="T65" fmla="*/ 2147483647 h 124"/>
                <a:gd name="T66" fmla="*/ 2147483647 w 84"/>
                <a:gd name="T67" fmla="*/ 2147483647 h 124"/>
                <a:gd name="T68" fmla="*/ 2147483647 w 84"/>
                <a:gd name="T69" fmla="*/ 2147483647 h 124"/>
                <a:gd name="T70" fmla="*/ 2147483647 w 84"/>
                <a:gd name="T71" fmla="*/ 2147483647 h 124"/>
                <a:gd name="T72" fmla="*/ 2147483647 w 84"/>
                <a:gd name="T73" fmla="*/ 2147483647 h 124"/>
                <a:gd name="T74" fmla="*/ 2147483647 w 84"/>
                <a:gd name="T75" fmla="*/ 2147483647 h 124"/>
                <a:gd name="T76" fmla="*/ 2147483647 w 84"/>
                <a:gd name="T77" fmla="*/ 2147483647 h 124"/>
                <a:gd name="T78" fmla="*/ 2147483647 w 84"/>
                <a:gd name="T79" fmla="*/ 2147483647 h 124"/>
                <a:gd name="T80" fmla="*/ 2147483647 w 84"/>
                <a:gd name="T81" fmla="*/ 2147483647 h 124"/>
                <a:gd name="T82" fmla="*/ 2147483647 w 84"/>
                <a:gd name="T83" fmla="*/ 2147483647 h 124"/>
                <a:gd name="T84" fmla="*/ 2147483647 w 84"/>
                <a:gd name="T85" fmla="*/ 2147483647 h 124"/>
                <a:gd name="T86" fmla="*/ 2147483647 w 84"/>
                <a:gd name="T87" fmla="*/ 2147483647 h 124"/>
                <a:gd name="T88" fmla="*/ 2147483647 w 84"/>
                <a:gd name="T89" fmla="*/ 2147483647 h 124"/>
                <a:gd name="T90" fmla="*/ 2147483647 w 84"/>
                <a:gd name="T91" fmla="*/ 2147483647 h 124"/>
                <a:gd name="T92" fmla="*/ 2147483647 w 84"/>
                <a:gd name="T93" fmla="*/ 2147483647 h 124"/>
                <a:gd name="T94" fmla="*/ 2147483647 w 84"/>
                <a:gd name="T95" fmla="*/ 2147483647 h 124"/>
                <a:gd name="T96" fmla="*/ 2147483647 w 84"/>
                <a:gd name="T97" fmla="*/ 2147483647 h 124"/>
                <a:gd name="T98" fmla="*/ 2147483647 w 84"/>
                <a:gd name="T99" fmla="*/ 2147483647 h 124"/>
                <a:gd name="T100" fmla="*/ 2147483647 w 84"/>
                <a:gd name="T101" fmla="*/ 2147483647 h 124"/>
                <a:gd name="T102" fmla="*/ 2147483647 w 84"/>
                <a:gd name="T103" fmla="*/ 2147483647 h 124"/>
                <a:gd name="T104" fmla="*/ 2147483647 w 84"/>
                <a:gd name="T105" fmla="*/ 2147483647 h 124"/>
                <a:gd name="T106" fmla="*/ 2147483647 w 84"/>
                <a:gd name="T107" fmla="*/ 2147483647 h 124"/>
                <a:gd name="T108" fmla="*/ 2147483647 w 84"/>
                <a:gd name="T109" fmla="*/ 2147483647 h 1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4"/>
                <a:gd name="T166" fmla="*/ 0 h 124"/>
                <a:gd name="T167" fmla="*/ 84 w 84"/>
                <a:gd name="T168" fmla="*/ 124 h 1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4" h="124">
                  <a:moveTo>
                    <a:pt x="66" y="23"/>
                  </a:moveTo>
                  <a:lnTo>
                    <a:pt x="72" y="23"/>
                  </a:lnTo>
                  <a:lnTo>
                    <a:pt x="72" y="20"/>
                  </a:lnTo>
                  <a:lnTo>
                    <a:pt x="75" y="17"/>
                  </a:lnTo>
                  <a:lnTo>
                    <a:pt x="78" y="11"/>
                  </a:lnTo>
                  <a:lnTo>
                    <a:pt x="81" y="8"/>
                  </a:lnTo>
                  <a:lnTo>
                    <a:pt x="81" y="5"/>
                  </a:lnTo>
                  <a:lnTo>
                    <a:pt x="84" y="3"/>
                  </a:lnTo>
                  <a:lnTo>
                    <a:pt x="81" y="0"/>
                  </a:lnTo>
                  <a:lnTo>
                    <a:pt x="78" y="0"/>
                  </a:lnTo>
                  <a:lnTo>
                    <a:pt x="75" y="3"/>
                  </a:lnTo>
                  <a:lnTo>
                    <a:pt x="75" y="5"/>
                  </a:lnTo>
                  <a:lnTo>
                    <a:pt x="69" y="11"/>
                  </a:lnTo>
                  <a:lnTo>
                    <a:pt x="66" y="11"/>
                  </a:lnTo>
                  <a:lnTo>
                    <a:pt x="58" y="11"/>
                  </a:lnTo>
                  <a:lnTo>
                    <a:pt x="55" y="11"/>
                  </a:lnTo>
                  <a:lnTo>
                    <a:pt x="52" y="11"/>
                  </a:lnTo>
                  <a:lnTo>
                    <a:pt x="49" y="11"/>
                  </a:lnTo>
                  <a:lnTo>
                    <a:pt x="46" y="11"/>
                  </a:lnTo>
                  <a:lnTo>
                    <a:pt x="43" y="11"/>
                  </a:lnTo>
                  <a:lnTo>
                    <a:pt x="43" y="8"/>
                  </a:lnTo>
                  <a:lnTo>
                    <a:pt x="40" y="8"/>
                  </a:lnTo>
                  <a:lnTo>
                    <a:pt x="37" y="8"/>
                  </a:lnTo>
                  <a:lnTo>
                    <a:pt x="35" y="8"/>
                  </a:lnTo>
                  <a:lnTo>
                    <a:pt x="35" y="5"/>
                  </a:lnTo>
                  <a:lnTo>
                    <a:pt x="29" y="5"/>
                  </a:lnTo>
                  <a:lnTo>
                    <a:pt x="26" y="5"/>
                  </a:lnTo>
                  <a:lnTo>
                    <a:pt x="26" y="8"/>
                  </a:lnTo>
                  <a:lnTo>
                    <a:pt x="26" y="11"/>
                  </a:lnTo>
                  <a:lnTo>
                    <a:pt x="23" y="14"/>
                  </a:lnTo>
                  <a:lnTo>
                    <a:pt x="20" y="14"/>
                  </a:lnTo>
                  <a:lnTo>
                    <a:pt x="20" y="11"/>
                  </a:lnTo>
                  <a:lnTo>
                    <a:pt x="17" y="11"/>
                  </a:lnTo>
                  <a:lnTo>
                    <a:pt x="14" y="17"/>
                  </a:lnTo>
                  <a:lnTo>
                    <a:pt x="14" y="20"/>
                  </a:lnTo>
                  <a:lnTo>
                    <a:pt x="14" y="23"/>
                  </a:lnTo>
                  <a:lnTo>
                    <a:pt x="14" y="26"/>
                  </a:lnTo>
                  <a:lnTo>
                    <a:pt x="12" y="29"/>
                  </a:lnTo>
                  <a:lnTo>
                    <a:pt x="14" y="31"/>
                  </a:lnTo>
                  <a:lnTo>
                    <a:pt x="14" y="37"/>
                  </a:lnTo>
                  <a:lnTo>
                    <a:pt x="14" y="40"/>
                  </a:lnTo>
                  <a:lnTo>
                    <a:pt x="12" y="37"/>
                  </a:lnTo>
                  <a:lnTo>
                    <a:pt x="12" y="40"/>
                  </a:lnTo>
                  <a:lnTo>
                    <a:pt x="9" y="43"/>
                  </a:lnTo>
                  <a:lnTo>
                    <a:pt x="6" y="49"/>
                  </a:lnTo>
                  <a:lnTo>
                    <a:pt x="6" y="60"/>
                  </a:lnTo>
                  <a:lnTo>
                    <a:pt x="6" y="63"/>
                  </a:lnTo>
                  <a:lnTo>
                    <a:pt x="3" y="69"/>
                  </a:lnTo>
                  <a:lnTo>
                    <a:pt x="0" y="72"/>
                  </a:lnTo>
                  <a:lnTo>
                    <a:pt x="0" y="78"/>
                  </a:lnTo>
                  <a:lnTo>
                    <a:pt x="0" y="83"/>
                  </a:lnTo>
                  <a:lnTo>
                    <a:pt x="0" y="86"/>
                  </a:lnTo>
                  <a:lnTo>
                    <a:pt x="6" y="86"/>
                  </a:lnTo>
                  <a:lnTo>
                    <a:pt x="9" y="86"/>
                  </a:lnTo>
                  <a:lnTo>
                    <a:pt x="9" y="95"/>
                  </a:lnTo>
                  <a:lnTo>
                    <a:pt x="9" y="98"/>
                  </a:lnTo>
                  <a:lnTo>
                    <a:pt x="6" y="106"/>
                  </a:lnTo>
                  <a:lnTo>
                    <a:pt x="6" y="112"/>
                  </a:lnTo>
                  <a:lnTo>
                    <a:pt x="3" y="118"/>
                  </a:lnTo>
                  <a:lnTo>
                    <a:pt x="6" y="121"/>
                  </a:lnTo>
                  <a:lnTo>
                    <a:pt x="9" y="124"/>
                  </a:lnTo>
                  <a:lnTo>
                    <a:pt x="14" y="124"/>
                  </a:lnTo>
                  <a:lnTo>
                    <a:pt x="17" y="121"/>
                  </a:lnTo>
                  <a:lnTo>
                    <a:pt x="17" y="118"/>
                  </a:lnTo>
                  <a:lnTo>
                    <a:pt x="17" y="112"/>
                  </a:lnTo>
                  <a:lnTo>
                    <a:pt x="17" y="109"/>
                  </a:lnTo>
                  <a:lnTo>
                    <a:pt x="17" y="106"/>
                  </a:lnTo>
                  <a:lnTo>
                    <a:pt x="20" y="89"/>
                  </a:lnTo>
                  <a:lnTo>
                    <a:pt x="20" y="86"/>
                  </a:lnTo>
                  <a:lnTo>
                    <a:pt x="17" y="80"/>
                  </a:lnTo>
                  <a:lnTo>
                    <a:pt x="20" y="78"/>
                  </a:lnTo>
                  <a:lnTo>
                    <a:pt x="23" y="75"/>
                  </a:lnTo>
                  <a:lnTo>
                    <a:pt x="26" y="72"/>
                  </a:lnTo>
                  <a:lnTo>
                    <a:pt x="29" y="72"/>
                  </a:lnTo>
                  <a:lnTo>
                    <a:pt x="29" y="75"/>
                  </a:lnTo>
                  <a:lnTo>
                    <a:pt x="29" y="78"/>
                  </a:lnTo>
                  <a:lnTo>
                    <a:pt x="29" y="80"/>
                  </a:lnTo>
                  <a:lnTo>
                    <a:pt x="26" y="86"/>
                  </a:lnTo>
                  <a:lnTo>
                    <a:pt x="29" y="89"/>
                  </a:lnTo>
                  <a:lnTo>
                    <a:pt x="29" y="92"/>
                  </a:lnTo>
                  <a:lnTo>
                    <a:pt x="32" y="95"/>
                  </a:lnTo>
                  <a:lnTo>
                    <a:pt x="35" y="98"/>
                  </a:lnTo>
                  <a:lnTo>
                    <a:pt x="32" y="103"/>
                  </a:lnTo>
                  <a:lnTo>
                    <a:pt x="32" y="106"/>
                  </a:lnTo>
                  <a:lnTo>
                    <a:pt x="35" y="109"/>
                  </a:lnTo>
                  <a:lnTo>
                    <a:pt x="37" y="112"/>
                  </a:lnTo>
                  <a:lnTo>
                    <a:pt x="40" y="109"/>
                  </a:lnTo>
                  <a:lnTo>
                    <a:pt x="43" y="103"/>
                  </a:lnTo>
                  <a:lnTo>
                    <a:pt x="46" y="103"/>
                  </a:lnTo>
                  <a:lnTo>
                    <a:pt x="49" y="103"/>
                  </a:lnTo>
                  <a:lnTo>
                    <a:pt x="52" y="101"/>
                  </a:lnTo>
                  <a:lnTo>
                    <a:pt x="52" y="98"/>
                  </a:lnTo>
                  <a:lnTo>
                    <a:pt x="49" y="98"/>
                  </a:lnTo>
                  <a:lnTo>
                    <a:pt x="46" y="98"/>
                  </a:lnTo>
                  <a:lnTo>
                    <a:pt x="46" y="95"/>
                  </a:lnTo>
                  <a:lnTo>
                    <a:pt x="46" y="92"/>
                  </a:lnTo>
                  <a:lnTo>
                    <a:pt x="43" y="89"/>
                  </a:lnTo>
                  <a:lnTo>
                    <a:pt x="43" y="83"/>
                  </a:lnTo>
                  <a:lnTo>
                    <a:pt x="46" y="83"/>
                  </a:lnTo>
                  <a:lnTo>
                    <a:pt x="46" y="80"/>
                  </a:lnTo>
                  <a:lnTo>
                    <a:pt x="43" y="78"/>
                  </a:lnTo>
                  <a:lnTo>
                    <a:pt x="37" y="63"/>
                  </a:lnTo>
                  <a:lnTo>
                    <a:pt x="35" y="60"/>
                  </a:lnTo>
                  <a:lnTo>
                    <a:pt x="32" y="57"/>
                  </a:lnTo>
                  <a:lnTo>
                    <a:pt x="37" y="60"/>
                  </a:lnTo>
                  <a:lnTo>
                    <a:pt x="40" y="57"/>
                  </a:lnTo>
                  <a:lnTo>
                    <a:pt x="43" y="57"/>
                  </a:lnTo>
                  <a:lnTo>
                    <a:pt x="46" y="54"/>
                  </a:lnTo>
                  <a:lnTo>
                    <a:pt x="46" y="52"/>
                  </a:lnTo>
                  <a:lnTo>
                    <a:pt x="52" y="43"/>
                  </a:lnTo>
                  <a:lnTo>
                    <a:pt x="55" y="43"/>
                  </a:lnTo>
                  <a:lnTo>
                    <a:pt x="58" y="46"/>
                  </a:lnTo>
                  <a:lnTo>
                    <a:pt x="61" y="43"/>
                  </a:lnTo>
                  <a:lnTo>
                    <a:pt x="61" y="40"/>
                  </a:lnTo>
                  <a:lnTo>
                    <a:pt x="61" y="37"/>
                  </a:lnTo>
                  <a:lnTo>
                    <a:pt x="58" y="37"/>
                  </a:lnTo>
                  <a:lnTo>
                    <a:pt x="52" y="40"/>
                  </a:lnTo>
                  <a:lnTo>
                    <a:pt x="46" y="40"/>
                  </a:lnTo>
                  <a:lnTo>
                    <a:pt x="43" y="43"/>
                  </a:lnTo>
                  <a:lnTo>
                    <a:pt x="43" y="46"/>
                  </a:lnTo>
                  <a:lnTo>
                    <a:pt x="40" y="43"/>
                  </a:lnTo>
                  <a:lnTo>
                    <a:pt x="37" y="43"/>
                  </a:lnTo>
                  <a:lnTo>
                    <a:pt x="35" y="43"/>
                  </a:lnTo>
                  <a:lnTo>
                    <a:pt x="32" y="46"/>
                  </a:lnTo>
                  <a:lnTo>
                    <a:pt x="29" y="49"/>
                  </a:lnTo>
                  <a:lnTo>
                    <a:pt x="29" y="52"/>
                  </a:lnTo>
                  <a:lnTo>
                    <a:pt x="23" y="52"/>
                  </a:lnTo>
                  <a:lnTo>
                    <a:pt x="20" y="46"/>
                  </a:lnTo>
                  <a:lnTo>
                    <a:pt x="17" y="43"/>
                  </a:lnTo>
                  <a:lnTo>
                    <a:pt x="17" y="40"/>
                  </a:lnTo>
                  <a:lnTo>
                    <a:pt x="17" y="31"/>
                  </a:lnTo>
                  <a:lnTo>
                    <a:pt x="17" y="29"/>
                  </a:lnTo>
                  <a:lnTo>
                    <a:pt x="20" y="23"/>
                  </a:lnTo>
                  <a:lnTo>
                    <a:pt x="23" y="20"/>
                  </a:lnTo>
                  <a:lnTo>
                    <a:pt x="26" y="20"/>
                  </a:lnTo>
                  <a:lnTo>
                    <a:pt x="29" y="20"/>
                  </a:lnTo>
                  <a:lnTo>
                    <a:pt x="32" y="20"/>
                  </a:lnTo>
                  <a:lnTo>
                    <a:pt x="35" y="20"/>
                  </a:lnTo>
                  <a:lnTo>
                    <a:pt x="37" y="20"/>
                  </a:lnTo>
                  <a:lnTo>
                    <a:pt x="40" y="20"/>
                  </a:lnTo>
                  <a:lnTo>
                    <a:pt x="43" y="20"/>
                  </a:lnTo>
                  <a:lnTo>
                    <a:pt x="49" y="20"/>
                  </a:lnTo>
                  <a:lnTo>
                    <a:pt x="52" y="20"/>
                  </a:lnTo>
                  <a:lnTo>
                    <a:pt x="58" y="20"/>
                  </a:lnTo>
                  <a:lnTo>
                    <a:pt x="61" y="23"/>
                  </a:lnTo>
                  <a:lnTo>
                    <a:pt x="63" y="23"/>
                  </a:lnTo>
                  <a:lnTo>
                    <a:pt x="66" y="2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8" name="Freeform 448"/>
            <p:cNvSpPr>
              <a:spLocks noChangeArrowheads="1"/>
            </p:cNvSpPr>
            <p:nvPr/>
          </p:nvSpPr>
          <p:spPr bwMode="auto">
            <a:xfrm>
              <a:off x="7133409" y="2867186"/>
              <a:ext cx="6284" cy="12567"/>
            </a:xfrm>
            <a:custGeom>
              <a:avLst/>
              <a:gdLst>
                <a:gd name="T0" fmla="*/ 0 w 3"/>
                <a:gd name="T1" fmla="*/ 0 h 6"/>
                <a:gd name="T2" fmla="*/ 0 w 3"/>
                <a:gd name="T3" fmla="*/ 0 h 6"/>
                <a:gd name="T4" fmla="*/ 0 w 3"/>
                <a:gd name="T5" fmla="*/ 2147483647 h 6"/>
                <a:gd name="T6" fmla="*/ 0 w 3"/>
                <a:gd name="T7" fmla="*/ 2147483647 h 6"/>
                <a:gd name="T8" fmla="*/ 0 w 3"/>
                <a:gd name="T9" fmla="*/ 2147483647 h 6"/>
                <a:gd name="T10" fmla="*/ 2147483647 w 3"/>
                <a:gd name="T11" fmla="*/ 2147483647 h 6"/>
                <a:gd name="T12" fmla="*/ 0 w 3"/>
                <a:gd name="T13" fmla="*/ 0 h 6"/>
                <a:gd name="T14" fmla="*/ 0 w 3"/>
                <a:gd name="T15" fmla="*/ 0 h 6"/>
                <a:gd name="T16" fmla="*/ 0 w 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0" y="0"/>
                  </a:moveTo>
                  <a:lnTo>
                    <a:pt x="0" y="0"/>
                  </a:lnTo>
                  <a:lnTo>
                    <a:pt x="0" y="3"/>
                  </a:lnTo>
                  <a:lnTo>
                    <a:pt x="0" y="6"/>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399" name="Freeform 449"/>
            <p:cNvSpPr>
              <a:spLocks noChangeArrowheads="1"/>
            </p:cNvSpPr>
            <p:nvPr/>
          </p:nvSpPr>
          <p:spPr bwMode="auto">
            <a:xfrm>
              <a:off x="7145976" y="2848337"/>
              <a:ext cx="12567" cy="31416"/>
            </a:xfrm>
            <a:custGeom>
              <a:avLst/>
              <a:gdLst>
                <a:gd name="T0" fmla="*/ 2147483647 w 6"/>
                <a:gd name="T1" fmla="*/ 2147483647 h 15"/>
                <a:gd name="T2" fmla="*/ 0 w 6"/>
                <a:gd name="T3" fmla="*/ 2147483647 h 15"/>
                <a:gd name="T4" fmla="*/ 0 w 6"/>
                <a:gd name="T5" fmla="*/ 2147483647 h 15"/>
                <a:gd name="T6" fmla="*/ 0 w 6"/>
                <a:gd name="T7" fmla="*/ 2147483647 h 15"/>
                <a:gd name="T8" fmla="*/ 0 w 6"/>
                <a:gd name="T9" fmla="*/ 2147483647 h 15"/>
                <a:gd name="T10" fmla="*/ 2147483647 w 6"/>
                <a:gd name="T11" fmla="*/ 2147483647 h 15"/>
                <a:gd name="T12" fmla="*/ 2147483647 w 6"/>
                <a:gd name="T13" fmla="*/ 2147483647 h 15"/>
                <a:gd name="T14" fmla="*/ 2147483647 w 6"/>
                <a:gd name="T15" fmla="*/ 2147483647 h 15"/>
                <a:gd name="T16" fmla="*/ 2147483647 w 6"/>
                <a:gd name="T17" fmla="*/ 2147483647 h 15"/>
                <a:gd name="T18" fmla="*/ 2147483647 w 6"/>
                <a:gd name="T19" fmla="*/ 2147483647 h 15"/>
                <a:gd name="T20" fmla="*/ 2147483647 w 6"/>
                <a:gd name="T21" fmla="*/ 0 h 15"/>
                <a:gd name="T22" fmla="*/ 2147483647 w 6"/>
                <a:gd name="T23" fmla="*/ 0 h 15"/>
                <a:gd name="T24" fmla="*/ 2147483647 w 6"/>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5"/>
                <a:gd name="T41" fmla="*/ 6 w 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5">
                  <a:moveTo>
                    <a:pt x="3" y="3"/>
                  </a:moveTo>
                  <a:lnTo>
                    <a:pt x="0" y="3"/>
                  </a:lnTo>
                  <a:lnTo>
                    <a:pt x="0" y="9"/>
                  </a:lnTo>
                  <a:lnTo>
                    <a:pt x="0" y="12"/>
                  </a:lnTo>
                  <a:lnTo>
                    <a:pt x="0" y="15"/>
                  </a:lnTo>
                  <a:lnTo>
                    <a:pt x="3" y="12"/>
                  </a:lnTo>
                  <a:lnTo>
                    <a:pt x="3" y="15"/>
                  </a:lnTo>
                  <a:lnTo>
                    <a:pt x="3" y="9"/>
                  </a:lnTo>
                  <a:lnTo>
                    <a:pt x="3" y="6"/>
                  </a:lnTo>
                  <a:lnTo>
                    <a:pt x="6" y="6"/>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0" name="Freeform 450"/>
            <p:cNvSpPr>
              <a:spLocks noChangeArrowheads="1"/>
            </p:cNvSpPr>
            <p:nvPr/>
          </p:nvSpPr>
          <p:spPr bwMode="auto">
            <a:xfrm>
              <a:off x="7152258" y="2842054"/>
              <a:ext cx="18849" cy="43983"/>
            </a:xfrm>
            <a:custGeom>
              <a:avLst/>
              <a:gdLst>
                <a:gd name="T0" fmla="*/ 2147483647 w 9"/>
                <a:gd name="T1" fmla="*/ 2147483647 h 21"/>
                <a:gd name="T2" fmla="*/ 2147483647 w 9"/>
                <a:gd name="T3" fmla="*/ 2147483647 h 21"/>
                <a:gd name="T4" fmla="*/ 2147483647 w 9"/>
                <a:gd name="T5" fmla="*/ 2147483647 h 21"/>
                <a:gd name="T6" fmla="*/ 2147483647 w 9"/>
                <a:gd name="T7" fmla="*/ 2147483647 h 21"/>
                <a:gd name="T8" fmla="*/ 2147483647 w 9"/>
                <a:gd name="T9" fmla="*/ 2147483647 h 21"/>
                <a:gd name="T10" fmla="*/ 2147483647 w 9"/>
                <a:gd name="T11" fmla="*/ 2147483647 h 21"/>
                <a:gd name="T12" fmla="*/ 2147483647 w 9"/>
                <a:gd name="T13" fmla="*/ 2147483647 h 21"/>
                <a:gd name="T14" fmla="*/ 2147483647 w 9"/>
                <a:gd name="T15" fmla="*/ 2147483647 h 21"/>
                <a:gd name="T16" fmla="*/ 2147483647 w 9"/>
                <a:gd name="T17" fmla="*/ 2147483647 h 21"/>
                <a:gd name="T18" fmla="*/ 2147483647 w 9"/>
                <a:gd name="T19" fmla="*/ 0 h 21"/>
                <a:gd name="T20" fmla="*/ 2147483647 w 9"/>
                <a:gd name="T21" fmla="*/ 0 h 21"/>
                <a:gd name="T22" fmla="*/ 2147483647 w 9"/>
                <a:gd name="T23" fmla="*/ 0 h 21"/>
                <a:gd name="T24" fmla="*/ 2147483647 w 9"/>
                <a:gd name="T25" fmla="*/ 2147483647 h 21"/>
                <a:gd name="T26" fmla="*/ 2147483647 w 9"/>
                <a:gd name="T27" fmla="*/ 2147483647 h 21"/>
                <a:gd name="T28" fmla="*/ 2147483647 w 9"/>
                <a:gd name="T29" fmla="*/ 2147483647 h 21"/>
                <a:gd name="T30" fmla="*/ 2147483647 w 9"/>
                <a:gd name="T31" fmla="*/ 2147483647 h 21"/>
                <a:gd name="T32" fmla="*/ 0 w 9"/>
                <a:gd name="T33" fmla="*/ 2147483647 h 21"/>
                <a:gd name="T34" fmla="*/ 0 w 9"/>
                <a:gd name="T35" fmla="*/ 2147483647 h 21"/>
                <a:gd name="T36" fmla="*/ 0 w 9"/>
                <a:gd name="T37" fmla="*/ 2147483647 h 21"/>
                <a:gd name="T38" fmla="*/ 2147483647 w 9"/>
                <a:gd name="T39" fmla="*/ 2147483647 h 21"/>
                <a:gd name="T40" fmla="*/ 2147483647 w 9"/>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21"/>
                <a:gd name="T65" fmla="*/ 9 w 9"/>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21">
                  <a:moveTo>
                    <a:pt x="6" y="18"/>
                  </a:moveTo>
                  <a:lnTo>
                    <a:pt x="6" y="18"/>
                  </a:lnTo>
                  <a:lnTo>
                    <a:pt x="6" y="15"/>
                  </a:lnTo>
                  <a:lnTo>
                    <a:pt x="6" y="12"/>
                  </a:lnTo>
                  <a:lnTo>
                    <a:pt x="6" y="9"/>
                  </a:lnTo>
                  <a:lnTo>
                    <a:pt x="9" y="6"/>
                  </a:lnTo>
                  <a:lnTo>
                    <a:pt x="9" y="3"/>
                  </a:lnTo>
                  <a:lnTo>
                    <a:pt x="6" y="0"/>
                  </a:lnTo>
                  <a:lnTo>
                    <a:pt x="6" y="3"/>
                  </a:lnTo>
                  <a:lnTo>
                    <a:pt x="3" y="9"/>
                  </a:lnTo>
                  <a:lnTo>
                    <a:pt x="3" y="12"/>
                  </a:lnTo>
                  <a:lnTo>
                    <a:pt x="0" y="15"/>
                  </a:lnTo>
                  <a:lnTo>
                    <a:pt x="0" y="18"/>
                  </a:lnTo>
                  <a:lnTo>
                    <a:pt x="3" y="21"/>
                  </a:lnTo>
                  <a:lnTo>
                    <a:pt x="6" y="1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1" name="Freeform 451"/>
            <p:cNvSpPr>
              <a:spLocks noChangeArrowheads="1"/>
            </p:cNvSpPr>
            <p:nvPr/>
          </p:nvSpPr>
          <p:spPr bwMode="auto">
            <a:xfrm>
              <a:off x="7164824" y="2825299"/>
              <a:ext cx="6284" cy="12567"/>
            </a:xfrm>
            <a:custGeom>
              <a:avLst/>
              <a:gdLst>
                <a:gd name="T0" fmla="*/ 0 w 3"/>
                <a:gd name="T1" fmla="*/ 0 h 6"/>
                <a:gd name="T2" fmla="*/ 0 w 3"/>
                <a:gd name="T3" fmla="*/ 2147483647 h 6"/>
                <a:gd name="T4" fmla="*/ 0 w 3"/>
                <a:gd name="T5" fmla="*/ 2147483647 h 6"/>
                <a:gd name="T6" fmla="*/ 2147483647 w 3"/>
                <a:gd name="T7" fmla="*/ 2147483647 h 6"/>
                <a:gd name="T8" fmla="*/ 2147483647 w 3"/>
                <a:gd name="T9" fmla="*/ 2147483647 h 6"/>
                <a:gd name="T10" fmla="*/ 2147483647 w 3"/>
                <a:gd name="T11" fmla="*/ 2147483647 h 6"/>
                <a:gd name="T12" fmla="*/ 2147483647 w 3"/>
                <a:gd name="T13" fmla="*/ 2147483647 h 6"/>
                <a:gd name="T14" fmla="*/ 2147483647 w 3"/>
                <a:gd name="T15" fmla="*/ 0 h 6"/>
                <a:gd name="T16" fmla="*/ 2147483647 w 3"/>
                <a:gd name="T17" fmla="*/ 0 h 6"/>
                <a:gd name="T18" fmla="*/ 0 w 3"/>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0" y="0"/>
                  </a:moveTo>
                  <a:lnTo>
                    <a:pt x="0" y="3"/>
                  </a:lnTo>
                  <a:lnTo>
                    <a:pt x="3" y="6"/>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2" name="Freeform 452"/>
            <p:cNvSpPr>
              <a:spLocks noChangeArrowheads="1"/>
            </p:cNvSpPr>
            <p:nvPr/>
          </p:nvSpPr>
          <p:spPr bwMode="auto">
            <a:xfrm>
              <a:off x="7164824" y="2722674"/>
              <a:ext cx="12567" cy="16755"/>
            </a:xfrm>
            <a:custGeom>
              <a:avLst/>
              <a:gdLst>
                <a:gd name="T0" fmla="*/ 2147483647 w 6"/>
                <a:gd name="T1" fmla="*/ 0 h 8"/>
                <a:gd name="T2" fmla="*/ 2147483647 w 6"/>
                <a:gd name="T3" fmla="*/ 0 h 8"/>
                <a:gd name="T4" fmla="*/ 0 w 6"/>
                <a:gd name="T5" fmla="*/ 2147483647 h 8"/>
                <a:gd name="T6" fmla="*/ 0 w 6"/>
                <a:gd name="T7" fmla="*/ 2147483647 h 8"/>
                <a:gd name="T8" fmla="*/ 0 w 6"/>
                <a:gd name="T9" fmla="*/ 2147483647 h 8"/>
                <a:gd name="T10" fmla="*/ 0 w 6"/>
                <a:gd name="T11" fmla="*/ 2147483647 h 8"/>
                <a:gd name="T12" fmla="*/ 2147483647 w 6"/>
                <a:gd name="T13" fmla="*/ 2147483647 h 8"/>
                <a:gd name="T14" fmla="*/ 2147483647 w 6"/>
                <a:gd name="T15" fmla="*/ 2147483647 h 8"/>
                <a:gd name="T16" fmla="*/ 2147483647 w 6"/>
                <a:gd name="T17" fmla="*/ 2147483647 h 8"/>
                <a:gd name="T18" fmla="*/ 2147483647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8"/>
                <a:gd name="T32" fmla="*/ 6 w 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8">
                  <a:moveTo>
                    <a:pt x="6" y="0"/>
                  </a:moveTo>
                  <a:lnTo>
                    <a:pt x="3" y="0"/>
                  </a:lnTo>
                  <a:lnTo>
                    <a:pt x="0" y="3"/>
                  </a:lnTo>
                  <a:lnTo>
                    <a:pt x="0" y="6"/>
                  </a:lnTo>
                  <a:lnTo>
                    <a:pt x="0" y="8"/>
                  </a:lnTo>
                  <a:lnTo>
                    <a:pt x="3" y="8"/>
                  </a:lnTo>
                  <a:lnTo>
                    <a:pt x="3" y="3"/>
                  </a:lnTo>
                  <a:lnTo>
                    <a:pt x="6" y="3"/>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3" name="Freeform 453"/>
            <p:cNvSpPr>
              <a:spLocks noChangeArrowheads="1"/>
            </p:cNvSpPr>
            <p:nvPr/>
          </p:nvSpPr>
          <p:spPr bwMode="auto">
            <a:xfrm>
              <a:off x="7177391" y="2728957"/>
              <a:ext cx="6284" cy="10472"/>
            </a:xfrm>
            <a:custGeom>
              <a:avLst/>
              <a:gdLst>
                <a:gd name="T0" fmla="*/ 0 w 3"/>
                <a:gd name="T1" fmla="*/ 2147483647 h 5"/>
                <a:gd name="T2" fmla="*/ 2147483647 w 3"/>
                <a:gd name="T3" fmla="*/ 2147483647 h 5"/>
                <a:gd name="T4" fmla="*/ 2147483647 w 3"/>
                <a:gd name="T5" fmla="*/ 2147483647 h 5"/>
                <a:gd name="T6" fmla="*/ 2147483647 w 3"/>
                <a:gd name="T7" fmla="*/ 0 h 5"/>
                <a:gd name="T8" fmla="*/ 2147483647 w 3"/>
                <a:gd name="T9" fmla="*/ 0 h 5"/>
                <a:gd name="T10" fmla="*/ 0 w 3"/>
                <a:gd name="T11" fmla="*/ 0 h 5"/>
                <a:gd name="T12" fmla="*/ 0 w 3"/>
                <a:gd name="T13" fmla="*/ 2147483647 h 5"/>
                <a:gd name="T14" fmla="*/ 0 w 3"/>
                <a:gd name="T15" fmla="*/ 2147483647 h 5"/>
                <a:gd name="T16" fmla="*/ 0 w 3"/>
                <a:gd name="T17" fmla="*/ 2147483647 h 5"/>
                <a:gd name="T18" fmla="*/ 0 w 3"/>
                <a:gd name="T19" fmla="*/ 2147483647 h 5"/>
                <a:gd name="T20" fmla="*/ 0 w 3"/>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0" y="5"/>
                  </a:moveTo>
                  <a:lnTo>
                    <a:pt x="3" y="5"/>
                  </a:lnTo>
                  <a:lnTo>
                    <a:pt x="3" y="3"/>
                  </a:lnTo>
                  <a:lnTo>
                    <a:pt x="3" y="0"/>
                  </a:lnTo>
                  <a:lnTo>
                    <a:pt x="0" y="0"/>
                  </a:lnTo>
                  <a:lnTo>
                    <a:pt x="0" y="3"/>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4" name="Freeform 454"/>
            <p:cNvSpPr>
              <a:spLocks noChangeArrowheads="1"/>
            </p:cNvSpPr>
            <p:nvPr/>
          </p:nvSpPr>
          <p:spPr bwMode="auto">
            <a:xfrm>
              <a:off x="7206712" y="2745712"/>
              <a:ext cx="25132" cy="12567"/>
            </a:xfrm>
            <a:custGeom>
              <a:avLst/>
              <a:gdLst>
                <a:gd name="T0" fmla="*/ 2147483647 w 12"/>
                <a:gd name="T1" fmla="*/ 2147483647 h 6"/>
                <a:gd name="T2" fmla="*/ 2147483647 w 12"/>
                <a:gd name="T3" fmla="*/ 2147483647 h 6"/>
                <a:gd name="T4" fmla="*/ 2147483647 w 12"/>
                <a:gd name="T5" fmla="*/ 2147483647 h 6"/>
                <a:gd name="T6" fmla="*/ 2147483647 w 12"/>
                <a:gd name="T7" fmla="*/ 2147483647 h 6"/>
                <a:gd name="T8" fmla="*/ 2147483647 w 12"/>
                <a:gd name="T9" fmla="*/ 0 h 6"/>
                <a:gd name="T10" fmla="*/ 2147483647 w 12"/>
                <a:gd name="T11" fmla="*/ 0 h 6"/>
                <a:gd name="T12" fmla="*/ 2147483647 w 12"/>
                <a:gd name="T13" fmla="*/ 0 h 6"/>
                <a:gd name="T14" fmla="*/ 2147483647 w 12"/>
                <a:gd name="T15" fmla="*/ 0 h 6"/>
                <a:gd name="T16" fmla="*/ 0 w 12"/>
                <a:gd name="T17" fmla="*/ 0 h 6"/>
                <a:gd name="T18" fmla="*/ 0 w 12"/>
                <a:gd name="T19" fmla="*/ 0 h 6"/>
                <a:gd name="T20" fmla="*/ 0 w 12"/>
                <a:gd name="T21" fmla="*/ 0 h 6"/>
                <a:gd name="T22" fmla="*/ 0 w 12"/>
                <a:gd name="T23" fmla="*/ 2147483647 h 6"/>
                <a:gd name="T24" fmla="*/ 2147483647 w 12"/>
                <a:gd name="T25" fmla="*/ 2147483647 h 6"/>
                <a:gd name="T26" fmla="*/ 2147483647 w 12"/>
                <a:gd name="T27" fmla="*/ 2147483647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6"/>
                <a:gd name="T44" fmla="*/ 12 w 12"/>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6">
                  <a:moveTo>
                    <a:pt x="6" y="3"/>
                  </a:moveTo>
                  <a:lnTo>
                    <a:pt x="9" y="3"/>
                  </a:lnTo>
                  <a:lnTo>
                    <a:pt x="12" y="3"/>
                  </a:lnTo>
                  <a:lnTo>
                    <a:pt x="12" y="0"/>
                  </a:lnTo>
                  <a:lnTo>
                    <a:pt x="9" y="0"/>
                  </a:lnTo>
                  <a:lnTo>
                    <a:pt x="6" y="0"/>
                  </a:lnTo>
                  <a:lnTo>
                    <a:pt x="0" y="0"/>
                  </a:lnTo>
                  <a:lnTo>
                    <a:pt x="0" y="3"/>
                  </a:lnTo>
                  <a:lnTo>
                    <a:pt x="3" y="6"/>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5" name="Freeform 455"/>
            <p:cNvSpPr>
              <a:spLocks noChangeArrowheads="1"/>
            </p:cNvSpPr>
            <p:nvPr/>
          </p:nvSpPr>
          <p:spPr bwMode="auto">
            <a:xfrm>
              <a:off x="7236032" y="2745712"/>
              <a:ext cx="25132" cy="6284"/>
            </a:xfrm>
            <a:custGeom>
              <a:avLst/>
              <a:gdLst>
                <a:gd name="T0" fmla="*/ 2147483647 w 12"/>
                <a:gd name="T1" fmla="*/ 2147483647 h 3"/>
                <a:gd name="T2" fmla="*/ 2147483647 w 12"/>
                <a:gd name="T3" fmla="*/ 0 h 3"/>
                <a:gd name="T4" fmla="*/ 2147483647 w 12"/>
                <a:gd name="T5" fmla="*/ 0 h 3"/>
                <a:gd name="T6" fmla="*/ 2147483647 w 12"/>
                <a:gd name="T7" fmla="*/ 0 h 3"/>
                <a:gd name="T8" fmla="*/ 2147483647 w 12"/>
                <a:gd name="T9" fmla="*/ 2147483647 h 3"/>
                <a:gd name="T10" fmla="*/ 0 w 12"/>
                <a:gd name="T11" fmla="*/ 0 h 3"/>
                <a:gd name="T12" fmla="*/ 0 w 12"/>
                <a:gd name="T13" fmla="*/ 2147483647 h 3"/>
                <a:gd name="T14" fmla="*/ 0 w 12"/>
                <a:gd name="T15" fmla="*/ 2147483647 h 3"/>
                <a:gd name="T16" fmla="*/ 2147483647 w 12"/>
                <a:gd name="T17" fmla="*/ 2147483647 h 3"/>
                <a:gd name="T18" fmla="*/ 2147483647 w 12"/>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
                <a:gd name="T32" fmla="*/ 12 w 1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
                  <a:moveTo>
                    <a:pt x="9" y="3"/>
                  </a:moveTo>
                  <a:lnTo>
                    <a:pt x="12" y="0"/>
                  </a:lnTo>
                  <a:lnTo>
                    <a:pt x="9" y="0"/>
                  </a:lnTo>
                  <a:lnTo>
                    <a:pt x="6" y="0"/>
                  </a:lnTo>
                  <a:lnTo>
                    <a:pt x="3" y="3"/>
                  </a:lnTo>
                  <a:lnTo>
                    <a:pt x="0" y="0"/>
                  </a:lnTo>
                  <a:lnTo>
                    <a:pt x="0" y="3"/>
                  </a:lnTo>
                  <a:lnTo>
                    <a:pt x="9"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6" name="Freeform 456"/>
            <p:cNvSpPr>
              <a:spLocks noChangeArrowheads="1"/>
            </p:cNvSpPr>
            <p:nvPr/>
          </p:nvSpPr>
          <p:spPr bwMode="auto">
            <a:xfrm>
              <a:off x="7248598" y="2758279"/>
              <a:ext cx="1" cy="12567"/>
            </a:xfrm>
            <a:custGeom>
              <a:avLst/>
              <a:gdLst>
                <a:gd name="T0" fmla="*/ 0 w 1"/>
                <a:gd name="T1" fmla="*/ 2147483647 h 6"/>
                <a:gd name="T2" fmla="*/ 0 w 1"/>
                <a:gd name="T3" fmla="*/ 2147483647 h 6"/>
                <a:gd name="T4" fmla="*/ 0 w 1"/>
                <a:gd name="T5" fmla="*/ 2147483647 h 6"/>
                <a:gd name="T6" fmla="*/ 0 w 1"/>
                <a:gd name="T7" fmla="*/ 0 h 6"/>
                <a:gd name="T8" fmla="*/ 0 w 1"/>
                <a:gd name="T9" fmla="*/ 2147483647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3"/>
                  </a:moveTo>
                  <a:lnTo>
                    <a:pt x="0" y="6"/>
                  </a:ln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7" name="Freeform 457"/>
            <p:cNvSpPr>
              <a:spLocks noChangeArrowheads="1"/>
            </p:cNvSpPr>
            <p:nvPr/>
          </p:nvSpPr>
          <p:spPr bwMode="auto">
            <a:xfrm>
              <a:off x="7248598" y="2793884"/>
              <a:ext cx="35605" cy="31416"/>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0 h 15"/>
                <a:gd name="T14" fmla="*/ 2147483647 w 17"/>
                <a:gd name="T15" fmla="*/ 0 h 15"/>
                <a:gd name="T16" fmla="*/ 2147483647 w 17"/>
                <a:gd name="T17" fmla="*/ 2147483647 h 15"/>
                <a:gd name="T18" fmla="*/ 0 w 17"/>
                <a:gd name="T19" fmla="*/ 0 h 15"/>
                <a:gd name="T20" fmla="*/ 0 w 17"/>
                <a:gd name="T21" fmla="*/ 0 h 15"/>
                <a:gd name="T22" fmla="*/ 0 w 17"/>
                <a:gd name="T23" fmla="*/ 2147483647 h 15"/>
                <a:gd name="T24" fmla="*/ 0 w 17"/>
                <a:gd name="T25" fmla="*/ 2147483647 h 15"/>
                <a:gd name="T26" fmla="*/ 2147483647 w 17"/>
                <a:gd name="T27" fmla="*/ 2147483647 h 15"/>
                <a:gd name="T28" fmla="*/ 2147483647 w 17"/>
                <a:gd name="T29" fmla="*/ 2147483647 h 15"/>
                <a:gd name="T30" fmla="*/ 2147483647 w 17"/>
                <a:gd name="T31" fmla="*/ 2147483647 h 15"/>
                <a:gd name="T32" fmla="*/ 2147483647 w 17"/>
                <a:gd name="T33" fmla="*/ 2147483647 h 15"/>
                <a:gd name="T34" fmla="*/ 2147483647 w 17"/>
                <a:gd name="T35" fmla="*/ 2147483647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2" y="12"/>
                  </a:moveTo>
                  <a:lnTo>
                    <a:pt x="15" y="12"/>
                  </a:lnTo>
                  <a:lnTo>
                    <a:pt x="17" y="9"/>
                  </a:lnTo>
                  <a:lnTo>
                    <a:pt x="15" y="3"/>
                  </a:lnTo>
                  <a:lnTo>
                    <a:pt x="9" y="0"/>
                  </a:lnTo>
                  <a:lnTo>
                    <a:pt x="6" y="0"/>
                  </a:lnTo>
                  <a:lnTo>
                    <a:pt x="3" y="3"/>
                  </a:lnTo>
                  <a:lnTo>
                    <a:pt x="0" y="0"/>
                  </a:lnTo>
                  <a:lnTo>
                    <a:pt x="0" y="3"/>
                  </a:lnTo>
                  <a:lnTo>
                    <a:pt x="0" y="6"/>
                  </a:lnTo>
                  <a:lnTo>
                    <a:pt x="3" y="9"/>
                  </a:lnTo>
                  <a:lnTo>
                    <a:pt x="3" y="12"/>
                  </a:lnTo>
                  <a:lnTo>
                    <a:pt x="6" y="12"/>
                  </a:lnTo>
                  <a:lnTo>
                    <a:pt x="12" y="15"/>
                  </a:lnTo>
                  <a:lnTo>
                    <a:pt x="12"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8" name="Freeform 458"/>
            <p:cNvSpPr>
              <a:spLocks noChangeArrowheads="1"/>
            </p:cNvSpPr>
            <p:nvPr/>
          </p:nvSpPr>
          <p:spPr bwMode="auto">
            <a:xfrm>
              <a:off x="7231844" y="2553031"/>
              <a:ext cx="4189" cy="12567"/>
            </a:xfrm>
            <a:custGeom>
              <a:avLst/>
              <a:gdLst>
                <a:gd name="T0" fmla="*/ 2147483647 w 2"/>
                <a:gd name="T1" fmla="*/ 0 h 6"/>
                <a:gd name="T2" fmla="*/ 0 w 2"/>
                <a:gd name="T3" fmla="*/ 0 h 6"/>
                <a:gd name="T4" fmla="*/ 2147483647 w 2"/>
                <a:gd name="T5" fmla="*/ 2147483647 h 6"/>
                <a:gd name="T6" fmla="*/ 2147483647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2" y="6"/>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09" name="Freeform 459"/>
            <p:cNvSpPr>
              <a:spLocks noChangeArrowheads="1"/>
            </p:cNvSpPr>
            <p:nvPr/>
          </p:nvSpPr>
          <p:spPr bwMode="auto">
            <a:xfrm>
              <a:off x="7267448" y="2523709"/>
              <a:ext cx="6284" cy="16755"/>
            </a:xfrm>
            <a:custGeom>
              <a:avLst/>
              <a:gdLst>
                <a:gd name="T0" fmla="*/ 2147483647 w 3"/>
                <a:gd name="T1" fmla="*/ 2147483647 h 8"/>
                <a:gd name="T2" fmla="*/ 2147483647 w 3"/>
                <a:gd name="T3" fmla="*/ 2147483647 h 8"/>
                <a:gd name="T4" fmla="*/ 2147483647 w 3"/>
                <a:gd name="T5" fmla="*/ 0 h 8"/>
                <a:gd name="T6" fmla="*/ 0 w 3"/>
                <a:gd name="T7" fmla="*/ 0 h 8"/>
                <a:gd name="T8" fmla="*/ 0 w 3"/>
                <a:gd name="T9" fmla="*/ 0 h 8"/>
                <a:gd name="T10" fmla="*/ 2147483647 w 3"/>
                <a:gd name="T11" fmla="*/ 2147483647 h 8"/>
                <a:gd name="T12" fmla="*/ 2147483647 w 3"/>
                <a:gd name="T13" fmla="*/ 2147483647 h 8"/>
                <a:gd name="T14" fmla="*/ 0 60000 65536"/>
                <a:gd name="T15" fmla="*/ 0 60000 65536"/>
                <a:gd name="T16" fmla="*/ 0 60000 65536"/>
                <a:gd name="T17" fmla="*/ 0 60000 65536"/>
                <a:gd name="T18" fmla="*/ 0 60000 65536"/>
                <a:gd name="T19" fmla="*/ 0 60000 65536"/>
                <a:gd name="T20" fmla="*/ 0 60000 65536"/>
                <a:gd name="T21" fmla="*/ 0 w 3"/>
                <a:gd name="T22" fmla="*/ 0 h 8"/>
                <a:gd name="T23" fmla="*/ 3 w 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8">
                  <a:moveTo>
                    <a:pt x="3" y="8"/>
                  </a:moveTo>
                  <a:lnTo>
                    <a:pt x="3" y="3"/>
                  </a:lnTo>
                  <a:lnTo>
                    <a:pt x="3" y="0"/>
                  </a:lnTo>
                  <a:lnTo>
                    <a:pt x="0" y="0"/>
                  </a:lnTo>
                  <a:lnTo>
                    <a:pt x="3"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0" name="Freeform 460"/>
            <p:cNvSpPr>
              <a:spLocks noChangeArrowheads="1"/>
            </p:cNvSpPr>
            <p:nvPr/>
          </p:nvSpPr>
          <p:spPr bwMode="auto">
            <a:xfrm>
              <a:off x="7315619" y="2588637"/>
              <a:ext cx="6284" cy="18849"/>
            </a:xfrm>
            <a:custGeom>
              <a:avLst/>
              <a:gdLst>
                <a:gd name="T0" fmla="*/ 2147483647 w 3"/>
                <a:gd name="T1" fmla="*/ 2147483647 h 9"/>
                <a:gd name="T2" fmla="*/ 2147483647 w 3"/>
                <a:gd name="T3" fmla="*/ 2147483647 h 9"/>
                <a:gd name="T4" fmla="*/ 2147483647 w 3"/>
                <a:gd name="T5" fmla="*/ 2147483647 h 9"/>
                <a:gd name="T6" fmla="*/ 2147483647 w 3"/>
                <a:gd name="T7" fmla="*/ 2147483647 h 9"/>
                <a:gd name="T8" fmla="*/ 2147483647 w 3"/>
                <a:gd name="T9" fmla="*/ 0 h 9"/>
                <a:gd name="T10" fmla="*/ 0 w 3"/>
                <a:gd name="T11" fmla="*/ 0 h 9"/>
                <a:gd name="T12" fmla="*/ 0 w 3"/>
                <a:gd name="T13" fmla="*/ 2147483647 h 9"/>
                <a:gd name="T14" fmla="*/ 0 w 3"/>
                <a:gd name="T15" fmla="*/ 2147483647 h 9"/>
                <a:gd name="T16" fmla="*/ 0 w 3"/>
                <a:gd name="T17" fmla="*/ 2147483647 h 9"/>
                <a:gd name="T18" fmla="*/ 2147483647 w 3"/>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9"/>
                <a:gd name="T32" fmla="*/ 3 w 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9">
                  <a:moveTo>
                    <a:pt x="3" y="9"/>
                  </a:moveTo>
                  <a:lnTo>
                    <a:pt x="3" y="6"/>
                  </a:lnTo>
                  <a:lnTo>
                    <a:pt x="3" y="3"/>
                  </a:lnTo>
                  <a:lnTo>
                    <a:pt x="3" y="0"/>
                  </a:lnTo>
                  <a:lnTo>
                    <a:pt x="0" y="0"/>
                  </a:lnTo>
                  <a:lnTo>
                    <a:pt x="0" y="3"/>
                  </a:lnTo>
                  <a:lnTo>
                    <a:pt x="0" y="6"/>
                  </a:lnTo>
                  <a:lnTo>
                    <a:pt x="0" y="9"/>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1" name="Freeform 461"/>
            <p:cNvSpPr>
              <a:spLocks noChangeArrowheads="1"/>
            </p:cNvSpPr>
            <p:nvPr/>
          </p:nvSpPr>
          <p:spPr bwMode="auto">
            <a:xfrm>
              <a:off x="7290485" y="2601202"/>
              <a:ext cx="37699" cy="115191"/>
            </a:xfrm>
            <a:custGeom>
              <a:avLst/>
              <a:gdLst>
                <a:gd name="T0" fmla="*/ 2147483647 w 18"/>
                <a:gd name="T1" fmla="*/ 2147483647 h 55"/>
                <a:gd name="T2" fmla="*/ 2147483647 w 18"/>
                <a:gd name="T3" fmla="*/ 2147483647 h 55"/>
                <a:gd name="T4" fmla="*/ 2147483647 w 18"/>
                <a:gd name="T5" fmla="*/ 2147483647 h 55"/>
                <a:gd name="T6" fmla="*/ 2147483647 w 18"/>
                <a:gd name="T7" fmla="*/ 2147483647 h 55"/>
                <a:gd name="T8" fmla="*/ 2147483647 w 18"/>
                <a:gd name="T9" fmla="*/ 2147483647 h 55"/>
                <a:gd name="T10" fmla="*/ 2147483647 w 18"/>
                <a:gd name="T11" fmla="*/ 2147483647 h 55"/>
                <a:gd name="T12" fmla="*/ 2147483647 w 18"/>
                <a:gd name="T13" fmla="*/ 2147483647 h 55"/>
                <a:gd name="T14" fmla="*/ 2147483647 w 18"/>
                <a:gd name="T15" fmla="*/ 2147483647 h 55"/>
                <a:gd name="T16" fmla="*/ 2147483647 w 18"/>
                <a:gd name="T17" fmla="*/ 2147483647 h 55"/>
                <a:gd name="T18" fmla="*/ 2147483647 w 18"/>
                <a:gd name="T19" fmla="*/ 2147483647 h 55"/>
                <a:gd name="T20" fmla="*/ 2147483647 w 18"/>
                <a:gd name="T21" fmla="*/ 2147483647 h 55"/>
                <a:gd name="T22" fmla="*/ 2147483647 w 18"/>
                <a:gd name="T23" fmla="*/ 2147483647 h 55"/>
                <a:gd name="T24" fmla="*/ 2147483647 w 18"/>
                <a:gd name="T25" fmla="*/ 2147483647 h 55"/>
                <a:gd name="T26" fmla="*/ 2147483647 w 18"/>
                <a:gd name="T27" fmla="*/ 2147483647 h 55"/>
                <a:gd name="T28" fmla="*/ 2147483647 w 18"/>
                <a:gd name="T29" fmla="*/ 0 h 55"/>
                <a:gd name="T30" fmla="*/ 2147483647 w 18"/>
                <a:gd name="T31" fmla="*/ 2147483647 h 55"/>
                <a:gd name="T32" fmla="*/ 0 w 18"/>
                <a:gd name="T33" fmla="*/ 2147483647 h 55"/>
                <a:gd name="T34" fmla="*/ 0 w 18"/>
                <a:gd name="T35" fmla="*/ 2147483647 h 55"/>
                <a:gd name="T36" fmla="*/ 0 w 18"/>
                <a:gd name="T37" fmla="*/ 2147483647 h 55"/>
                <a:gd name="T38" fmla="*/ 0 w 18"/>
                <a:gd name="T39" fmla="*/ 2147483647 h 55"/>
                <a:gd name="T40" fmla="*/ 0 w 18"/>
                <a:gd name="T41" fmla="*/ 2147483647 h 55"/>
                <a:gd name="T42" fmla="*/ 0 w 18"/>
                <a:gd name="T43" fmla="*/ 2147483647 h 55"/>
                <a:gd name="T44" fmla="*/ 2147483647 w 18"/>
                <a:gd name="T45" fmla="*/ 2147483647 h 55"/>
                <a:gd name="T46" fmla="*/ 2147483647 w 18"/>
                <a:gd name="T47" fmla="*/ 2147483647 h 55"/>
                <a:gd name="T48" fmla="*/ 2147483647 w 18"/>
                <a:gd name="T49" fmla="*/ 2147483647 h 55"/>
                <a:gd name="T50" fmla="*/ 2147483647 w 18"/>
                <a:gd name="T51" fmla="*/ 2147483647 h 55"/>
                <a:gd name="T52" fmla="*/ 2147483647 w 18"/>
                <a:gd name="T53" fmla="*/ 2147483647 h 55"/>
                <a:gd name="T54" fmla="*/ 2147483647 w 18"/>
                <a:gd name="T55" fmla="*/ 2147483647 h 55"/>
                <a:gd name="T56" fmla="*/ 2147483647 w 18"/>
                <a:gd name="T57" fmla="*/ 2147483647 h 55"/>
                <a:gd name="T58" fmla="*/ 2147483647 w 18"/>
                <a:gd name="T59" fmla="*/ 2147483647 h 55"/>
                <a:gd name="T60" fmla="*/ 2147483647 w 18"/>
                <a:gd name="T61" fmla="*/ 2147483647 h 55"/>
                <a:gd name="T62" fmla="*/ 2147483647 w 18"/>
                <a:gd name="T63" fmla="*/ 2147483647 h 55"/>
                <a:gd name="T64" fmla="*/ 2147483647 w 18"/>
                <a:gd name="T65" fmla="*/ 2147483647 h 55"/>
                <a:gd name="T66" fmla="*/ 2147483647 w 18"/>
                <a:gd name="T67" fmla="*/ 2147483647 h 55"/>
                <a:gd name="T68" fmla="*/ 2147483647 w 18"/>
                <a:gd name="T69" fmla="*/ 2147483647 h 55"/>
                <a:gd name="T70" fmla="*/ 2147483647 w 18"/>
                <a:gd name="T71" fmla="*/ 2147483647 h 55"/>
                <a:gd name="T72" fmla="*/ 2147483647 w 18"/>
                <a:gd name="T73" fmla="*/ 2147483647 h 55"/>
                <a:gd name="T74" fmla="*/ 2147483647 w 18"/>
                <a:gd name="T75" fmla="*/ 2147483647 h 55"/>
                <a:gd name="T76" fmla="*/ 2147483647 w 18"/>
                <a:gd name="T77" fmla="*/ 2147483647 h 55"/>
                <a:gd name="T78" fmla="*/ 2147483647 w 18"/>
                <a:gd name="T79" fmla="*/ 2147483647 h 55"/>
                <a:gd name="T80" fmla="*/ 2147483647 w 18"/>
                <a:gd name="T81" fmla="*/ 2147483647 h 55"/>
                <a:gd name="T82" fmla="*/ 2147483647 w 18"/>
                <a:gd name="T83" fmla="*/ 2147483647 h 55"/>
                <a:gd name="T84" fmla="*/ 2147483647 w 18"/>
                <a:gd name="T85" fmla="*/ 2147483647 h 55"/>
                <a:gd name="T86" fmla="*/ 2147483647 w 18"/>
                <a:gd name="T87" fmla="*/ 2147483647 h 55"/>
                <a:gd name="T88" fmla="*/ 2147483647 w 18"/>
                <a:gd name="T89" fmla="*/ 2147483647 h 55"/>
                <a:gd name="T90" fmla="*/ 2147483647 w 18"/>
                <a:gd name="T91" fmla="*/ 2147483647 h 55"/>
                <a:gd name="T92" fmla="*/ 2147483647 w 18"/>
                <a:gd name="T93" fmla="*/ 2147483647 h 55"/>
                <a:gd name="T94" fmla="*/ 2147483647 w 18"/>
                <a:gd name="T95" fmla="*/ 2147483647 h 55"/>
                <a:gd name="T96" fmla="*/ 2147483647 w 18"/>
                <a:gd name="T97" fmla="*/ 2147483647 h 55"/>
                <a:gd name="T98" fmla="*/ 2147483647 w 18"/>
                <a:gd name="T99" fmla="*/ 2147483647 h 55"/>
                <a:gd name="T100" fmla="*/ 2147483647 w 18"/>
                <a:gd name="T101" fmla="*/ 2147483647 h 55"/>
                <a:gd name="T102" fmla="*/ 2147483647 w 18"/>
                <a:gd name="T103" fmla="*/ 2147483647 h 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
                <a:gd name="T157" fmla="*/ 0 h 55"/>
                <a:gd name="T158" fmla="*/ 18 w 18"/>
                <a:gd name="T159" fmla="*/ 55 h 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 h="55">
                  <a:moveTo>
                    <a:pt x="6" y="23"/>
                  </a:moveTo>
                  <a:lnTo>
                    <a:pt x="6" y="26"/>
                  </a:lnTo>
                  <a:lnTo>
                    <a:pt x="3" y="23"/>
                  </a:lnTo>
                  <a:lnTo>
                    <a:pt x="6" y="23"/>
                  </a:lnTo>
                  <a:lnTo>
                    <a:pt x="6" y="17"/>
                  </a:lnTo>
                  <a:lnTo>
                    <a:pt x="6" y="15"/>
                  </a:lnTo>
                  <a:lnTo>
                    <a:pt x="6" y="12"/>
                  </a:lnTo>
                  <a:lnTo>
                    <a:pt x="6" y="9"/>
                  </a:lnTo>
                  <a:lnTo>
                    <a:pt x="6" y="6"/>
                  </a:lnTo>
                  <a:lnTo>
                    <a:pt x="6" y="3"/>
                  </a:lnTo>
                  <a:lnTo>
                    <a:pt x="6" y="0"/>
                  </a:lnTo>
                  <a:lnTo>
                    <a:pt x="3" y="6"/>
                  </a:lnTo>
                  <a:lnTo>
                    <a:pt x="0" y="9"/>
                  </a:lnTo>
                  <a:lnTo>
                    <a:pt x="0" y="17"/>
                  </a:lnTo>
                  <a:lnTo>
                    <a:pt x="0" y="20"/>
                  </a:lnTo>
                  <a:lnTo>
                    <a:pt x="0" y="23"/>
                  </a:lnTo>
                  <a:lnTo>
                    <a:pt x="3" y="26"/>
                  </a:lnTo>
                  <a:lnTo>
                    <a:pt x="3" y="32"/>
                  </a:lnTo>
                  <a:lnTo>
                    <a:pt x="3" y="35"/>
                  </a:lnTo>
                  <a:lnTo>
                    <a:pt x="6" y="43"/>
                  </a:lnTo>
                  <a:lnTo>
                    <a:pt x="9" y="52"/>
                  </a:lnTo>
                  <a:lnTo>
                    <a:pt x="12" y="55"/>
                  </a:lnTo>
                  <a:lnTo>
                    <a:pt x="9" y="52"/>
                  </a:lnTo>
                  <a:lnTo>
                    <a:pt x="9" y="49"/>
                  </a:lnTo>
                  <a:lnTo>
                    <a:pt x="6" y="43"/>
                  </a:lnTo>
                  <a:lnTo>
                    <a:pt x="6" y="38"/>
                  </a:lnTo>
                  <a:lnTo>
                    <a:pt x="6" y="35"/>
                  </a:lnTo>
                  <a:lnTo>
                    <a:pt x="6" y="32"/>
                  </a:lnTo>
                  <a:lnTo>
                    <a:pt x="12" y="32"/>
                  </a:lnTo>
                  <a:lnTo>
                    <a:pt x="15" y="35"/>
                  </a:lnTo>
                  <a:lnTo>
                    <a:pt x="18" y="35"/>
                  </a:lnTo>
                  <a:lnTo>
                    <a:pt x="15" y="32"/>
                  </a:lnTo>
                  <a:lnTo>
                    <a:pt x="15" y="29"/>
                  </a:lnTo>
                  <a:lnTo>
                    <a:pt x="12" y="26"/>
                  </a:lnTo>
                  <a:lnTo>
                    <a:pt x="18" y="20"/>
                  </a:lnTo>
                  <a:lnTo>
                    <a:pt x="18" y="17"/>
                  </a:lnTo>
                  <a:lnTo>
                    <a:pt x="15" y="15"/>
                  </a:lnTo>
                  <a:lnTo>
                    <a:pt x="12" y="15"/>
                  </a:lnTo>
                  <a:lnTo>
                    <a:pt x="9" y="20"/>
                  </a:lnTo>
                  <a:lnTo>
                    <a:pt x="6" y="2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2" name="Freeform 462"/>
            <p:cNvSpPr>
              <a:spLocks noChangeArrowheads="1"/>
            </p:cNvSpPr>
            <p:nvPr/>
          </p:nvSpPr>
          <p:spPr bwMode="auto">
            <a:xfrm>
              <a:off x="7290485" y="2697543"/>
              <a:ext cx="12567" cy="18849"/>
            </a:xfrm>
            <a:custGeom>
              <a:avLst/>
              <a:gdLst>
                <a:gd name="T0" fmla="*/ 0 w 6"/>
                <a:gd name="T1" fmla="*/ 0 h 9"/>
                <a:gd name="T2" fmla="*/ 0 w 6"/>
                <a:gd name="T3" fmla="*/ 0 h 9"/>
                <a:gd name="T4" fmla="*/ 0 w 6"/>
                <a:gd name="T5" fmla="*/ 0 h 9"/>
                <a:gd name="T6" fmla="*/ 0 w 6"/>
                <a:gd name="T7" fmla="*/ 2147483647 h 9"/>
                <a:gd name="T8" fmla="*/ 0 w 6"/>
                <a:gd name="T9" fmla="*/ 2147483647 h 9"/>
                <a:gd name="T10" fmla="*/ 0 w 6"/>
                <a:gd name="T11" fmla="*/ 2147483647 h 9"/>
                <a:gd name="T12" fmla="*/ 2147483647 w 6"/>
                <a:gd name="T13" fmla="*/ 2147483647 h 9"/>
                <a:gd name="T14" fmla="*/ 2147483647 w 6"/>
                <a:gd name="T15" fmla="*/ 2147483647 h 9"/>
                <a:gd name="T16" fmla="*/ 2147483647 w 6"/>
                <a:gd name="T17" fmla="*/ 2147483647 h 9"/>
                <a:gd name="T18" fmla="*/ 2147483647 w 6"/>
                <a:gd name="T19" fmla="*/ 2147483647 h 9"/>
                <a:gd name="T20" fmla="*/ 2147483647 w 6"/>
                <a:gd name="T21" fmla="*/ 2147483647 h 9"/>
                <a:gd name="T22" fmla="*/ 2147483647 w 6"/>
                <a:gd name="T23" fmla="*/ 2147483647 h 9"/>
                <a:gd name="T24" fmla="*/ 0 w 6"/>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9"/>
                <a:gd name="T41" fmla="*/ 6 w 6"/>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9">
                  <a:moveTo>
                    <a:pt x="0" y="0"/>
                  </a:moveTo>
                  <a:lnTo>
                    <a:pt x="0" y="0"/>
                  </a:lnTo>
                  <a:lnTo>
                    <a:pt x="0" y="3"/>
                  </a:lnTo>
                  <a:lnTo>
                    <a:pt x="0" y="6"/>
                  </a:lnTo>
                  <a:lnTo>
                    <a:pt x="3" y="6"/>
                  </a:lnTo>
                  <a:lnTo>
                    <a:pt x="6" y="9"/>
                  </a:lnTo>
                  <a:lnTo>
                    <a:pt x="6" y="6"/>
                  </a:lnTo>
                  <a:lnTo>
                    <a:pt x="3" y="6"/>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3" name="Freeform 463"/>
            <p:cNvSpPr>
              <a:spLocks noChangeArrowheads="1"/>
            </p:cNvSpPr>
            <p:nvPr/>
          </p:nvSpPr>
          <p:spPr bwMode="auto">
            <a:xfrm>
              <a:off x="7290486" y="2735241"/>
              <a:ext cx="18849" cy="10472"/>
            </a:xfrm>
            <a:custGeom>
              <a:avLst/>
              <a:gdLst>
                <a:gd name="T0" fmla="*/ 0 w 9"/>
                <a:gd name="T1" fmla="*/ 2147483647 h 5"/>
                <a:gd name="T2" fmla="*/ 0 w 9"/>
                <a:gd name="T3" fmla="*/ 2147483647 h 5"/>
                <a:gd name="T4" fmla="*/ 2147483647 w 9"/>
                <a:gd name="T5" fmla="*/ 2147483647 h 5"/>
                <a:gd name="T6" fmla="*/ 2147483647 w 9"/>
                <a:gd name="T7" fmla="*/ 2147483647 h 5"/>
                <a:gd name="T8" fmla="*/ 2147483647 w 9"/>
                <a:gd name="T9" fmla="*/ 2147483647 h 5"/>
                <a:gd name="T10" fmla="*/ 2147483647 w 9"/>
                <a:gd name="T11" fmla="*/ 2147483647 h 5"/>
                <a:gd name="T12" fmla="*/ 2147483647 w 9"/>
                <a:gd name="T13" fmla="*/ 0 h 5"/>
                <a:gd name="T14" fmla="*/ 2147483647 w 9"/>
                <a:gd name="T15" fmla="*/ 0 h 5"/>
                <a:gd name="T16" fmla="*/ 0 w 9"/>
                <a:gd name="T17" fmla="*/ 0 h 5"/>
                <a:gd name="T18" fmla="*/ 0 w 9"/>
                <a:gd name="T19" fmla="*/ 2147483647 h 5"/>
                <a:gd name="T20" fmla="*/ 0 w 9"/>
                <a:gd name="T21" fmla="*/ 2147483647 h 5"/>
                <a:gd name="T22" fmla="*/ 0 w 9"/>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
                <a:gd name="T38" fmla="*/ 9 w 9"/>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
                  <a:moveTo>
                    <a:pt x="0" y="5"/>
                  </a:moveTo>
                  <a:lnTo>
                    <a:pt x="0" y="5"/>
                  </a:lnTo>
                  <a:lnTo>
                    <a:pt x="3" y="5"/>
                  </a:lnTo>
                  <a:lnTo>
                    <a:pt x="9" y="5"/>
                  </a:lnTo>
                  <a:lnTo>
                    <a:pt x="9" y="2"/>
                  </a:lnTo>
                  <a:lnTo>
                    <a:pt x="6" y="0"/>
                  </a:lnTo>
                  <a:lnTo>
                    <a:pt x="3" y="0"/>
                  </a:lnTo>
                  <a:lnTo>
                    <a:pt x="0" y="0"/>
                  </a:lnTo>
                  <a:lnTo>
                    <a:pt x="0" y="2"/>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4" name="Freeform 464"/>
            <p:cNvSpPr>
              <a:spLocks noChangeArrowheads="1"/>
            </p:cNvSpPr>
            <p:nvPr/>
          </p:nvSpPr>
          <p:spPr bwMode="auto">
            <a:xfrm>
              <a:off x="7303052" y="2812732"/>
              <a:ext cx="6284" cy="6284"/>
            </a:xfrm>
            <a:custGeom>
              <a:avLst/>
              <a:gdLst>
                <a:gd name="T0" fmla="*/ 2147483647 w 3"/>
                <a:gd name="T1" fmla="*/ 0 h 3"/>
                <a:gd name="T2" fmla="*/ 2147483647 w 3"/>
                <a:gd name="T3" fmla="*/ 0 h 3"/>
                <a:gd name="T4" fmla="*/ 2147483647 w 3"/>
                <a:gd name="T5" fmla="*/ 0 h 3"/>
                <a:gd name="T6" fmla="*/ 0 w 3"/>
                <a:gd name="T7" fmla="*/ 2147483647 h 3"/>
                <a:gd name="T8" fmla="*/ 0 w 3"/>
                <a:gd name="T9" fmla="*/ 2147483647 h 3"/>
                <a:gd name="T10" fmla="*/ 0 w 3"/>
                <a:gd name="T11" fmla="*/ 2147483647 h 3"/>
                <a:gd name="T12" fmla="*/ 0 w 3"/>
                <a:gd name="T13" fmla="*/ 2147483647 h 3"/>
                <a:gd name="T14" fmla="*/ 2147483647 w 3"/>
                <a:gd name="T15" fmla="*/ 2147483647 h 3"/>
                <a:gd name="T16" fmla="*/ 2147483647 w 3"/>
                <a:gd name="T17" fmla="*/ 2147483647 h 3"/>
                <a:gd name="T18" fmla="*/ 2147483647 w 3"/>
                <a:gd name="T19" fmla="*/ 2147483647 h 3"/>
                <a:gd name="T20" fmla="*/ 2147483647 w 3"/>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3" y="0"/>
                  </a:moveTo>
                  <a:lnTo>
                    <a:pt x="3" y="0"/>
                  </a:ln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5" name="Freeform 465"/>
            <p:cNvSpPr>
              <a:spLocks noChangeArrowheads="1"/>
            </p:cNvSpPr>
            <p:nvPr/>
          </p:nvSpPr>
          <p:spPr bwMode="auto">
            <a:xfrm>
              <a:off x="7508300" y="2710110"/>
              <a:ext cx="25132" cy="18849"/>
            </a:xfrm>
            <a:custGeom>
              <a:avLst/>
              <a:gdLst>
                <a:gd name="T0" fmla="*/ 2147483647 w 12"/>
                <a:gd name="T1" fmla="*/ 2147483647 h 9"/>
                <a:gd name="T2" fmla="*/ 2147483647 w 12"/>
                <a:gd name="T3" fmla="*/ 2147483647 h 9"/>
                <a:gd name="T4" fmla="*/ 2147483647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2147483647 w 12"/>
                <a:gd name="T15" fmla="*/ 2147483647 h 9"/>
                <a:gd name="T16" fmla="*/ 2147483647 w 12"/>
                <a:gd name="T17" fmla="*/ 2147483647 h 9"/>
                <a:gd name="T18" fmla="*/ 2147483647 w 12"/>
                <a:gd name="T19" fmla="*/ 0 h 9"/>
                <a:gd name="T20" fmla="*/ 2147483647 w 12"/>
                <a:gd name="T21" fmla="*/ 0 h 9"/>
                <a:gd name="T22" fmla="*/ 2147483647 w 12"/>
                <a:gd name="T23" fmla="*/ 0 h 9"/>
                <a:gd name="T24" fmla="*/ 0 w 12"/>
                <a:gd name="T25" fmla="*/ 0 h 9"/>
                <a:gd name="T26" fmla="*/ 2147483647 w 12"/>
                <a:gd name="T27" fmla="*/ 0 h 9"/>
                <a:gd name="T28" fmla="*/ 2147483647 w 12"/>
                <a:gd name="T29" fmla="*/ 2147483647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9"/>
                <a:gd name="T47" fmla="*/ 12 w 12"/>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9">
                  <a:moveTo>
                    <a:pt x="3" y="3"/>
                  </a:moveTo>
                  <a:lnTo>
                    <a:pt x="6" y="3"/>
                  </a:lnTo>
                  <a:lnTo>
                    <a:pt x="6" y="6"/>
                  </a:lnTo>
                  <a:lnTo>
                    <a:pt x="9" y="9"/>
                  </a:lnTo>
                  <a:lnTo>
                    <a:pt x="12" y="9"/>
                  </a:lnTo>
                  <a:lnTo>
                    <a:pt x="12" y="6"/>
                  </a:lnTo>
                  <a:lnTo>
                    <a:pt x="9" y="3"/>
                  </a:lnTo>
                  <a:lnTo>
                    <a:pt x="6" y="0"/>
                  </a:lnTo>
                  <a:lnTo>
                    <a:pt x="3" y="0"/>
                  </a:lnTo>
                  <a:lnTo>
                    <a:pt x="0" y="0"/>
                  </a:lnTo>
                  <a:lnTo>
                    <a:pt x="3"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6" name="Freeform 466"/>
            <p:cNvSpPr>
              <a:spLocks noChangeArrowheads="1"/>
            </p:cNvSpPr>
            <p:nvPr/>
          </p:nvSpPr>
          <p:spPr bwMode="auto">
            <a:xfrm>
              <a:off x="7514584" y="2739430"/>
              <a:ext cx="35605" cy="12567"/>
            </a:xfrm>
            <a:custGeom>
              <a:avLst/>
              <a:gdLst>
                <a:gd name="T0" fmla="*/ 2147483647 w 17"/>
                <a:gd name="T1" fmla="*/ 0 h 6"/>
                <a:gd name="T2" fmla="*/ 0 w 17"/>
                <a:gd name="T3" fmla="*/ 0 h 6"/>
                <a:gd name="T4" fmla="*/ 0 w 17"/>
                <a:gd name="T5" fmla="*/ 2147483647 h 6"/>
                <a:gd name="T6" fmla="*/ 0 w 17"/>
                <a:gd name="T7" fmla="*/ 2147483647 h 6"/>
                <a:gd name="T8" fmla="*/ 2147483647 w 17"/>
                <a:gd name="T9" fmla="*/ 2147483647 h 6"/>
                <a:gd name="T10" fmla="*/ 2147483647 w 17"/>
                <a:gd name="T11" fmla="*/ 2147483647 h 6"/>
                <a:gd name="T12" fmla="*/ 2147483647 w 17"/>
                <a:gd name="T13" fmla="*/ 2147483647 h 6"/>
                <a:gd name="T14" fmla="*/ 2147483647 w 17"/>
                <a:gd name="T15" fmla="*/ 2147483647 h 6"/>
                <a:gd name="T16" fmla="*/ 2147483647 w 17"/>
                <a:gd name="T17" fmla="*/ 2147483647 h 6"/>
                <a:gd name="T18" fmla="*/ 2147483647 w 17"/>
                <a:gd name="T19" fmla="*/ 2147483647 h 6"/>
                <a:gd name="T20" fmla="*/ 2147483647 w 17"/>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6"/>
                <a:gd name="T35" fmla="*/ 17 w 1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6">
                  <a:moveTo>
                    <a:pt x="3" y="0"/>
                  </a:moveTo>
                  <a:lnTo>
                    <a:pt x="0" y="0"/>
                  </a:lnTo>
                  <a:lnTo>
                    <a:pt x="0" y="3"/>
                  </a:lnTo>
                  <a:lnTo>
                    <a:pt x="9" y="6"/>
                  </a:lnTo>
                  <a:lnTo>
                    <a:pt x="14" y="6"/>
                  </a:lnTo>
                  <a:lnTo>
                    <a:pt x="17" y="6"/>
                  </a:lnTo>
                  <a:lnTo>
                    <a:pt x="17" y="3"/>
                  </a:lnTo>
                  <a:lnTo>
                    <a:pt x="14" y="3"/>
                  </a:lnTo>
                  <a:lnTo>
                    <a:pt x="9"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7" name="Freeform 467"/>
            <p:cNvSpPr>
              <a:spLocks noChangeArrowheads="1"/>
            </p:cNvSpPr>
            <p:nvPr/>
          </p:nvSpPr>
          <p:spPr bwMode="auto">
            <a:xfrm>
              <a:off x="7434997" y="2879752"/>
              <a:ext cx="6284" cy="12567"/>
            </a:xfrm>
            <a:custGeom>
              <a:avLst/>
              <a:gdLst>
                <a:gd name="T0" fmla="*/ 0 w 3"/>
                <a:gd name="T1" fmla="*/ 0 h 6"/>
                <a:gd name="T2" fmla="*/ 0 w 3"/>
                <a:gd name="T3" fmla="*/ 2147483647 h 6"/>
                <a:gd name="T4" fmla="*/ 0 w 3"/>
                <a:gd name="T5" fmla="*/ 2147483647 h 6"/>
                <a:gd name="T6" fmla="*/ 2147483647 w 3"/>
                <a:gd name="T7" fmla="*/ 2147483647 h 6"/>
                <a:gd name="T8" fmla="*/ 2147483647 w 3"/>
                <a:gd name="T9" fmla="*/ 0 h 6"/>
                <a:gd name="T10" fmla="*/ 2147483647 w 3"/>
                <a:gd name="T11" fmla="*/ 0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6"/>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8" name="Freeform 468"/>
            <p:cNvSpPr>
              <a:spLocks noChangeArrowheads="1"/>
            </p:cNvSpPr>
            <p:nvPr/>
          </p:nvSpPr>
          <p:spPr bwMode="auto">
            <a:xfrm>
              <a:off x="7460131" y="2886036"/>
              <a:ext cx="23039" cy="54453"/>
            </a:xfrm>
            <a:custGeom>
              <a:avLst/>
              <a:gdLst>
                <a:gd name="T0" fmla="*/ 2147483647 w 11"/>
                <a:gd name="T1" fmla="*/ 2147483647 h 26"/>
                <a:gd name="T2" fmla="*/ 2147483647 w 11"/>
                <a:gd name="T3" fmla="*/ 2147483647 h 26"/>
                <a:gd name="T4" fmla="*/ 2147483647 w 11"/>
                <a:gd name="T5" fmla="*/ 2147483647 h 26"/>
                <a:gd name="T6" fmla="*/ 2147483647 w 11"/>
                <a:gd name="T7" fmla="*/ 2147483647 h 26"/>
                <a:gd name="T8" fmla="*/ 2147483647 w 11"/>
                <a:gd name="T9" fmla="*/ 0 h 26"/>
                <a:gd name="T10" fmla="*/ 2147483647 w 11"/>
                <a:gd name="T11" fmla="*/ 0 h 26"/>
                <a:gd name="T12" fmla="*/ 2147483647 w 11"/>
                <a:gd name="T13" fmla="*/ 2147483647 h 26"/>
                <a:gd name="T14" fmla="*/ 2147483647 w 11"/>
                <a:gd name="T15" fmla="*/ 2147483647 h 26"/>
                <a:gd name="T16" fmla="*/ 2147483647 w 11"/>
                <a:gd name="T17" fmla="*/ 2147483647 h 26"/>
                <a:gd name="T18" fmla="*/ 2147483647 w 11"/>
                <a:gd name="T19" fmla="*/ 2147483647 h 26"/>
                <a:gd name="T20" fmla="*/ 2147483647 w 11"/>
                <a:gd name="T21" fmla="*/ 2147483647 h 26"/>
                <a:gd name="T22" fmla="*/ 2147483647 w 11"/>
                <a:gd name="T23" fmla="*/ 2147483647 h 26"/>
                <a:gd name="T24" fmla="*/ 2147483647 w 11"/>
                <a:gd name="T25" fmla="*/ 2147483647 h 26"/>
                <a:gd name="T26" fmla="*/ 2147483647 w 11"/>
                <a:gd name="T27" fmla="*/ 2147483647 h 26"/>
                <a:gd name="T28" fmla="*/ 2147483647 w 11"/>
                <a:gd name="T29" fmla="*/ 2147483647 h 26"/>
                <a:gd name="T30" fmla="*/ 2147483647 w 11"/>
                <a:gd name="T31" fmla="*/ 2147483647 h 26"/>
                <a:gd name="T32" fmla="*/ 2147483647 w 11"/>
                <a:gd name="T33" fmla="*/ 2147483647 h 26"/>
                <a:gd name="T34" fmla="*/ 2147483647 w 11"/>
                <a:gd name="T35" fmla="*/ 2147483647 h 26"/>
                <a:gd name="T36" fmla="*/ 2147483647 w 11"/>
                <a:gd name="T37" fmla="*/ 2147483647 h 26"/>
                <a:gd name="T38" fmla="*/ 2147483647 w 11"/>
                <a:gd name="T39" fmla="*/ 2147483647 h 26"/>
                <a:gd name="T40" fmla="*/ 2147483647 w 11"/>
                <a:gd name="T41" fmla="*/ 2147483647 h 26"/>
                <a:gd name="T42" fmla="*/ 2147483647 w 11"/>
                <a:gd name="T43" fmla="*/ 2147483647 h 26"/>
                <a:gd name="T44" fmla="*/ 0 w 11"/>
                <a:gd name="T45" fmla="*/ 2147483647 h 26"/>
                <a:gd name="T46" fmla="*/ 0 w 11"/>
                <a:gd name="T47" fmla="*/ 2147483647 h 26"/>
                <a:gd name="T48" fmla="*/ 0 w 11"/>
                <a:gd name="T49" fmla="*/ 2147483647 h 26"/>
                <a:gd name="T50" fmla="*/ 0 w 11"/>
                <a:gd name="T51" fmla="*/ 2147483647 h 26"/>
                <a:gd name="T52" fmla="*/ 2147483647 w 11"/>
                <a:gd name="T53" fmla="*/ 2147483647 h 26"/>
                <a:gd name="T54" fmla="*/ 2147483647 w 11"/>
                <a:gd name="T55" fmla="*/ 2147483647 h 26"/>
                <a:gd name="T56" fmla="*/ 2147483647 w 11"/>
                <a:gd name="T57" fmla="*/ 2147483647 h 26"/>
                <a:gd name="T58" fmla="*/ 2147483647 w 11"/>
                <a:gd name="T59" fmla="*/ 2147483647 h 26"/>
                <a:gd name="T60" fmla="*/ 2147483647 w 11"/>
                <a:gd name="T61" fmla="*/ 2147483647 h 26"/>
                <a:gd name="T62" fmla="*/ 2147483647 w 11"/>
                <a:gd name="T63" fmla="*/ 2147483647 h 26"/>
                <a:gd name="T64" fmla="*/ 2147483647 w 11"/>
                <a:gd name="T65" fmla="*/ 2147483647 h 26"/>
                <a:gd name="T66" fmla="*/ 2147483647 w 11"/>
                <a:gd name="T67" fmla="*/ 2147483647 h 26"/>
                <a:gd name="T68" fmla="*/ 2147483647 w 11"/>
                <a:gd name="T69" fmla="*/ 2147483647 h 26"/>
                <a:gd name="T70" fmla="*/ 2147483647 w 11"/>
                <a:gd name="T71" fmla="*/ 2147483647 h 26"/>
                <a:gd name="T72" fmla="*/ 2147483647 w 11"/>
                <a:gd name="T73" fmla="*/ 2147483647 h 26"/>
                <a:gd name="T74" fmla="*/ 2147483647 w 11"/>
                <a:gd name="T75" fmla="*/ 2147483647 h 26"/>
                <a:gd name="T76" fmla="*/ 2147483647 w 11"/>
                <a:gd name="T77" fmla="*/ 2147483647 h 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
                <a:gd name="T118" fmla="*/ 0 h 26"/>
                <a:gd name="T119" fmla="*/ 11 w 11"/>
                <a:gd name="T120" fmla="*/ 26 h 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 h="26">
                  <a:moveTo>
                    <a:pt x="9" y="14"/>
                  </a:moveTo>
                  <a:lnTo>
                    <a:pt x="9" y="11"/>
                  </a:lnTo>
                  <a:lnTo>
                    <a:pt x="9" y="8"/>
                  </a:lnTo>
                  <a:lnTo>
                    <a:pt x="11" y="3"/>
                  </a:lnTo>
                  <a:lnTo>
                    <a:pt x="9" y="0"/>
                  </a:lnTo>
                  <a:lnTo>
                    <a:pt x="6" y="5"/>
                  </a:lnTo>
                  <a:lnTo>
                    <a:pt x="6" y="8"/>
                  </a:lnTo>
                  <a:lnTo>
                    <a:pt x="6" y="11"/>
                  </a:lnTo>
                  <a:lnTo>
                    <a:pt x="6" y="14"/>
                  </a:lnTo>
                  <a:lnTo>
                    <a:pt x="6" y="11"/>
                  </a:lnTo>
                  <a:lnTo>
                    <a:pt x="3" y="11"/>
                  </a:lnTo>
                  <a:lnTo>
                    <a:pt x="3" y="14"/>
                  </a:lnTo>
                  <a:lnTo>
                    <a:pt x="3" y="17"/>
                  </a:lnTo>
                  <a:lnTo>
                    <a:pt x="3" y="20"/>
                  </a:lnTo>
                  <a:lnTo>
                    <a:pt x="0" y="17"/>
                  </a:lnTo>
                  <a:lnTo>
                    <a:pt x="0" y="20"/>
                  </a:lnTo>
                  <a:lnTo>
                    <a:pt x="0" y="23"/>
                  </a:lnTo>
                  <a:lnTo>
                    <a:pt x="0" y="26"/>
                  </a:lnTo>
                  <a:lnTo>
                    <a:pt x="3" y="26"/>
                  </a:lnTo>
                  <a:lnTo>
                    <a:pt x="6" y="26"/>
                  </a:lnTo>
                  <a:lnTo>
                    <a:pt x="6" y="23"/>
                  </a:lnTo>
                  <a:lnTo>
                    <a:pt x="6" y="20"/>
                  </a:lnTo>
                  <a:lnTo>
                    <a:pt x="6" y="17"/>
                  </a:lnTo>
                  <a:lnTo>
                    <a:pt x="3" y="14"/>
                  </a:lnTo>
                  <a:lnTo>
                    <a:pt x="6" y="14"/>
                  </a:lnTo>
                  <a:lnTo>
                    <a:pt x="6" y="17"/>
                  </a:lnTo>
                  <a:lnTo>
                    <a:pt x="9" y="17"/>
                  </a:lnTo>
                  <a:lnTo>
                    <a:pt x="6" y="14"/>
                  </a:lnTo>
                  <a:lnTo>
                    <a:pt x="9"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19" name="Freeform 469"/>
            <p:cNvSpPr>
              <a:spLocks noChangeArrowheads="1"/>
            </p:cNvSpPr>
            <p:nvPr/>
          </p:nvSpPr>
          <p:spPr bwMode="auto">
            <a:xfrm>
              <a:off x="7376355" y="2940489"/>
              <a:ext cx="16755" cy="35605"/>
            </a:xfrm>
            <a:custGeom>
              <a:avLst/>
              <a:gdLst>
                <a:gd name="T0" fmla="*/ 2147483647 w 8"/>
                <a:gd name="T1" fmla="*/ 2147483647 h 17"/>
                <a:gd name="T2" fmla="*/ 2147483647 w 8"/>
                <a:gd name="T3" fmla="*/ 2147483647 h 17"/>
                <a:gd name="T4" fmla="*/ 0 w 8"/>
                <a:gd name="T5" fmla="*/ 2147483647 h 17"/>
                <a:gd name="T6" fmla="*/ 2147483647 w 8"/>
                <a:gd name="T7" fmla="*/ 2147483647 h 17"/>
                <a:gd name="T8" fmla="*/ 2147483647 w 8"/>
                <a:gd name="T9" fmla="*/ 2147483647 h 17"/>
                <a:gd name="T10" fmla="*/ 2147483647 w 8"/>
                <a:gd name="T11" fmla="*/ 2147483647 h 17"/>
                <a:gd name="T12" fmla="*/ 2147483647 w 8"/>
                <a:gd name="T13" fmla="*/ 0 h 17"/>
                <a:gd name="T14" fmla="*/ 2147483647 w 8"/>
                <a:gd name="T15" fmla="*/ 2147483647 h 17"/>
                <a:gd name="T16" fmla="*/ 2147483647 w 8"/>
                <a:gd name="T17" fmla="*/ 2147483647 h 17"/>
                <a:gd name="T18" fmla="*/ 2147483647 w 8"/>
                <a:gd name="T19" fmla="*/ 2147483647 h 17"/>
                <a:gd name="T20" fmla="*/ 2147483647 w 8"/>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7"/>
                <a:gd name="T35" fmla="*/ 8 w 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7">
                  <a:moveTo>
                    <a:pt x="3" y="11"/>
                  </a:moveTo>
                  <a:lnTo>
                    <a:pt x="3" y="11"/>
                  </a:lnTo>
                  <a:lnTo>
                    <a:pt x="0" y="14"/>
                  </a:lnTo>
                  <a:lnTo>
                    <a:pt x="3" y="17"/>
                  </a:lnTo>
                  <a:lnTo>
                    <a:pt x="8" y="8"/>
                  </a:lnTo>
                  <a:lnTo>
                    <a:pt x="8" y="2"/>
                  </a:lnTo>
                  <a:lnTo>
                    <a:pt x="8" y="0"/>
                  </a:lnTo>
                  <a:lnTo>
                    <a:pt x="5" y="2"/>
                  </a:lnTo>
                  <a:lnTo>
                    <a:pt x="5" y="5"/>
                  </a:lnTo>
                  <a:lnTo>
                    <a:pt x="3" y="8"/>
                  </a:lnTo>
                  <a:lnTo>
                    <a:pt x="3"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0" name="Freeform 470"/>
            <p:cNvSpPr>
              <a:spLocks noChangeArrowheads="1"/>
            </p:cNvSpPr>
            <p:nvPr/>
          </p:nvSpPr>
          <p:spPr bwMode="auto">
            <a:xfrm>
              <a:off x="7334468" y="2969810"/>
              <a:ext cx="4189" cy="6284"/>
            </a:xfrm>
            <a:custGeom>
              <a:avLst/>
              <a:gdLst>
                <a:gd name="T0" fmla="*/ 2147483647 w 2"/>
                <a:gd name="T1" fmla="*/ 0 h 3"/>
                <a:gd name="T2" fmla="*/ 2147483647 w 2"/>
                <a:gd name="T3" fmla="*/ 0 h 3"/>
                <a:gd name="T4" fmla="*/ 0 w 2"/>
                <a:gd name="T5" fmla="*/ 0 h 3"/>
                <a:gd name="T6" fmla="*/ 0 w 2"/>
                <a:gd name="T7" fmla="*/ 0 h 3"/>
                <a:gd name="T8" fmla="*/ 0 w 2"/>
                <a:gd name="T9" fmla="*/ 2147483647 h 3"/>
                <a:gd name="T10" fmla="*/ 2147483647 w 2"/>
                <a:gd name="T11" fmla="*/ 2147483647 h 3"/>
                <a:gd name="T12" fmla="*/ 2147483647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0"/>
                  </a:lnTo>
                  <a:lnTo>
                    <a:pt x="0" y="3"/>
                  </a:lnTo>
                  <a:lnTo>
                    <a:pt x="2" y="3"/>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1" name="Freeform 471"/>
            <p:cNvSpPr>
              <a:spLocks noChangeArrowheads="1"/>
            </p:cNvSpPr>
            <p:nvPr/>
          </p:nvSpPr>
          <p:spPr bwMode="auto">
            <a:xfrm>
              <a:off x="7309335" y="2940489"/>
              <a:ext cx="1" cy="4189"/>
            </a:xfrm>
            <a:custGeom>
              <a:avLst/>
              <a:gdLst>
                <a:gd name="T0" fmla="*/ 0 w 1"/>
                <a:gd name="T1" fmla="*/ 2147483647 h 2"/>
                <a:gd name="T2" fmla="*/ 0 w 1"/>
                <a:gd name="T3" fmla="*/ 0 h 2"/>
                <a:gd name="T4" fmla="*/ 0 w 1"/>
                <a:gd name="T5" fmla="*/ 0 h 2"/>
                <a:gd name="T6" fmla="*/ 0 w 1"/>
                <a:gd name="T7" fmla="*/ 0 h 2"/>
                <a:gd name="T8" fmla="*/ 0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2" name="Freeform 472"/>
            <p:cNvSpPr>
              <a:spLocks noChangeArrowheads="1"/>
            </p:cNvSpPr>
            <p:nvPr/>
          </p:nvSpPr>
          <p:spPr bwMode="auto">
            <a:xfrm>
              <a:off x="6783649" y="2437842"/>
              <a:ext cx="278551" cy="393740"/>
            </a:xfrm>
            <a:custGeom>
              <a:avLst/>
              <a:gdLst>
                <a:gd name="T0" fmla="*/ 2147483647 w 133"/>
                <a:gd name="T1" fmla="*/ 2147483647 h 188"/>
                <a:gd name="T2" fmla="*/ 2147483647 w 133"/>
                <a:gd name="T3" fmla="*/ 2147483647 h 188"/>
                <a:gd name="T4" fmla="*/ 2147483647 w 133"/>
                <a:gd name="T5" fmla="*/ 2147483647 h 188"/>
                <a:gd name="T6" fmla="*/ 2147483647 w 133"/>
                <a:gd name="T7" fmla="*/ 2147483647 h 188"/>
                <a:gd name="T8" fmla="*/ 2147483647 w 133"/>
                <a:gd name="T9" fmla="*/ 2147483647 h 188"/>
                <a:gd name="T10" fmla="*/ 2147483647 w 133"/>
                <a:gd name="T11" fmla="*/ 2147483647 h 188"/>
                <a:gd name="T12" fmla="*/ 2147483647 w 133"/>
                <a:gd name="T13" fmla="*/ 2147483647 h 188"/>
                <a:gd name="T14" fmla="*/ 2147483647 w 133"/>
                <a:gd name="T15" fmla="*/ 2147483647 h 188"/>
                <a:gd name="T16" fmla="*/ 2147483647 w 133"/>
                <a:gd name="T17" fmla="*/ 2147483647 h 188"/>
                <a:gd name="T18" fmla="*/ 2147483647 w 133"/>
                <a:gd name="T19" fmla="*/ 2147483647 h 188"/>
                <a:gd name="T20" fmla="*/ 2147483647 w 133"/>
                <a:gd name="T21" fmla="*/ 2147483647 h 188"/>
                <a:gd name="T22" fmla="*/ 2147483647 w 133"/>
                <a:gd name="T23" fmla="*/ 2147483647 h 188"/>
                <a:gd name="T24" fmla="*/ 2147483647 w 133"/>
                <a:gd name="T25" fmla="*/ 2147483647 h 188"/>
                <a:gd name="T26" fmla="*/ 2147483647 w 133"/>
                <a:gd name="T27" fmla="*/ 2147483647 h 188"/>
                <a:gd name="T28" fmla="*/ 2147483647 w 133"/>
                <a:gd name="T29" fmla="*/ 2147483647 h 188"/>
                <a:gd name="T30" fmla="*/ 2147483647 w 133"/>
                <a:gd name="T31" fmla="*/ 2147483647 h 188"/>
                <a:gd name="T32" fmla="*/ 2147483647 w 133"/>
                <a:gd name="T33" fmla="*/ 2147483647 h 188"/>
                <a:gd name="T34" fmla="*/ 2147483647 w 133"/>
                <a:gd name="T35" fmla="*/ 2147483647 h 188"/>
                <a:gd name="T36" fmla="*/ 2147483647 w 133"/>
                <a:gd name="T37" fmla="*/ 2147483647 h 188"/>
                <a:gd name="T38" fmla="*/ 2147483647 w 133"/>
                <a:gd name="T39" fmla="*/ 2147483647 h 188"/>
                <a:gd name="T40" fmla="*/ 2147483647 w 133"/>
                <a:gd name="T41" fmla="*/ 2147483647 h 188"/>
                <a:gd name="T42" fmla="*/ 2147483647 w 133"/>
                <a:gd name="T43" fmla="*/ 2147483647 h 188"/>
                <a:gd name="T44" fmla="*/ 2147483647 w 133"/>
                <a:gd name="T45" fmla="*/ 2147483647 h 188"/>
                <a:gd name="T46" fmla="*/ 2147483647 w 133"/>
                <a:gd name="T47" fmla="*/ 2147483647 h 188"/>
                <a:gd name="T48" fmla="*/ 2147483647 w 133"/>
                <a:gd name="T49" fmla="*/ 2147483647 h 188"/>
                <a:gd name="T50" fmla="*/ 2147483647 w 133"/>
                <a:gd name="T51" fmla="*/ 2147483647 h 188"/>
                <a:gd name="T52" fmla="*/ 2147483647 w 133"/>
                <a:gd name="T53" fmla="*/ 2147483647 h 188"/>
                <a:gd name="T54" fmla="*/ 2147483647 w 133"/>
                <a:gd name="T55" fmla="*/ 2147483647 h 188"/>
                <a:gd name="T56" fmla="*/ 2147483647 w 133"/>
                <a:gd name="T57" fmla="*/ 2147483647 h 188"/>
                <a:gd name="T58" fmla="*/ 2147483647 w 133"/>
                <a:gd name="T59" fmla="*/ 2147483647 h 188"/>
                <a:gd name="T60" fmla="*/ 2147483647 w 133"/>
                <a:gd name="T61" fmla="*/ 2147483647 h 188"/>
                <a:gd name="T62" fmla="*/ 2147483647 w 133"/>
                <a:gd name="T63" fmla="*/ 2147483647 h 188"/>
                <a:gd name="T64" fmla="*/ 2147483647 w 133"/>
                <a:gd name="T65" fmla="*/ 2147483647 h 188"/>
                <a:gd name="T66" fmla="*/ 2147483647 w 133"/>
                <a:gd name="T67" fmla="*/ 2147483647 h 188"/>
                <a:gd name="T68" fmla="*/ 2147483647 w 133"/>
                <a:gd name="T69" fmla="*/ 2147483647 h 188"/>
                <a:gd name="T70" fmla="*/ 2147483647 w 133"/>
                <a:gd name="T71" fmla="*/ 2147483647 h 188"/>
                <a:gd name="T72" fmla="*/ 2147483647 w 133"/>
                <a:gd name="T73" fmla="*/ 2147483647 h 188"/>
                <a:gd name="T74" fmla="*/ 2147483647 w 133"/>
                <a:gd name="T75" fmla="*/ 2147483647 h 188"/>
                <a:gd name="T76" fmla="*/ 2147483647 w 133"/>
                <a:gd name="T77" fmla="*/ 2147483647 h 188"/>
                <a:gd name="T78" fmla="*/ 2147483647 w 133"/>
                <a:gd name="T79" fmla="*/ 2147483647 h 188"/>
                <a:gd name="T80" fmla="*/ 2147483647 w 133"/>
                <a:gd name="T81" fmla="*/ 2147483647 h 188"/>
                <a:gd name="T82" fmla="*/ 2147483647 w 133"/>
                <a:gd name="T83" fmla="*/ 2147483647 h 188"/>
                <a:gd name="T84" fmla="*/ 2147483647 w 133"/>
                <a:gd name="T85" fmla="*/ 2147483647 h 188"/>
                <a:gd name="T86" fmla="*/ 2147483647 w 133"/>
                <a:gd name="T87" fmla="*/ 2147483647 h 188"/>
                <a:gd name="T88" fmla="*/ 2147483647 w 133"/>
                <a:gd name="T89" fmla="*/ 2147483647 h 188"/>
                <a:gd name="T90" fmla="*/ 2147483647 w 133"/>
                <a:gd name="T91" fmla="*/ 2147483647 h 188"/>
                <a:gd name="T92" fmla="*/ 0 w 133"/>
                <a:gd name="T93" fmla="*/ 2147483647 h 188"/>
                <a:gd name="T94" fmla="*/ 2147483647 w 133"/>
                <a:gd name="T95" fmla="*/ 2147483647 h 188"/>
                <a:gd name="T96" fmla="*/ 2147483647 w 133"/>
                <a:gd name="T97" fmla="*/ 2147483647 h 188"/>
                <a:gd name="T98" fmla="*/ 2147483647 w 133"/>
                <a:gd name="T99" fmla="*/ 2147483647 h 188"/>
                <a:gd name="T100" fmla="*/ 2147483647 w 133"/>
                <a:gd name="T101" fmla="*/ 2147483647 h 188"/>
                <a:gd name="T102" fmla="*/ 2147483647 w 133"/>
                <a:gd name="T103" fmla="*/ 2147483647 h 188"/>
                <a:gd name="T104" fmla="*/ 2147483647 w 133"/>
                <a:gd name="T105" fmla="*/ 2147483647 h 188"/>
                <a:gd name="T106" fmla="*/ 2147483647 w 133"/>
                <a:gd name="T107" fmla="*/ 2147483647 h 188"/>
                <a:gd name="T108" fmla="*/ 2147483647 w 133"/>
                <a:gd name="T109" fmla="*/ 2147483647 h 188"/>
                <a:gd name="T110" fmla="*/ 2147483647 w 133"/>
                <a:gd name="T111" fmla="*/ 2147483647 h 188"/>
                <a:gd name="T112" fmla="*/ 2147483647 w 133"/>
                <a:gd name="T113" fmla="*/ 2147483647 h 188"/>
                <a:gd name="T114" fmla="*/ 2147483647 w 133"/>
                <a:gd name="T115" fmla="*/ 2147483647 h 188"/>
                <a:gd name="T116" fmla="*/ 2147483647 w 133"/>
                <a:gd name="T117" fmla="*/ 2147483647 h 188"/>
                <a:gd name="T118" fmla="*/ 2147483647 w 133"/>
                <a:gd name="T119" fmla="*/ 2147483647 h 188"/>
                <a:gd name="T120" fmla="*/ 2147483647 w 133"/>
                <a:gd name="T121" fmla="*/ 2147483647 h 188"/>
                <a:gd name="T122" fmla="*/ 2147483647 w 133"/>
                <a:gd name="T123" fmla="*/ 2147483647 h 1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
                <a:gd name="T187" fmla="*/ 0 h 188"/>
                <a:gd name="T188" fmla="*/ 133 w 133"/>
                <a:gd name="T189" fmla="*/ 188 h 1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 h="188">
                  <a:moveTo>
                    <a:pt x="87" y="182"/>
                  </a:moveTo>
                  <a:lnTo>
                    <a:pt x="90" y="179"/>
                  </a:lnTo>
                  <a:lnTo>
                    <a:pt x="93" y="176"/>
                  </a:lnTo>
                  <a:lnTo>
                    <a:pt x="93" y="173"/>
                  </a:lnTo>
                  <a:lnTo>
                    <a:pt x="95" y="170"/>
                  </a:lnTo>
                  <a:lnTo>
                    <a:pt x="95" y="168"/>
                  </a:lnTo>
                  <a:lnTo>
                    <a:pt x="98" y="165"/>
                  </a:lnTo>
                  <a:lnTo>
                    <a:pt x="98" y="162"/>
                  </a:lnTo>
                  <a:lnTo>
                    <a:pt x="98" y="159"/>
                  </a:lnTo>
                  <a:lnTo>
                    <a:pt x="98" y="162"/>
                  </a:lnTo>
                  <a:lnTo>
                    <a:pt x="101" y="156"/>
                  </a:lnTo>
                  <a:lnTo>
                    <a:pt x="98" y="153"/>
                  </a:lnTo>
                  <a:lnTo>
                    <a:pt x="98" y="150"/>
                  </a:lnTo>
                  <a:lnTo>
                    <a:pt x="98" y="147"/>
                  </a:lnTo>
                  <a:lnTo>
                    <a:pt x="95" y="147"/>
                  </a:lnTo>
                  <a:lnTo>
                    <a:pt x="101" y="142"/>
                  </a:lnTo>
                  <a:lnTo>
                    <a:pt x="104" y="139"/>
                  </a:lnTo>
                  <a:lnTo>
                    <a:pt x="107" y="136"/>
                  </a:lnTo>
                  <a:lnTo>
                    <a:pt x="110" y="130"/>
                  </a:lnTo>
                  <a:lnTo>
                    <a:pt x="113" y="127"/>
                  </a:lnTo>
                  <a:lnTo>
                    <a:pt x="113" y="121"/>
                  </a:lnTo>
                  <a:lnTo>
                    <a:pt x="113" y="119"/>
                  </a:lnTo>
                  <a:lnTo>
                    <a:pt x="113" y="116"/>
                  </a:lnTo>
                  <a:lnTo>
                    <a:pt x="116" y="113"/>
                  </a:lnTo>
                  <a:lnTo>
                    <a:pt x="116" y="110"/>
                  </a:lnTo>
                  <a:lnTo>
                    <a:pt x="116" y="107"/>
                  </a:lnTo>
                  <a:lnTo>
                    <a:pt x="119" y="104"/>
                  </a:lnTo>
                  <a:lnTo>
                    <a:pt x="119" y="101"/>
                  </a:lnTo>
                  <a:lnTo>
                    <a:pt x="121" y="101"/>
                  </a:lnTo>
                  <a:lnTo>
                    <a:pt x="124" y="104"/>
                  </a:lnTo>
                  <a:lnTo>
                    <a:pt x="130" y="104"/>
                  </a:lnTo>
                  <a:lnTo>
                    <a:pt x="130" y="101"/>
                  </a:lnTo>
                  <a:lnTo>
                    <a:pt x="130" y="98"/>
                  </a:lnTo>
                  <a:lnTo>
                    <a:pt x="119" y="87"/>
                  </a:lnTo>
                  <a:lnTo>
                    <a:pt x="119" y="84"/>
                  </a:lnTo>
                  <a:lnTo>
                    <a:pt x="119" y="81"/>
                  </a:lnTo>
                  <a:lnTo>
                    <a:pt x="119" y="78"/>
                  </a:lnTo>
                  <a:lnTo>
                    <a:pt x="116" y="70"/>
                  </a:lnTo>
                  <a:lnTo>
                    <a:pt x="113" y="70"/>
                  </a:lnTo>
                  <a:lnTo>
                    <a:pt x="113" y="67"/>
                  </a:lnTo>
                  <a:lnTo>
                    <a:pt x="110" y="64"/>
                  </a:lnTo>
                  <a:lnTo>
                    <a:pt x="110" y="61"/>
                  </a:lnTo>
                  <a:lnTo>
                    <a:pt x="107" y="58"/>
                  </a:lnTo>
                  <a:lnTo>
                    <a:pt x="110" y="58"/>
                  </a:lnTo>
                  <a:lnTo>
                    <a:pt x="113" y="55"/>
                  </a:lnTo>
                  <a:lnTo>
                    <a:pt x="116" y="55"/>
                  </a:lnTo>
                  <a:lnTo>
                    <a:pt x="116" y="52"/>
                  </a:lnTo>
                  <a:lnTo>
                    <a:pt x="113" y="52"/>
                  </a:lnTo>
                  <a:lnTo>
                    <a:pt x="113" y="49"/>
                  </a:lnTo>
                  <a:lnTo>
                    <a:pt x="110" y="49"/>
                  </a:lnTo>
                  <a:lnTo>
                    <a:pt x="113" y="49"/>
                  </a:lnTo>
                  <a:lnTo>
                    <a:pt x="113" y="46"/>
                  </a:lnTo>
                  <a:lnTo>
                    <a:pt x="113" y="44"/>
                  </a:lnTo>
                  <a:lnTo>
                    <a:pt x="116" y="46"/>
                  </a:lnTo>
                  <a:lnTo>
                    <a:pt x="119" y="46"/>
                  </a:lnTo>
                  <a:lnTo>
                    <a:pt x="121" y="44"/>
                  </a:lnTo>
                  <a:lnTo>
                    <a:pt x="124" y="44"/>
                  </a:lnTo>
                  <a:lnTo>
                    <a:pt x="124" y="41"/>
                  </a:lnTo>
                  <a:lnTo>
                    <a:pt x="121" y="41"/>
                  </a:lnTo>
                  <a:lnTo>
                    <a:pt x="119" y="38"/>
                  </a:lnTo>
                  <a:lnTo>
                    <a:pt x="119" y="35"/>
                  </a:lnTo>
                  <a:lnTo>
                    <a:pt x="121" y="35"/>
                  </a:lnTo>
                  <a:lnTo>
                    <a:pt x="124" y="35"/>
                  </a:lnTo>
                  <a:lnTo>
                    <a:pt x="127" y="35"/>
                  </a:lnTo>
                  <a:lnTo>
                    <a:pt x="130" y="32"/>
                  </a:lnTo>
                  <a:lnTo>
                    <a:pt x="133" y="32"/>
                  </a:lnTo>
                  <a:lnTo>
                    <a:pt x="133" y="29"/>
                  </a:lnTo>
                  <a:lnTo>
                    <a:pt x="130" y="26"/>
                  </a:lnTo>
                  <a:lnTo>
                    <a:pt x="124" y="26"/>
                  </a:lnTo>
                  <a:lnTo>
                    <a:pt x="121" y="21"/>
                  </a:lnTo>
                  <a:lnTo>
                    <a:pt x="119" y="21"/>
                  </a:lnTo>
                  <a:lnTo>
                    <a:pt x="116" y="23"/>
                  </a:lnTo>
                  <a:lnTo>
                    <a:pt x="116" y="21"/>
                  </a:lnTo>
                  <a:lnTo>
                    <a:pt x="116" y="18"/>
                  </a:lnTo>
                  <a:lnTo>
                    <a:pt x="113" y="18"/>
                  </a:lnTo>
                  <a:lnTo>
                    <a:pt x="110" y="18"/>
                  </a:lnTo>
                  <a:lnTo>
                    <a:pt x="110" y="15"/>
                  </a:lnTo>
                  <a:lnTo>
                    <a:pt x="110" y="12"/>
                  </a:lnTo>
                  <a:lnTo>
                    <a:pt x="110" y="9"/>
                  </a:lnTo>
                  <a:lnTo>
                    <a:pt x="107" y="6"/>
                  </a:lnTo>
                  <a:lnTo>
                    <a:pt x="104" y="6"/>
                  </a:lnTo>
                  <a:lnTo>
                    <a:pt x="104" y="3"/>
                  </a:lnTo>
                  <a:lnTo>
                    <a:pt x="101" y="0"/>
                  </a:lnTo>
                  <a:lnTo>
                    <a:pt x="101" y="3"/>
                  </a:lnTo>
                  <a:lnTo>
                    <a:pt x="98" y="6"/>
                  </a:lnTo>
                  <a:lnTo>
                    <a:pt x="98" y="3"/>
                  </a:lnTo>
                  <a:lnTo>
                    <a:pt x="98" y="0"/>
                  </a:lnTo>
                  <a:lnTo>
                    <a:pt x="95" y="3"/>
                  </a:lnTo>
                  <a:lnTo>
                    <a:pt x="95" y="6"/>
                  </a:lnTo>
                  <a:lnTo>
                    <a:pt x="90" y="15"/>
                  </a:lnTo>
                  <a:lnTo>
                    <a:pt x="90" y="18"/>
                  </a:lnTo>
                  <a:lnTo>
                    <a:pt x="90" y="21"/>
                  </a:lnTo>
                  <a:lnTo>
                    <a:pt x="87" y="26"/>
                  </a:lnTo>
                  <a:lnTo>
                    <a:pt x="84" y="26"/>
                  </a:lnTo>
                  <a:lnTo>
                    <a:pt x="81" y="26"/>
                  </a:lnTo>
                  <a:lnTo>
                    <a:pt x="84" y="29"/>
                  </a:lnTo>
                  <a:lnTo>
                    <a:pt x="84" y="32"/>
                  </a:lnTo>
                  <a:lnTo>
                    <a:pt x="84" y="35"/>
                  </a:lnTo>
                  <a:lnTo>
                    <a:pt x="81" y="35"/>
                  </a:lnTo>
                  <a:lnTo>
                    <a:pt x="78" y="35"/>
                  </a:lnTo>
                  <a:lnTo>
                    <a:pt x="75" y="32"/>
                  </a:lnTo>
                  <a:lnTo>
                    <a:pt x="72" y="38"/>
                  </a:lnTo>
                  <a:lnTo>
                    <a:pt x="70" y="38"/>
                  </a:lnTo>
                  <a:lnTo>
                    <a:pt x="67" y="41"/>
                  </a:lnTo>
                  <a:lnTo>
                    <a:pt x="64" y="41"/>
                  </a:lnTo>
                  <a:lnTo>
                    <a:pt x="64" y="44"/>
                  </a:lnTo>
                  <a:lnTo>
                    <a:pt x="61" y="49"/>
                  </a:lnTo>
                  <a:lnTo>
                    <a:pt x="58" y="52"/>
                  </a:lnTo>
                  <a:lnTo>
                    <a:pt x="58" y="55"/>
                  </a:lnTo>
                  <a:lnTo>
                    <a:pt x="58" y="58"/>
                  </a:lnTo>
                  <a:lnTo>
                    <a:pt x="52" y="64"/>
                  </a:lnTo>
                  <a:lnTo>
                    <a:pt x="49" y="67"/>
                  </a:lnTo>
                  <a:lnTo>
                    <a:pt x="47" y="67"/>
                  </a:lnTo>
                  <a:lnTo>
                    <a:pt x="44" y="70"/>
                  </a:lnTo>
                  <a:lnTo>
                    <a:pt x="41" y="70"/>
                  </a:lnTo>
                  <a:lnTo>
                    <a:pt x="35" y="70"/>
                  </a:lnTo>
                  <a:lnTo>
                    <a:pt x="32" y="72"/>
                  </a:lnTo>
                  <a:lnTo>
                    <a:pt x="32" y="75"/>
                  </a:lnTo>
                  <a:lnTo>
                    <a:pt x="32" y="78"/>
                  </a:lnTo>
                  <a:lnTo>
                    <a:pt x="29" y="78"/>
                  </a:lnTo>
                  <a:lnTo>
                    <a:pt x="29" y="81"/>
                  </a:lnTo>
                  <a:lnTo>
                    <a:pt x="29" y="84"/>
                  </a:lnTo>
                  <a:lnTo>
                    <a:pt x="29" y="87"/>
                  </a:lnTo>
                  <a:lnTo>
                    <a:pt x="29" y="90"/>
                  </a:lnTo>
                  <a:lnTo>
                    <a:pt x="29" y="93"/>
                  </a:lnTo>
                  <a:lnTo>
                    <a:pt x="24" y="90"/>
                  </a:lnTo>
                  <a:lnTo>
                    <a:pt x="21" y="90"/>
                  </a:lnTo>
                  <a:lnTo>
                    <a:pt x="21" y="87"/>
                  </a:lnTo>
                  <a:lnTo>
                    <a:pt x="18" y="90"/>
                  </a:lnTo>
                  <a:lnTo>
                    <a:pt x="15" y="87"/>
                  </a:lnTo>
                  <a:lnTo>
                    <a:pt x="12" y="87"/>
                  </a:lnTo>
                  <a:lnTo>
                    <a:pt x="12" y="84"/>
                  </a:lnTo>
                  <a:lnTo>
                    <a:pt x="9" y="81"/>
                  </a:lnTo>
                  <a:lnTo>
                    <a:pt x="9" y="84"/>
                  </a:lnTo>
                  <a:lnTo>
                    <a:pt x="6" y="84"/>
                  </a:lnTo>
                  <a:lnTo>
                    <a:pt x="6" y="90"/>
                  </a:lnTo>
                  <a:lnTo>
                    <a:pt x="3" y="93"/>
                  </a:lnTo>
                  <a:lnTo>
                    <a:pt x="0" y="101"/>
                  </a:lnTo>
                  <a:lnTo>
                    <a:pt x="0" y="104"/>
                  </a:lnTo>
                  <a:lnTo>
                    <a:pt x="0" y="110"/>
                  </a:lnTo>
                  <a:lnTo>
                    <a:pt x="0" y="113"/>
                  </a:lnTo>
                  <a:lnTo>
                    <a:pt x="3" y="113"/>
                  </a:lnTo>
                  <a:lnTo>
                    <a:pt x="3" y="116"/>
                  </a:lnTo>
                  <a:lnTo>
                    <a:pt x="3" y="121"/>
                  </a:lnTo>
                  <a:lnTo>
                    <a:pt x="3" y="124"/>
                  </a:lnTo>
                  <a:lnTo>
                    <a:pt x="6" y="127"/>
                  </a:lnTo>
                  <a:lnTo>
                    <a:pt x="9" y="130"/>
                  </a:lnTo>
                  <a:lnTo>
                    <a:pt x="12" y="130"/>
                  </a:lnTo>
                  <a:lnTo>
                    <a:pt x="12" y="133"/>
                  </a:lnTo>
                  <a:lnTo>
                    <a:pt x="15" y="136"/>
                  </a:lnTo>
                  <a:lnTo>
                    <a:pt x="15" y="139"/>
                  </a:lnTo>
                  <a:lnTo>
                    <a:pt x="15" y="144"/>
                  </a:lnTo>
                  <a:lnTo>
                    <a:pt x="15" y="147"/>
                  </a:lnTo>
                  <a:lnTo>
                    <a:pt x="15" y="153"/>
                  </a:lnTo>
                  <a:lnTo>
                    <a:pt x="15" y="159"/>
                  </a:lnTo>
                  <a:lnTo>
                    <a:pt x="18" y="159"/>
                  </a:lnTo>
                  <a:lnTo>
                    <a:pt x="18" y="162"/>
                  </a:lnTo>
                  <a:lnTo>
                    <a:pt x="18" y="168"/>
                  </a:lnTo>
                  <a:lnTo>
                    <a:pt x="21" y="168"/>
                  </a:lnTo>
                  <a:lnTo>
                    <a:pt x="24" y="168"/>
                  </a:lnTo>
                  <a:lnTo>
                    <a:pt x="26" y="168"/>
                  </a:lnTo>
                  <a:lnTo>
                    <a:pt x="29" y="168"/>
                  </a:lnTo>
                  <a:lnTo>
                    <a:pt x="32" y="168"/>
                  </a:lnTo>
                  <a:lnTo>
                    <a:pt x="35" y="168"/>
                  </a:lnTo>
                  <a:lnTo>
                    <a:pt x="35" y="165"/>
                  </a:lnTo>
                  <a:lnTo>
                    <a:pt x="38" y="170"/>
                  </a:lnTo>
                  <a:lnTo>
                    <a:pt x="38" y="176"/>
                  </a:lnTo>
                  <a:lnTo>
                    <a:pt x="41" y="173"/>
                  </a:lnTo>
                  <a:lnTo>
                    <a:pt x="44" y="173"/>
                  </a:lnTo>
                  <a:lnTo>
                    <a:pt x="47" y="173"/>
                  </a:lnTo>
                  <a:lnTo>
                    <a:pt x="49" y="173"/>
                  </a:lnTo>
                  <a:lnTo>
                    <a:pt x="52" y="170"/>
                  </a:lnTo>
                  <a:lnTo>
                    <a:pt x="52" y="168"/>
                  </a:lnTo>
                  <a:lnTo>
                    <a:pt x="55" y="168"/>
                  </a:lnTo>
                  <a:lnTo>
                    <a:pt x="58" y="170"/>
                  </a:lnTo>
                  <a:lnTo>
                    <a:pt x="61" y="170"/>
                  </a:lnTo>
                  <a:lnTo>
                    <a:pt x="61" y="173"/>
                  </a:lnTo>
                  <a:lnTo>
                    <a:pt x="61" y="176"/>
                  </a:lnTo>
                  <a:lnTo>
                    <a:pt x="64" y="173"/>
                  </a:lnTo>
                  <a:lnTo>
                    <a:pt x="67" y="173"/>
                  </a:lnTo>
                  <a:lnTo>
                    <a:pt x="70" y="173"/>
                  </a:lnTo>
                  <a:lnTo>
                    <a:pt x="72" y="176"/>
                  </a:lnTo>
                  <a:lnTo>
                    <a:pt x="72" y="182"/>
                  </a:lnTo>
                  <a:lnTo>
                    <a:pt x="75" y="188"/>
                  </a:lnTo>
                  <a:lnTo>
                    <a:pt x="87" y="18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3" name="Freeform 473"/>
            <p:cNvSpPr>
              <a:spLocks noChangeArrowheads="1"/>
            </p:cNvSpPr>
            <p:nvPr/>
          </p:nvSpPr>
          <p:spPr bwMode="auto">
            <a:xfrm>
              <a:off x="7386826" y="2697542"/>
              <a:ext cx="513120" cy="387459"/>
            </a:xfrm>
            <a:custGeom>
              <a:avLst/>
              <a:gdLst>
                <a:gd name="T0" fmla="*/ 2147483647 w 245"/>
                <a:gd name="T1" fmla="*/ 2147483647 h 185"/>
                <a:gd name="T2" fmla="*/ 2147483647 w 245"/>
                <a:gd name="T3" fmla="*/ 2147483647 h 185"/>
                <a:gd name="T4" fmla="*/ 2147483647 w 245"/>
                <a:gd name="T5" fmla="*/ 2147483647 h 185"/>
                <a:gd name="T6" fmla="*/ 2147483647 w 245"/>
                <a:gd name="T7" fmla="*/ 2147483647 h 185"/>
                <a:gd name="T8" fmla="*/ 2147483647 w 245"/>
                <a:gd name="T9" fmla="*/ 2147483647 h 185"/>
                <a:gd name="T10" fmla="*/ 2147483647 w 245"/>
                <a:gd name="T11" fmla="*/ 2147483647 h 185"/>
                <a:gd name="T12" fmla="*/ 2147483647 w 245"/>
                <a:gd name="T13" fmla="*/ 2147483647 h 185"/>
                <a:gd name="T14" fmla="*/ 2147483647 w 245"/>
                <a:gd name="T15" fmla="*/ 2147483647 h 185"/>
                <a:gd name="T16" fmla="*/ 2147483647 w 245"/>
                <a:gd name="T17" fmla="*/ 2147483647 h 185"/>
                <a:gd name="T18" fmla="*/ 2147483647 w 245"/>
                <a:gd name="T19" fmla="*/ 2147483647 h 185"/>
                <a:gd name="T20" fmla="*/ 2147483647 w 245"/>
                <a:gd name="T21" fmla="*/ 2147483647 h 185"/>
                <a:gd name="T22" fmla="*/ 2147483647 w 245"/>
                <a:gd name="T23" fmla="*/ 2147483647 h 185"/>
                <a:gd name="T24" fmla="*/ 2147483647 w 245"/>
                <a:gd name="T25" fmla="*/ 2147483647 h 185"/>
                <a:gd name="T26" fmla="*/ 2147483647 w 245"/>
                <a:gd name="T27" fmla="*/ 2147483647 h 185"/>
                <a:gd name="T28" fmla="*/ 2147483647 w 245"/>
                <a:gd name="T29" fmla="*/ 2147483647 h 185"/>
                <a:gd name="T30" fmla="*/ 2147483647 w 245"/>
                <a:gd name="T31" fmla="*/ 2147483647 h 185"/>
                <a:gd name="T32" fmla="*/ 2147483647 w 245"/>
                <a:gd name="T33" fmla="*/ 2147483647 h 185"/>
                <a:gd name="T34" fmla="*/ 2147483647 w 245"/>
                <a:gd name="T35" fmla="*/ 2147483647 h 185"/>
                <a:gd name="T36" fmla="*/ 2147483647 w 245"/>
                <a:gd name="T37" fmla="*/ 2147483647 h 185"/>
                <a:gd name="T38" fmla="*/ 2147483647 w 245"/>
                <a:gd name="T39" fmla="*/ 2147483647 h 185"/>
                <a:gd name="T40" fmla="*/ 2147483647 w 245"/>
                <a:gd name="T41" fmla="*/ 2147483647 h 185"/>
                <a:gd name="T42" fmla="*/ 2147483647 w 245"/>
                <a:gd name="T43" fmla="*/ 2147483647 h 185"/>
                <a:gd name="T44" fmla="*/ 2147483647 w 245"/>
                <a:gd name="T45" fmla="*/ 2147483647 h 185"/>
                <a:gd name="T46" fmla="*/ 2147483647 w 245"/>
                <a:gd name="T47" fmla="*/ 2147483647 h 185"/>
                <a:gd name="T48" fmla="*/ 2147483647 w 245"/>
                <a:gd name="T49" fmla="*/ 2147483647 h 185"/>
                <a:gd name="T50" fmla="*/ 2147483647 w 245"/>
                <a:gd name="T51" fmla="*/ 2147483647 h 185"/>
                <a:gd name="T52" fmla="*/ 2147483647 w 245"/>
                <a:gd name="T53" fmla="*/ 2147483647 h 185"/>
                <a:gd name="T54" fmla="*/ 2147483647 w 245"/>
                <a:gd name="T55" fmla="*/ 2147483647 h 185"/>
                <a:gd name="T56" fmla="*/ 2147483647 w 245"/>
                <a:gd name="T57" fmla="*/ 2147483647 h 185"/>
                <a:gd name="T58" fmla="*/ 2147483647 w 245"/>
                <a:gd name="T59" fmla="*/ 2147483647 h 185"/>
                <a:gd name="T60" fmla="*/ 2147483647 w 245"/>
                <a:gd name="T61" fmla="*/ 2147483647 h 185"/>
                <a:gd name="T62" fmla="*/ 2147483647 w 245"/>
                <a:gd name="T63" fmla="*/ 2147483647 h 185"/>
                <a:gd name="T64" fmla="*/ 2147483647 w 245"/>
                <a:gd name="T65" fmla="*/ 2147483647 h 185"/>
                <a:gd name="T66" fmla="*/ 2147483647 w 245"/>
                <a:gd name="T67" fmla="*/ 2147483647 h 185"/>
                <a:gd name="T68" fmla="*/ 2147483647 w 245"/>
                <a:gd name="T69" fmla="*/ 2147483647 h 185"/>
                <a:gd name="T70" fmla="*/ 2147483647 w 245"/>
                <a:gd name="T71" fmla="*/ 2147483647 h 185"/>
                <a:gd name="T72" fmla="*/ 2147483647 w 245"/>
                <a:gd name="T73" fmla="*/ 2147483647 h 185"/>
                <a:gd name="T74" fmla="*/ 2147483647 w 245"/>
                <a:gd name="T75" fmla="*/ 2147483647 h 185"/>
                <a:gd name="T76" fmla="*/ 2147483647 w 245"/>
                <a:gd name="T77" fmla="*/ 2147483647 h 185"/>
                <a:gd name="T78" fmla="*/ 2147483647 w 245"/>
                <a:gd name="T79" fmla="*/ 2147483647 h 185"/>
                <a:gd name="T80" fmla="*/ 2147483647 w 245"/>
                <a:gd name="T81" fmla="*/ 2147483647 h 185"/>
                <a:gd name="T82" fmla="*/ 2147483647 w 245"/>
                <a:gd name="T83" fmla="*/ 2147483647 h 185"/>
                <a:gd name="T84" fmla="*/ 2147483647 w 245"/>
                <a:gd name="T85" fmla="*/ 2147483647 h 185"/>
                <a:gd name="T86" fmla="*/ 2147483647 w 245"/>
                <a:gd name="T87" fmla="*/ 2147483647 h 185"/>
                <a:gd name="T88" fmla="*/ 2147483647 w 245"/>
                <a:gd name="T89" fmla="*/ 2147483647 h 185"/>
                <a:gd name="T90" fmla="*/ 2147483647 w 245"/>
                <a:gd name="T91" fmla="*/ 2147483647 h 185"/>
                <a:gd name="T92" fmla="*/ 2147483647 w 245"/>
                <a:gd name="T93" fmla="*/ 2147483647 h 185"/>
                <a:gd name="T94" fmla="*/ 2147483647 w 245"/>
                <a:gd name="T95" fmla="*/ 2147483647 h 185"/>
                <a:gd name="T96" fmla="*/ 2147483647 w 245"/>
                <a:gd name="T97" fmla="*/ 2147483647 h 185"/>
                <a:gd name="T98" fmla="*/ 2147483647 w 245"/>
                <a:gd name="T99" fmla="*/ 2147483647 h 185"/>
                <a:gd name="T100" fmla="*/ 2147483647 w 245"/>
                <a:gd name="T101" fmla="*/ 2147483647 h 185"/>
                <a:gd name="T102" fmla="*/ 2147483647 w 245"/>
                <a:gd name="T103" fmla="*/ 2147483647 h 185"/>
                <a:gd name="T104" fmla="*/ 2147483647 w 245"/>
                <a:gd name="T105" fmla="*/ 2147483647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185"/>
                <a:gd name="T161" fmla="*/ 245 w 24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185">
                  <a:moveTo>
                    <a:pt x="3" y="9"/>
                  </a:moveTo>
                  <a:lnTo>
                    <a:pt x="3" y="15"/>
                  </a:lnTo>
                  <a:lnTo>
                    <a:pt x="0" y="18"/>
                  </a:lnTo>
                  <a:lnTo>
                    <a:pt x="3" y="20"/>
                  </a:lnTo>
                  <a:lnTo>
                    <a:pt x="6" y="20"/>
                  </a:lnTo>
                  <a:lnTo>
                    <a:pt x="9" y="20"/>
                  </a:lnTo>
                  <a:lnTo>
                    <a:pt x="12" y="20"/>
                  </a:lnTo>
                  <a:lnTo>
                    <a:pt x="12" y="23"/>
                  </a:lnTo>
                  <a:lnTo>
                    <a:pt x="12" y="26"/>
                  </a:lnTo>
                  <a:lnTo>
                    <a:pt x="15" y="32"/>
                  </a:lnTo>
                  <a:lnTo>
                    <a:pt x="18" y="35"/>
                  </a:lnTo>
                  <a:lnTo>
                    <a:pt x="21" y="35"/>
                  </a:lnTo>
                  <a:lnTo>
                    <a:pt x="23" y="35"/>
                  </a:lnTo>
                  <a:lnTo>
                    <a:pt x="26" y="35"/>
                  </a:lnTo>
                  <a:lnTo>
                    <a:pt x="32" y="32"/>
                  </a:lnTo>
                  <a:lnTo>
                    <a:pt x="35" y="32"/>
                  </a:lnTo>
                  <a:lnTo>
                    <a:pt x="38" y="29"/>
                  </a:lnTo>
                  <a:lnTo>
                    <a:pt x="38" y="32"/>
                  </a:lnTo>
                  <a:lnTo>
                    <a:pt x="38" y="35"/>
                  </a:lnTo>
                  <a:lnTo>
                    <a:pt x="38" y="38"/>
                  </a:lnTo>
                  <a:lnTo>
                    <a:pt x="35" y="38"/>
                  </a:lnTo>
                  <a:lnTo>
                    <a:pt x="32" y="38"/>
                  </a:lnTo>
                  <a:lnTo>
                    <a:pt x="29" y="38"/>
                  </a:lnTo>
                  <a:lnTo>
                    <a:pt x="26" y="38"/>
                  </a:lnTo>
                  <a:lnTo>
                    <a:pt x="23" y="41"/>
                  </a:lnTo>
                  <a:lnTo>
                    <a:pt x="18" y="41"/>
                  </a:lnTo>
                  <a:lnTo>
                    <a:pt x="15" y="41"/>
                  </a:lnTo>
                  <a:lnTo>
                    <a:pt x="12" y="44"/>
                  </a:lnTo>
                  <a:lnTo>
                    <a:pt x="15" y="46"/>
                  </a:lnTo>
                  <a:lnTo>
                    <a:pt x="18" y="46"/>
                  </a:lnTo>
                  <a:lnTo>
                    <a:pt x="21" y="49"/>
                  </a:lnTo>
                  <a:lnTo>
                    <a:pt x="21" y="52"/>
                  </a:lnTo>
                  <a:lnTo>
                    <a:pt x="23" y="52"/>
                  </a:lnTo>
                  <a:lnTo>
                    <a:pt x="23" y="55"/>
                  </a:lnTo>
                  <a:lnTo>
                    <a:pt x="23" y="58"/>
                  </a:lnTo>
                  <a:lnTo>
                    <a:pt x="23" y="61"/>
                  </a:lnTo>
                  <a:lnTo>
                    <a:pt x="23" y="64"/>
                  </a:lnTo>
                  <a:lnTo>
                    <a:pt x="26" y="67"/>
                  </a:lnTo>
                  <a:lnTo>
                    <a:pt x="29" y="64"/>
                  </a:lnTo>
                  <a:lnTo>
                    <a:pt x="32" y="64"/>
                  </a:lnTo>
                  <a:lnTo>
                    <a:pt x="32" y="61"/>
                  </a:lnTo>
                  <a:lnTo>
                    <a:pt x="35" y="58"/>
                  </a:lnTo>
                  <a:lnTo>
                    <a:pt x="35" y="52"/>
                  </a:lnTo>
                  <a:lnTo>
                    <a:pt x="35" y="49"/>
                  </a:lnTo>
                  <a:lnTo>
                    <a:pt x="38" y="49"/>
                  </a:lnTo>
                  <a:lnTo>
                    <a:pt x="38" y="46"/>
                  </a:lnTo>
                  <a:lnTo>
                    <a:pt x="38" y="49"/>
                  </a:lnTo>
                  <a:lnTo>
                    <a:pt x="35" y="52"/>
                  </a:lnTo>
                  <a:lnTo>
                    <a:pt x="35" y="55"/>
                  </a:lnTo>
                  <a:lnTo>
                    <a:pt x="35" y="58"/>
                  </a:lnTo>
                  <a:lnTo>
                    <a:pt x="38" y="58"/>
                  </a:lnTo>
                  <a:lnTo>
                    <a:pt x="38" y="61"/>
                  </a:lnTo>
                  <a:lnTo>
                    <a:pt x="41" y="61"/>
                  </a:lnTo>
                  <a:lnTo>
                    <a:pt x="44" y="64"/>
                  </a:lnTo>
                  <a:lnTo>
                    <a:pt x="46" y="64"/>
                  </a:lnTo>
                  <a:lnTo>
                    <a:pt x="49" y="64"/>
                  </a:lnTo>
                  <a:lnTo>
                    <a:pt x="49" y="67"/>
                  </a:lnTo>
                  <a:lnTo>
                    <a:pt x="49" y="69"/>
                  </a:lnTo>
                  <a:lnTo>
                    <a:pt x="52" y="69"/>
                  </a:lnTo>
                  <a:lnTo>
                    <a:pt x="52" y="72"/>
                  </a:lnTo>
                  <a:lnTo>
                    <a:pt x="55" y="72"/>
                  </a:lnTo>
                  <a:lnTo>
                    <a:pt x="61" y="72"/>
                  </a:lnTo>
                  <a:lnTo>
                    <a:pt x="64" y="72"/>
                  </a:lnTo>
                  <a:lnTo>
                    <a:pt x="67" y="75"/>
                  </a:lnTo>
                  <a:lnTo>
                    <a:pt x="70" y="75"/>
                  </a:lnTo>
                  <a:lnTo>
                    <a:pt x="72" y="78"/>
                  </a:lnTo>
                  <a:lnTo>
                    <a:pt x="78" y="81"/>
                  </a:lnTo>
                  <a:lnTo>
                    <a:pt x="84" y="84"/>
                  </a:lnTo>
                  <a:lnTo>
                    <a:pt x="87" y="87"/>
                  </a:lnTo>
                  <a:lnTo>
                    <a:pt x="90" y="90"/>
                  </a:lnTo>
                  <a:lnTo>
                    <a:pt x="93" y="95"/>
                  </a:lnTo>
                  <a:lnTo>
                    <a:pt x="93" y="104"/>
                  </a:lnTo>
                  <a:lnTo>
                    <a:pt x="95" y="107"/>
                  </a:lnTo>
                  <a:lnTo>
                    <a:pt x="98" y="110"/>
                  </a:lnTo>
                  <a:lnTo>
                    <a:pt x="95" y="116"/>
                  </a:lnTo>
                  <a:lnTo>
                    <a:pt x="93" y="116"/>
                  </a:lnTo>
                  <a:lnTo>
                    <a:pt x="95" y="118"/>
                  </a:lnTo>
                  <a:lnTo>
                    <a:pt x="98" y="118"/>
                  </a:lnTo>
                  <a:lnTo>
                    <a:pt x="98" y="121"/>
                  </a:lnTo>
                  <a:lnTo>
                    <a:pt x="98" y="124"/>
                  </a:lnTo>
                  <a:lnTo>
                    <a:pt x="98" y="127"/>
                  </a:lnTo>
                  <a:lnTo>
                    <a:pt x="98" y="124"/>
                  </a:lnTo>
                  <a:lnTo>
                    <a:pt x="95" y="124"/>
                  </a:lnTo>
                  <a:lnTo>
                    <a:pt x="93" y="124"/>
                  </a:lnTo>
                  <a:lnTo>
                    <a:pt x="90" y="124"/>
                  </a:lnTo>
                  <a:lnTo>
                    <a:pt x="84" y="130"/>
                  </a:lnTo>
                  <a:lnTo>
                    <a:pt x="84" y="136"/>
                  </a:lnTo>
                  <a:lnTo>
                    <a:pt x="81" y="139"/>
                  </a:lnTo>
                  <a:lnTo>
                    <a:pt x="81" y="142"/>
                  </a:lnTo>
                  <a:lnTo>
                    <a:pt x="84" y="142"/>
                  </a:lnTo>
                  <a:lnTo>
                    <a:pt x="87" y="142"/>
                  </a:lnTo>
                  <a:lnTo>
                    <a:pt x="93" y="139"/>
                  </a:lnTo>
                  <a:lnTo>
                    <a:pt x="93" y="142"/>
                  </a:lnTo>
                  <a:lnTo>
                    <a:pt x="95" y="142"/>
                  </a:lnTo>
                  <a:lnTo>
                    <a:pt x="95" y="139"/>
                  </a:lnTo>
                  <a:lnTo>
                    <a:pt x="98" y="139"/>
                  </a:lnTo>
                  <a:lnTo>
                    <a:pt x="101" y="136"/>
                  </a:lnTo>
                  <a:lnTo>
                    <a:pt x="104" y="139"/>
                  </a:lnTo>
                  <a:lnTo>
                    <a:pt x="107" y="136"/>
                  </a:lnTo>
                  <a:lnTo>
                    <a:pt x="110" y="136"/>
                  </a:lnTo>
                  <a:lnTo>
                    <a:pt x="110" y="139"/>
                  </a:lnTo>
                  <a:lnTo>
                    <a:pt x="113" y="139"/>
                  </a:lnTo>
                  <a:lnTo>
                    <a:pt x="116" y="144"/>
                  </a:lnTo>
                  <a:lnTo>
                    <a:pt x="116" y="147"/>
                  </a:lnTo>
                  <a:lnTo>
                    <a:pt x="121" y="153"/>
                  </a:lnTo>
                  <a:lnTo>
                    <a:pt x="124" y="153"/>
                  </a:lnTo>
                  <a:lnTo>
                    <a:pt x="127" y="153"/>
                  </a:lnTo>
                  <a:lnTo>
                    <a:pt x="127" y="156"/>
                  </a:lnTo>
                  <a:lnTo>
                    <a:pt x="130" y="156"/>
                  </a:lnTo>
                  <a:lnTo>
                    <a:pt x="133" y="156"/>
                  </a:lnTo>
                  <a:lnTo>
                    <a:pt x="136" y="156"/>
                  </a:lnTo>
                  <a:lnTo>
                    <a:pt x="139" y="156"/>
                  </a:lnTo>
                  <a:lnTo>
                    <a:pt x="144" y="159"/>
                  </a:lnTo>
                  <a:lnTo>
                    <a:pt x="147" y="153"/>
                  </a:lnTo>
                  <a:lnTo>
                    <a:pt x="150" y="153"/>
                  </a:lnTo>
                  <a:lnTo>
                    <a:pt x="153" y="153"/>
                  </a:lnTo>
                  <a:lnTo>
                    <a:pt x="150" y="147"/>
                  </a:lnTo>
                  <a:lnTo>
                    <a:pt x="150" y="144"/>
                  </a:lnTo>
                  <a:lnTo>
                    <a:pt x="150" y="142"/>
                  </a:lnTo>
                  <a:lnTo>
                    <a:pt x="153" y="142"/>
                  </a:lnTo>
                  <a:lnTo>
                    <a:pt x="156" y="139"/>
                  </a:lnTo>
                  <a:lnTo>
                    <a:pt x="156" y="136"/>
                  </a:lnTo>
                  <a:lnTo>
                    <a:pt x="159" y="136"/>
                  </a:lnTo>
                  <a:lnTo>
                    <a:pt x="162" y="136"/>
                  </a:lnTo>
                  <a:lnTo>
                    <a:pt x="162" y="133"/>
                  </a:lnTo>
                  <a:lnTo>
                    <a:pt x="162" y="127"/>
                  </a:lnTo>
                  <a:lnTo>
                    <a:pt x="165" y="130"/>
                  </a:lnTo>
                  <a:lnTo>
                    <a:pt x="167" y="130"/>
                  </a:lnTo>
                  <a:lnTo>
                    <a:pt x="170" y="127"/>
                  </a:lnTo>
                  <a:lnTo>
                    <a:pt x="173" y="130"/>
                  </a:lnTo>
                  <a:lnTo>
                    <a:pt x="173" y="127"/>
                  </a:lnTo>
                  <a:lnTo>
                    <a:pt x="173" y="130"/>
                  </a:lnTo>
                  <a:lnTo>
                    <a:pt x="176" y="130"/>
                  </a:lnTo>
                  <a:lnTo>
                    <a:pt x="176" y="133"/>
                  </a:lnTo>
                  <a:lnTo>
                    <a:pt x="179" y="133"/>
                  </a:lnTo>
                  <a:lnTo>
                    <a:pt x="182" y="133"/>
                  </a:lnTo>
                  <a:lnTo>
                    <a:pt x="182" y="136"/>
                  </a:lnTo>
                  <a:lnTo>
                    <a:pt x="185" y="136"/>
                  </a:lnTo>
                  <a:lnTo>
                    <a:pt x="190" y="139"/>
                  </a:lnTo>
                  <a:lnTo>
                    <a:pt x="193" y="142"/>
                  </a:lnTo>
                  <a:lnTo>
                    <a:pt x="193" y="144"/>
                  </a:lnTo>
                  <a:lnTo>
                    <a:pt x="193" y="153"/>
                  </a:lnTo>
                  <a:lnTo>
                    <a:pt x="196" y="156"/>
                  </a:lnTo>
                  <a:lnTo>
                    <a:pt x="199" y="156"/>
                  </a:lnTo>
                  <a:lnTo>
                    <a:pt x="199" y="159"/>
                  </a:lnTo>
                  <a:lnTo>
                    <a:pt x="199" y="162"/>
                  </a:lnTo>
                  <a:lnTo>
                    <a:pt x="202" y="162"/>
                  </a:lnTo>
                  <a:lnTo>
                    <a:pt x="202" y="165"/>
                  </a:lnTo>
                  <a:lnTo>
                    <a:pt x="205" y="168"/>
                  </a:lnTo>
                  <a:lnTo>
                    <a:pt x="208" y="173"/>
                  </a:lnTo>
                  <a:lnTo>
                    <a:pt x="211" y="176"/>
                  </a:lnTo>
                  <a:lnTo>
                    <a:pt x="214" y="176"/>
                  </a:lnTo>
                  <a:lnTo>
                    <a:pt x="219" y="176"/>
                  </a:lnTo>
                  <a:lnTo>
                    <a:pt x="222" y="179"/>
                  </a:lnTo>
                  <a:lnTo>
                    <a:pt x="234" y="182"/>
                  </a:lnTo>
                  <a:lnTo>
                    <a:pt x="234" y="185"/>
                  </a:lnTo>
                  <a:lnTo>
                    <a:pt x="239" y="185"/>
                  </a:lnTo>
                  <a:lnTo>
                    <a:pt x="242" y="185"/>
                  </a:lnTo>
                  <a:lnTo>
                    <a:pt x="242" y="182"/>
                  </a:lnTo>
                  <a:lnTo>
                    <a:pt x="239" y="182"/>
                  </a:lnTo>
                  <a:lnTo>
                    <a:pt x="239" y="179"/>
                  </a:lnTo>
                  <a:lnTo>
                    <a:pt x="242" y="179"/>
                  </a:lnTo>
                  <a:lnTo>
                    <a:pt x="242" y="182"/>
                  </a:lnTo>
                  <a:lnTo>
                    <a:pt x="245" y="179"/>
                  </a:lnTo>
                  <a:lnTo>
                    <a:pt x="239" y="176"/>
                  </a:lnTo>
                  <a:lnTo>
                    <a:pt x="234" y="170"/>
                  </a:lnTo>
                  <a:lnTo>
                    <a:pt x="237" y="168"/>
                  </a:lnTo>
                  <a:lnTo>
                    <a:pt x="234" y="168"/>
                  </a:lnTo>
                  <a:lnTo>
                    <a:pt x="231" y="165"/>
                  </a:lnTo>
                  <a:lnTo>
                    <a:pt x="228" y="165"/>
                  </a:lnTo>
                  <a:lnTo>
                    <a:pt x="228" y="162"/>
                  </a:lnTo>
                  <a:lnTo>
                    <a:pt x="228" y="159"/>
                  </a:lnTo>
                  <a:lnTo>
                    <a:pt x="228" y="156"/>
                  </a:lnTo>
                  <a:lnTo>
                    <a:pt x="222" y="156"/>
                  </a:lnTo>
                  <a:lnTo>
                    <a:pt x="219" y="153"/>
                  </a:lnTo>
                  <a:lnTo>
                    <a:pt x="219" y="150"/>
                  </a:lnTo>
                  <a:lnTo>
                    <a:pt x="216" y="147"/>
                  </a:lnTo>
                  <a:lnTo>
                    <a:pt x="216" y="144"/>
                  </a:lnTo>
                  <a:lnTo>
                    <a:pt x="216" y="142"/>
                  </a:lnTo>
                  <a:lnTo>
                    <a:pt x="216" y="139"/>
                  </a:lnTo>
                  <a:lnTo>
                    <a:pt x="214" y="136"/>
                  </a:lnTo>
                  <a:lnTo>
                    <a:pt x="211" y="133"/>
                  </a:lnTo>
                  <a:lnTo>
                    <a:pt x="211" y="130"/>
                  </a:lnTo>
                  <a:lnTo>
                    <a:pt x="208" y="127"/>
                  </a:lnTo>
                  <a:lnTo>
                    <a:pt x="208" y="124"/>
                  </a:lnTo>
                  <a:lnTo>
                    <a:pt x="205" y="121"/>
                  </a:lnTo>
                  <a:lnTo>
                    <a:pt x="205" y="116"/>
                  </a:lnTo>
                  <a:lnTo>
                    <a:pt x="208" y="116"/>
                  </a:lnTo>
                  <a:lnTo>
                    <a:pt x="211" y="116"/>
                  </a:lnTo>
                  <a:lnTo>
                    <a:pt x="214" y="116"/>
                  </a:lnTo>
                  <a:lnTo>
                    <a:pt x="216" y="116"/>
                  </a:lnTo>
                  <a:lnTo>
                    <a:pt x="216" y="110"/>
                  </a:lnTo>
                  <a:lnTo>
                    <a:pt x="216" y="107"/>
                  </a:lnTo>
                  <a:lnTo>
                    <a:pt x="214" y="104"/>
                  </a:lnTo>
                  <a:lnTo>
                    <a:pt x="214" y="101"/>
                  </a:lnTo>
                  <a:lnTo>
                    <a:pt x="211" y="101"/>
                  </a:lnTo>
                  <a:lnTo>
                    <a:pt x="205" y="98"/>
                  </a:lnTo>
                  <a:lnTo>
                    <a:pt x="202" y="98"/>
                  </a:lnTo>
                  <a:lnTo>
                    <a:pt x="199" y="93"/>
                  </a:lnTo>
                  <a:lnTo>
                    <a:pt x="193" y="93"/>
                  </a:lnTo>
                  <a:lnTo>
                    <a:pt x="193" y="90"/>
                  </a:lnTo>
                  <a:lnTo>
                    <a:pt x="193" y="84"/>
                  </a:lnTo>
                  <a:lnTo>
                    <a:pt x="193" y="81"/>
                  </a:lnTo>
                  <a:lnTo>
                    <a:pt x="190" y="75"/>
                  </a:lnTo>
                  <a:lnTo>
                    <a:pt x="188" y="72"/>
                  </a:lnTo>
                  <a:lnTo>
                    <a:pt x="185" y="72"/>
                  </a:lnTo>
                  <a:lnTo>
                    <a:pt x="179" y="67"/>
                  </a:lnTo>
                  <a:lnTo>
                    <a:pt x="176" y="64"/>
                  </a:lnTo>
                  <a:lnTo>
                    <a:pt x="176" y="61"/>
                  </a:lnTo>
                  <a:lnTo>
                    <a:pt x="173" y="61"/>
                  </a:lnTo>
                  <a:lnTo>
                    <a:pt x="170" y="58"/>
                  </a:lnTo>
                  <a:lnTo>
                    <a:pt x="162" y="52"/>
                  </a:lnTo>
                  <a:lnTo>
                    <a:pt x="156" y="52"/>
                  </a:lnTo>
                  <a:lnTo>
                    <a:pt x="153" y="49"/>
                  </a:lnTo>
                  <a:lnTo>
                    <a:pt x="150" y="49"/>
                  </a:lnTo>
                  <a:lnTo>
                    <a:pt x="147" y="46"/>
                  </a:lnTo>
                  <a:lnTo>
                    <a:pt x="142" y="44"/>
                  </a:lnTo>
                  <a:lnTo>
                    <a:pt x="139" y="44"/>
                  </a:lnTo>
                  <a:lnTo>
                    <a:pt x="136" y="41"/>
                  </a:lnTo>
                  <a:lnTo>
                    <a:pt x="133" y="41"/>
                  </a:lnTo>
                  <a:lnTo>
                    <a:pt x="130" y="41"/>
                  </a:lnTo>
                  <a:lnTo>
                    <a:pt x="130" y="38"/>
                  </a:lnTo>
                  <a:lnTo>
                    <a:pt x="127" y="38"/>
                  </a:lnTo>
                  <a:lnTo>
                    <a:pt x="124" y="35"/>
                  </a:lnTo>
                  <a:lnTo>
                    <a:pt x="121" y="35"/>
                  </a:lnTo>
                  <a:lnTo>
                    <a:pt x="118" y="35"/>
                  </a:lnTo>
                  <a:lnTo>
                    <a:pt x="116" y="35"/>
                  </a:lnTo>
                  <a:lnTo>
                    <a:pt x="113" y="32"/>
                  </a:lnTo>
                  <a:lnTo>
                    <a:pt x="107" y="29"/>
                  </a:lnTo>
                  <a:lnTo>
                    <a:pt x="104" y="26"/>
                  </a:lnTo>
                  <a:lnTo>
                    <a:pt x="101" y="26"/>
                  </a:lnTo>
                  <a:lnTo>
                    <a:pt x="98" y="23"/>
                  </a:lnTo>
                  <a:lnTo>
                    <a:pt x="93" y="20"/>
                  </a:lnTo>
                  <a:lnTo>
                    <a:pt x="90" y="18"/>
                  </a:lnTo>
                  <a:lnTo>
                    <a:pt x="87" y="23"/>
                  </a:lnTo>
                  <a:lnTo>
                    <a:pt x="84" y="26"/>
                  </a:lnTo>
                  <a:lnTo>
                    <a:pt x="81" y="26"/>
                  </a:lnTo>
                  <a:lnTo>
                    <a:pt x="81" y="29"/>
                  </a:lnTo>
                  <a:lnTo>
                    <a:pt x="81" y="32"/>
                  </a:lnTo>
                  <a:lnTo>
                    <a:pt x="75" y="32"/>
                  </a:lnTo>
                  <a:lnTo>
                    <a:pt x="72" y="32"/>
                  </a:lnTo>
                  <a:lnTo>
                    <a:pt x="72" y="35"/>
                  </a:lnTo>
                  <a:lnTo>
                    <a:pt x="70" y="38"/>
                  </a:lnTo>
                  <a:lnTo>
                    <a:pt x="64" y="44"/>
                  </a:lnTo>
                  <a:lnTo>
                    <a:pt x="64" y="46"/>
                  </a:lnTo>
                  <a:lnTo>
                    <a:pt x="64" y="49"/>
                  </a:lnTo>
                  <a:lnTo>
                    <a:pt x="61" y="49"/>
                  </a:lnTo>
                  <a:lnTo>
                    <a:pt x="61" y="52"/>
                  </a:lnTo>
                  <a:lnTo>
                    <a:pt x="55" y="52"/>
                  </a:lnTo>
                  <a:lnTo>
                    <a:pt x="52" y="49"/>
                  </a:lnTo>
                  <a:lnTo>
                    <a:pt x="49" y="46"/>
                  </a:lnTo>
                  <a:lnTo>
                    <a:pt x="49" y="44"/>
                  </a:lnTo>
                  <a:lnTo>
                    <a:pt x="49" y="41"/>
                  </a:lnTo>
                  <a:lnTo>
                    <a:pt x="46" y="38"/>
                  </a:lnTo>
                  <a:lnTo>
                    <a:pt x="46" y="41"/>
                  </a:lnTo>
                  <a:lnTo>
                    <a:pt x="46" y="44"/>
                  </a:lnTo>
                  <a:lnTo>
                    <a:pt x="44" y="35"/>
                  </a:lnTo>
                  <a:lnTo>
                    <a:pt x="41" y="29"/>
                  </a:lnTo>
                  <a:lnTo>
                    <a:pt x="41" y="26"/>
                  </a:lnTo>
                  <a:lnTo>
                    <a:pt x="44" y="20"/>
                  </a:lnTo>
                  <a:lnTo>
                    <a:pt x="44" y="15"/>
                  </a:lnTo>
                  <a:lnTo>
                    <a:pt x="41" y="12"/>
                  </a:lnTo>
                  <a:lnTo>
                    <a:pt x="41" y="6"/>
                  </a:lnTo>
                  <a:lnTo>
                    <a:pt x="32" y="6"/>
                  </a:lnTo>
                  <a:lnTo>
                    <a:pt x="29" y="6"/>
                  </a:lnTo>
                  <a:lnTo>
                    <a:pt x="29" y="3"/>
                  </a:lnTo>
                  <a:lnTo>
                    <a:pt x="26" y="0"/>
                  </a:lnTo>
                  <a:lnTo>
                    <a:pt x="23" y="0"/>
                  </a:lnTo>
                  <a:lnTo>
                    <a:pt x="18" y="0"/>
                  </a:lnTo>
                  <a:lnTo>
                    <a:pt x="15" y="0"/>
                  </a:lnTo>
                  <a:lnTo>
                    <a:pt x="12" y="6"/>
                  </a:lnTo>
                  <a:lnTo>
                    <a:pt x="9" y="6"/>
                  </a:lnTo>
                  <a:lnTo>
                    <a:pt x="6" y="6"/>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4" name="Freeform 474"/>
            <p:cNvSpPr>
              <a:spLocks noChangeArrowheads="1"/>
            </p:cNvSpPr>
            <p:nvPr/>
          </p:nvSpPr>
          <p:spPr bwMode="auto">
            <a:xfrm>
              <a:off x="7074766" y="2498578"/>
              <a:ext cx="10472" cy="12567"/>
            </a:xfrm>
            <a:custGeom>
              <a:avLst/>
              <a:gdLst>
                <a:gd name="T0" fmla="*/ 2147483647 w 5"/>
                <a:gd name="T1" fmla="*/ 0 h 6"/>
                <a:gd name="T2" fmla="*/ 2147483647 w 5"/>
                <a:gd name="T3" fmla="*/ 2147483647 h 6"/>
                <a:gd name="T4" fmla="*/ 0 w 5"/>
                <a:gd name="T5" fmla="*/ 2147483647 h 6"/>
                <a:gd name="T6" fmla="*/ 2147483647 w 5"/>
                <a:gd name="T7" fmla="*/ 2147483647 h 6"/>
                <a:gd name="T8" fmla="*/ 2147483647 w 5"/>
                <a:gd name="T9" fmla="*/ 2147483647 h 6"/>
                <a:gd name="T10" fmla="*/ 2147483647 w 5"/>
                <a:gd name="T11" fmla="*/ 2147483647 h 6"/>
                <a:gd name="T12" fmla="*/ 2147483647 w 5"/>
                <a:gd name="T13" fmla="*/ 0 h 6"/>
                <a:gd name="T14" fmla="*/ 2147483647 w 5"/>
                <a:gd name="T15" fmla="*/ 0 h 6"/>
                <a:gd name="T16" fmla="*/ 2147483647 w 5"/>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3" y="0"/>
                  </a:moveTo>
                  <a:lnTo>
                    <a:pt x="3" y="3"/>
                  </a:lnTo>
                  <a:lnTo>
                    <a:pt x="0" y="3"/>
                  </a:lnTo>
                  <a:lnTo>
                    <a:pt x="3" y="6"/>
                  </a:lnTo>
                  <a:lnTo>
                    <a:pt x="3" y="3"/>
                  </a:lnTo>
                  <a:lnTo>
                    <a:pt x="5" y="3"/>
                  </a:lnTo>
                  <a:lnTo>
                    <a:pt x="5"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5" name="Freeform 475"/>
            <p:cNvSpPr>
              <a:spLocks noChangeArrowheads="1"/>
            </p:cNvSpPr>
            <p:nvPr/>
          </p:nvSpPr>
          <p:spPr bwMode="auto">
            <a:xfrm>
              <a:off x="7043350" y="1466056"/>
              <a:ext cx="1" cy="6284"/>
            </a:xfrm>
            <a:custGeom>
              <a:avLst/>
              <a:gdLst>
                <a:gd name="T0" fmla="*/ 0 w 1"/>
                <a:gd name="T1" fmla="*/ 2147483647 h 3"/>
                <a:gd name="T2" fmla="*/ 0 w 1"/>
                <a:gd name="T3" fmla="*/ 2147483647 h 3"/>
                <a:gd name="T4" fmla="*/ 0 w 1"/>
                <a:gd name="T5" fmla="*/ 2147483647 h 3"/>
                <a:gd name="T6" fmla="*/ 0 w 1"/>
                <a:gd name="T7" fmla="*/ 0 h 3"/>
                <a:gd name="T8" fmla="*/ 0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0" y="3"/>
                  </a:moveTo>
                  <a:lnTo>
                    <a:pt x="0" y="3"/>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6" name="Freeform 476"/>
            <p:cNvSpPr>
              <a:spLocks noChangeArrowheads="1"/>
            </p:cNvSpPr>
            <p:nvPr/>
          </p:nvSpPr>
          <p:spPr bwMode="auto">
            <a:xfrm>
              <a:off x="7037067" y="1453491"/>
              <a:ext cx="6284" cy="6284"/>
            </a:xfrm>
            <a:custGeom>
              <a:avLst/>
              <a:gdLst>
                <a:gd name="T0" fmla="*/ 2147483647 w 3"/>
                <a:gd name="T1" fmla="*/ 2147483647 h 3"/>
                <a:gd name="T2" fmla="*/ 2147483647 w 3"/>
                <a:gd name="T3" fmla="*/ 0 h 3"/>
                <a:gd name="T4" fmla="*/ 0 w 3"/>
                <a:gd name="T5" fmla="*/ 0 h 3"/>
                <a:gd name="T6" fmla="*/ 0 w 3"/>
                <a:gd name="T7" fmla="*/ 0 h 3"/>
                <a:gd name="T8" fmla="*/ 2147483647 w 3"/>
                <a:gd name="T9" fmla="*/ 2147483647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7" name="Freeform 477"/>
            <p:cNvSpPr>
              <a:spLocks noChangeArrowheads="1"/>
            </p:cNvSpPr>
            <p:nvPr/>
          </p:nvSpPr>
          <p:spPr bwMode="auto">
            <a:xfrm>
              <a:off x="7020312" y="1350865"/>
              <a:ext cx="6284" cy="1"/>
            </a:xfrm>
            <a:custGeom>
              <a:avLst/>
              <a:gdLst>
                <a:gd name="T0" fmla="*/ 2147483647 w 3"/>
                <a:gd name="T1" fmla="*/ 0 h 1"/>
                <a:gd name="T2" fmla="*/ 0 w 3"/>
                <a:gd name="T3" fmla="*/ 0 h 1"/>
                <a:gd name="T4" fmla="*/ 0 w 3"/>
                <a:gd name="T5" fmla="*/ 0 h 1"/>
                <a:gd name="T6" fmla="*/ 0 w 3"/>
                <a:gd name="T7" fmla="*/ 0 h 1"/>
                <a:gd name="T8" fmla="*/ 2147483647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0"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8" name="Freeform 478"/>
            <p:cNvSpPr>
              <a:spLocks noChangeArrowheads="1"/>
            </p:cNvSpPr>
            <p:nvPr/>
          </p:nvSpPr>
          <p:spPr bwMode="auto">
            <a:xfrm>
              <a:off x="6982614" y="1497472"/>
              <a:ext cx="18849" cy="10472"/>
            </a:xfrm>
            <a:custGeom>
              <a:avLst/>
              <a:gdLst>
                <a:gd name="T0" fmla="*/ 2147483647 w 9"/>
                <a:gd name="T1" fmla="*/ 0 h 5"/>
                <a:gd name="T2" fmla="*/ 0 w 9"/>
                <a:gd name="T3" fmla="*/ 2147483647 h 5"/>
                <a:gd name="T4" fmla="*/ 0 w 9"/>
                <a:gd name="T5" fmla="*/ 2147483647 h 5"/>
                <a:gd name="T6" fmla="*/ 2147483647 w 9"/>
                <a:gd name="T7" fmla="*/ 2147483647 h 5"/>
                <a:gd name="T8" fmla="*/ 2147483647 w 9"/>
                <a:gd name="T9" fmla="*/ 2147483647 h 5"/>
                <a:gd name="T10" fmla="*/ 2147483647 w 9"/>
                <a:gd name="T11" fmla="*/ 2147483647 h 5"/>
                <a:gd name="T12" fmla="*/ 2147483647 w 9"/>
                <a:gd name="T13" fmla="*/ 2147483647 h 5"/>
                <a:gd name="T14" fmla="*/ 2147483647 w 9"/>
                <a:gd name="T15" fmla="*/ 0 h 5"/>
                <a:gd name="T16" fmla="*/ 2147483647 w 9"/>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3" y="0"/>
                  </a:moveTo>
                  <a:lnTo>
                    <a:pt x="0" y="3"/>
                  </a:lnTo>
                  <a:lnTo>
                    <a:pt x="0" y="5"/>
                  </a:lnTo>
                  <a:lnTo>
                    <a:pt x="3" y="5"/>
                  </a:lnTo>
                  <a:lnTo>
                    <a:pt x="6" y="5"/>
                  </a:lnTo>
                  <a:lnTo>
                    <a:pt x="9" y="3"/>
                  </a:lnTo>
                  <a:lnTo>
                    <a:pt x="6" y="0"/>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29" name="Freeform 479"/>
            <p:cNvSpPr>
              <a:spLocks noEditPoints="1" noChangeArrowheads="1"/>
            </p:cNvSpPr>
            <p:nvPr/>
          </p:nvSpPr>
          <p:spPr bwMode="auto">
            <a:xfrm>
              <a:off x="3330041" y="131947"/>
              <a:ext cx="3901803" cy="3671423"/>
            </a:xfrm>
            <a:custGeom>
              <a:avLst/>
              <a:gdLst>
                <a:gd name="T0" fmla="*/ 2147483647 w 1863"/>
                <a:gd name="T1" fmla="*/ 2147483647 h 1753"/>
                <a:gd name="T2" fmla="*/ 2147483647 w 1863"/>
                <a:gd name="T3" fmla="*/ 2147483647 h 1753"/>
                <a:gd name="T4" fmla="*/ 2147483647 w 1863"/>
                <a:gd name="T5" fmla="*/ 2147483647 h 1753"/>
                <a:gd name="T6" fmla="*/ 2147483647 w 1863"/>
                <a:gd name="T7" fmla="*/ 2147483647 h 1753"/>
                <a:gd name="T8" fmla="*/ 2147483647 w 1863"/>
                <a:gd name="T9" fmla="*/ 2147483647 h 1753"/>
                <a:gd name="T10" fmla="*/ 2147483647 w 1863"/>
                <a:gd name="T11" fmla="*/ 2147483647 h 1753"/>
                <a:gd name="T12" fmla="*/ 2147483647 w 1863"/>
                <a:gd name="T13" fmla="*/ 2147483647 h 1753"/>
                <a:gd name="T14" fmla="*/ 2147483647 w 1863"/>
                <a:gd name="T15" fmla="*/ 2147483647 h 1753"/>
                <a:gd name="T16" fmla="*/ 2147483647 w 1863"/>
                <a:gd name="T17" fmla="*/ 2147483647 h 1753"/>
                <a:gd name="T18" fmla="*/ 2147483647 w 1863"/>
                <a:gd name="T19" fmla="*/ 2147483647 h 1753"/>
                <a:gd name="T20" fmla="*/ 2147483647 w 1863"/>
                <a:gd name="T21" fmla="*/ 2147483647 h 1753"/>
                <a:gd name="T22" fmla="*/ 2147483647 w 1863"/>
                <a:gd name="T23" fmla="*/ 2147483647 h 1753"/>
                <a:gd name="T24" fmla="*/ 2147483647 w 1863"/>
                <a:gd name="T25" fmla="*/ 2147483647 h 1753"/>
                <a:gd name="T26" fmla="*/ 2147483647 w 1863"/>
                <a:gd name="T27" fmla="*/ 2147483647 h 1753"/>
                <a:gd name="T28" fmla="*/ 2147483647 w 1863"/>
                <a:gd name="T29" fmla="*/ 2147483647 h 1753"/>
                <a:gd name="T30" fmla="*/ 2147483647 w 1863"/>
                <a:gd name="T31" fmla="*/ 2147483647 h 1753"/>
                <a:gd name="T32" fmla="*/ 2147483647 w 1863"/>
                <a:gd name="T33" fmla="*/ 2147483647 h 1753"/>
                <a:gd name="T34" fmla="*/ 2147483647 w 1863"/>
                <a:gd name="T35" fmla="*/ 2147483647 h 1753"/>
                <a:gd name="T36" fmla="*/ 2147483647 w 1863"/>
                <a:gd name="T37" fmla="*/ 2147483647 h 1753"/>
                <a:gd name="T38" fmla="*/ 2147483647 w 1863"/>
                <a:gd name="T39" fmla="*/ 2147483647 h 1753"/>
                <a:gd name="T40" fmla="*/ 2147483647 w 1863"/>
                <a:gd name="T41" fmla="*/ 2147483647 h 1753"/>
                <a:gd name="T42" fmla="*/ 2147483647 w 1863"/>
                <a:gd name="T43" fmla="*/ 2147483647 h 1753"/>
                <a:gd name="T44" fmla="*/ 2147483647 w 1863"/>
                <a:gd name="T45" fmla="*/ 2147483647 h 1753"/>
                <a:gd name="T46" fmla="*/ 2147483647 w 1863"/>
                <a:gd name="T47" fmla="*/ 2147483647 h 1753"/>
                <a:gd name="T48" fmla="*/ 2147483647 w 1863"/>
                <a:gd name="T49" fmla="*/ 2147483647 h 1753"/>
                <a:gd name="T50" fmla="*/ 2147483647 w 1863"/>
                <a:gd name="T51" fmla="*/ 2147483647 h 1753"/>
                <a:gd name="T52" fmla="*/ 2147483647 w 1863"/>
                <a:gd name="T53" fmla="*/ 2147483647 h 1753"/>
                <a:gd name="T54" fmla="*/ 2147483647 w 1863"/>
                <a:gd name="T55" fmla="*/ 2147483647 h 1753"/>
                <a:gd name="T56" fmla="*/ 2147483647 w 1863"/>
                <a:gd name="T57" fmla="*/ 2147483647 h 1753"/>
                <a:gd name="T58" fmla="*/ 2147483647 w 1863"/>
                <a:gd name="T59" fmla="*/ 2147483647 h 1753"/>
                <a:gd name="T60" fmla="*/ 2147483647 w 1863"/>
                <a:gd name="T61" fmla="*/ 2147483647 h 1753"/>
                <a:gd name="T62" fmla="*/ 2147483647 w 1863"/>
                <a:gd name="T63" fmla="*/ 2147483647 h 1753"/>
                <a:gd name="T64" fmla="*/ 2147483647 w 1863"/>
                <a:gd name="T65" fmla="*/ 2147483647 h 1753"/>
                <a:gd name="T66" fmla="*/ 2147483647 w 1863"/>
                <a:gd name="T67" fmla="*/ 2147483647 h 1753"/>
                <a:gd name="T68" fmla="*/ 2147483647 w 1863"/>
                <a:gd name="T69" fmla="*/ 2147483647 h 1753"/>
                <a:gd name="T70" fmla="*/ 2147483647 w 1863"/>
                <a:gd name="T71" fmla="*/ 2147483647 h 1753"/>
                <a:gd name="T72" fmla="*/ 2147483647 w 1863"/>
                <a:gd name="T73" fmla="*/ 2147483647 h 1753"/>
                <a:gd name="T74" fmla="*/ 2147483647 w 1863"/>
                <a:gd name="T75" fmla="*/ 2147483647 h 1753"/>
                <a:gd name="T76" fmla="*/ 2147483647 w 1863"/>
                <a:gd name="T77" fmla="*/ 2147483647 h 1753"/>
                <a:gd name="T78" fmla="*/ 2147483647 w 1863"/>
                <a:gd name="T79" fmla="*/ 2147483647 h 1753"/>
                <a:gd name="T80" fmla="*/ 2147483647 w 1863"/>
                <a:gd name="T81" fmla="*/ 2147483647 h 1753"/>
                <a:gd name="T82" fmla="*/ 2147483647 w 1863"/>
                <a:gd name="T83" fmla="*/ 2147483647 h 1753"/>
                <a:gd name="T84" fmla="*/ 2147483647 w 1863"/>
                <a:gd name="T85" fmla="*/ 2147483647 h 1753"/>
                <a:gd name="T86" fmla="*/ 2147483647 w 1863"/>
                <a:gd name="T87" fmla="*/ 2147483647 h 1753"/>
                <a:gd name="T88" fmla="*/ 2147483647 w 1863"/>
                <a:gd name="T89" fmla="*/ 2147483647 h 1753"/>
                <a:gd name="T90" fmla="*/ 2147483647 w 1863"/>
                <a:gd name="T91" fmla="*/ 2147483647 h 1753"/>
                <a:gd name="T92" fmla="*/ 2147483647 w 1863"/>
                <a:gd name="T93" fmla="*/ 2147483647 h 1753"/>
                <a:gd name="T94" fmla="*/ 2147483647 w 1863"/>
                <a:gd name="T95" fmla="*/ 2147483647 h 1753"/>
                <a:gd name="T96" fmla="*/ 2147483647 w 1863"/>
                <a:gd name="T97" fmla="*/ 2147483647 h 1753"/>
                <a:gd name="T98" fmla="*/ 2147483647 w 1863"/>
                <a:gd name="T99" fmla="*/ 2147483647 h 1753"/>
                <a:gd name="T100" fmla="*/ 2147483647 w 1863"/>
                <a:gd name="T101" fmla="*/ 2147483647 h 1753"/>
                <a:gd name="T102" fmla="*/ 2147483647 w 1863"/>
                <a:gd name="T103" fmla="*/ 2147483647 h 1753"/>
                <a:gd name="T104" fmla="*/ 2147483647 w 1863"/>
                <a:gd name="T105" fmla="*/ 2147483647 h 1753"/>
                <a:gd name="T106" fmla="*/ 2147483647 w 1863"/>
                <a:gd name="T107" fmla="*/ 2147483647 h 1753"/>
                <a:gd name="T108" fmla="*/ 2147483647 w 1863"/>
                <a:gd name="T109" fmla="*/ 2147483647 h 1753"/>
                <a:gd name="T110" fmla="*/ 2147483647 w 1863"/>
                <a:gd name="T111" fmla="*/ 2147483647 h 1753"/>
                <a:gd name="T112" fmla="*/ 2147483647 w 1863"/>
                <a:gd name="T113" fmla="*/ 2147483647 h 1753"/>
                <a:gd name="T114" fmla="*/ 2147483647 w 1863"/>
                <a:gd name="T115" fmla="*/ 2147483647 h 1753"/>
                <a:gd name="T116" fmla="*/ 2147483647 w 1863"/>
                <a:gd name="T117" fmla="*/ 2147483647 h 1753"/>
                <a:gd name="T118" fmla="*/ 2147483647 w 1863"/>
                <a:gd name="T119" fmla="*/ 2147483647 h 1753"/>
                <a:gd name="T120" fmla="*/ 2147483647 w 1863"/>
                <a:gd name="T121" fmla="*/ 2147483647 h 1753"/>
                <a:gd name="T122" fmla="*/ 2147483647 w 1863"/>
                <a:gd name="T123" fmla="*/ 2147483647 h 1753"/>
                <a:gd name="T124" fmla="*/ 2147483647 w 1863"/>
                <a:gd name="T125" fmla="*/ 2147483647 h 17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63"/>
                <a:gd name="T190" fmla="*/ 0 h 1753"/>
                <a:gd name="T191" fmla="*/ 1863 w 1863"/>
                <a:gd name="T192" fmla="*/ 1753 h 17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63" h="1753">
                  <a:moveTo>
                    <a:pt x="1471" y="946"/>
                  </a:moveTo>
                  <a:lnTo>
                    <a:pt x="1474" y="949"/>
                  </a:lnTo>
                  <a:lnTo>
                    <a:pt x="1477" y="949"/>
                  </a:lnTo>
                  <a:lnTo>
                    <a:pt x="1480" y="949"/>
                  </a:lnTo>
                  <a:lnTo>
                    <a:pt x="1480" y="957"/>
                  </a:lnTo>
                  <a:lnTo>
                    <a:pt x="1482" y="966"/>
                  </a:lnTo>
                  <a:lnTo>
                    <a:pt x="1485" y="975"/>
                  </a:lnTo>
                  <a:lnTo>
                    <a:pt x="1488" y="980"/>
                  </a:lnTo>
                  <a:lnTo>
                    <a:pt x="1488" y="986"/>
                  </a:lnTo>
                  <a:lnTo>
                    <a:pt x="1491" y="992"/>
                  </a:lnTo>
                  <a:lnTo>
                    <a:pt x="1494" y="995"/>
                  </a:lnTo>
                  <a:lnTo>
                    <a:pt x="1497" y="1000"/>
                  </a:lnTo>
                  <a:lnTo>
                    <a:pt x="1500" y="1006"/>
                  </a:lnTo>
                  <a:lnTo>
                    <a:pt x="1503" y="1015"/>
                  </a:lnTo>
                  <a:lnTo>
                    <a:pt x="1503" y="1018"/>
                  </a:lnTo>
                  <a:lnTo>
                    <a:pt x="1503" y="1024"/>
                  </a:lnTo>
                  <a:lnTo>
                    <a:pt x="1500" y="1021"/>
                  </a:lnTo>
                  <a:lnTo>
                    <a:pt x="1500" y="1024"/>
                  </a:lnTo>
                  <a:lnTo>
                    <a:pt x="1503" y="1024"/>
                  </a:lnTo>
                  <a:lnTo>
                    <a:pt x="1505" y="1026"/>
                  </a:lnTo>
                  <a:lnTo>
                    <a:pt x="1505" y="1032"/>
                  </a:lnTo>
                  <a:lnTo>
                    <a:pt x="1505" y="1035"/>
                  </a:lnTo>
                  <a:lnTo>
                    <a:pt x="1505" y="1041"/>
                  </a:lnTo>
                  <a:lnTo>
                    <a:pt x="1505" y="1047"/>
                  </a:lnTo>
                  <a:lnTo>
                    <a:pt x="1505" y="1049"/>
                  </a:lnTo>
                  <a:lnTo>
                    <a:pt x="1508" y="1052"/>
                  </a:lnTo>
                  <a:lnTo>
                    <a:pt x="1505" y="1055"/>
                  </a:lnTo>
                  <a:lnTo>
                    <a:pt x="1505" y="1058"/>
                  </a:lnTo>
                  <a:lnTo>
                    <a:pt x="1505" y="1073"/>
                  </a:lnTo>
                  <a:lnTo>
                    <a:pt x="1505" y="1078"/>
                  </a:lnTo>
                  <a:lnTo>
                    <a:pt x="1505" y="1081"/>
                  </a:lnTo>
                  <a:lnTo>
                    <a:pt x="1505" y="1084"/>
                  </a:lnTo>
                  <a:lnTo>
                    <a:pt x="1508" y="1084"/>
                  </a:lnTo>
                  <a:lnTo>
                    <a:pt x="1514" y="1090"/>
                  </a:lnTo>
                  <a:lnTo>
                    <a:pt x="1517" y="1090"/>
                  </a:lnTo>
                  <a:lnTo>
                    <a:pt x="1520" y="1098"/>
                  </a:lnTo>
                  <a:lnTo>
                    <a:pt x="1523" y="1101"/>
                  </a:lnTo>
                  <a:lnTo>
                    <a:pt x="1526" y="1104"/>
                  </a:lnTo>
                  <a:lnTo>
                    <a:pt x="1531" y="1113"/>
                  </a:lnTo>
                  <a:lnTo>
                    <a:pt x="1534" y="1116"/>
                  </a:lnTo>
                  <a:lnTo>
                    <a:pt x="1534" y="1122"/>
                  </a:lnTo>
                  <a:lnTo>
                    <a:pt x="1534" y="1124"/>
                  </a:lnTo>
                  <a:lnTo>
                    <a:pt x="1537" y="1136"/>
                  </a:lnTo>
                  <a:lnTo>
                    <a:pt x="1537" y="1139"/>
                  </a:lnTo>
                  <a:lnTo>
                    <a:pt x="1540" y="1139"/>
                  </a:lnTo>
                  <a:lnTo>
                    <a:pt x="1540" y="1142"/>
                  </a:lnTo>
                  <a:lnTo>
                    <a:pt x="1540" y="1147"/>
                  </a:lnTo>
                  <a:lnTo>
                    <a:pt x="1540" y="1150"/>
                  </a:lnTo>
                  <a:lnTo>
                    <a:pt x="1543" y="1153"/>
                  </a:lnTo>
                  <a:lnTo>
                    <a:pt x="1546" y="1159"/>
                  </a:lnTo>
                  <a:lnTo>
                    <a:pt x="1549" y="1165"/>
                  </a:lnTo>
                  <a:lnTo>
                    <a:pt x="1552" y="1168"/>
                  </a:lnTo>
                  <a:lnTo>
                    <a:pt x="1552" y="1171"/>
                  </a:lnTo>
                  <a:lnTo>
                    <a:pt x="1552" y="1173"/>
                  </a:lnTo>
                  <a:lnTo>
                    <a:pt x="1557" y="1176"/>
                  </a:lnTo>
                  <a:lnTo>
                    <a:pt x="1563" y="1182"/>
                  </a:lnTo>
                  <a:lnTo>
                    <a:pt x="1566" y="1185"/>
                  </a:lnTo>
                  <a:lnTo>
                    <a:pt x="1569" y="1188"/>
                  </a:lnTo>
                  <a:lnTo>
                    <a:pt x="1572" y="1188"/>
                  </a:lnTo>
                  <a:lnTo>
                    <a:pt x="1575" y="1191"/>
                  </a:lnTo>
                  <a:lnTo>
                    <a:pt x="1577" y="1194"/>
                  </a:lnTo>
                  <a:lnTo>
                    <a:pt x="1580" y="1196"/>
                  </a:lnTo>
                  <a:lnTo>
                    <a:pt x="1580" y="1194"/>
                  </a:lnTo>
                  <a:lnTo>
                    <a:pt x="1580" y="1191"/>
                  </a:lnTo>
                  <a:lnTo>
                    <a:pt x="1586" y="1194"/>
                  </a:lnTo>
                  <a:lnTo>
                    <a:pt x="1589" y="1194"/>
                  </a:lnTo>
                  <a:lnTo>
                    <a:pt x="1589" y="1188"/>
                  </a:lnTo>
                  <a:lnTo>
                    <a:pt x="1583" y="1179"/>
                  </a:lnTo>
                  <a:lnTo>
                    <a:pt x="1583" y="1173"/>
                  </a:lnTo>
                  <a:lnTo>
                    <a:pt x="1580" y="1171"/>
                  </a:lnTo>
                  <a:lnTo>
                    <a:pt x="1577" y="1165"/>
                  </a:lnTo>
                  <a:lnTo>
                    <a:pt x="1577" y="1153"/>
                  </a:lnTo>
                  <a:lnTo>
                    <a:pt x="1577" y="1145"/>
                  </a:lnTo>
                  <a:lnTo>
                    <a:pt x="1577" y="1142"/>
                  </a:lnTo>
                  <a:lnTo>
                    <a:pt x="1575" y="1136"/>
                  </a:lnTo>
                  <a:lnTo>
                    <a:pt x="1575" y="1133"/>
                  </a:lnTo>
                  <a:lnTo>
                    <a:pt x="1569" y="1127"/>
                  </a:lnTo>
                  <a:lnTo>
                    <a:pt x="1563" y="1122"/>
                  </a:lnTo>
                  <a:lnTo>
                    <a:pt x="1560" y="1116"/>
                  </a:lnTo>
                  <a:lnTo>
                    <a:pt x="1557" y="1116"/>
                  </a:lnTo>
                  <a:lnTo>
                    <a:pt x="1554" y="1113"/>
                  </a:lnTo>
                  <a:lnTo>
                    <a:pt x="1552" y="1110"/>
                  </a:lnTo>
                  <a:lnTo>
                    <a:pt x="1549" y="1104"/>
                  </a:lnTo>
                  <a:lnTo>
                    <a:pt x="1540" y="1104"/>
                  </a:lnTo>
                  <a:lnTo>
                    <a:pt x="1537" y="1098"/>
                  </a:lnTo>
                  <a:lnTo>
                    <a:pt x="1534" y="1096"/>
                  </a:lnTo>
                  <a:lnTo>
                    <a:pt x="1531" y="1084"/>
                  </a:lnTo>
                  <a:lnTo>
                    <a:pt x="1529" y="1078"/>
                  </a:lnTo>
                  <a:lnTo>
                    <a:pt x="1526" y="1075"/>
                  </a:lnTo>
                  <a:lnTo>
                    <a:pt x="1526" y="1070"/>
                  </a:lnTo>
                  <a:lnTo>
                    <a:pt x="1523" y="1067"/>
                  </a:lnTo>
                  <a:lnTo>
                    <a:pt x="1517" y="1070"/>
                  </a:lnTo>
                  <a:lnTo>
                    <a:pt x="1517" y="1067"/>
                  </a:lnTo>
                  <a:lnTo>
                    <a:pt x="1514" y="1064"/>
                  </a:lnTo>
                  <a:lnTo>
                    <a:pt x="1514" y="1061"/>
                  </a:lnTo>
                  <a:lnTo>
                    <a:pt x="1514" y="1055"/>
                  </a:lnTo>
                  <a:lnTo>
                    <a:pt x="1514" y="1049"/>
                  </a:lnTo>
                  <a:lnTo>
                    <a:pt x="1514" y="1047"/>
                  </a:lnTo>
                  <a:lnTo>
                    <a:pt x="1514" y="1044"/>
                  </a:lnTo>
                  <a:lnTo>
                    <a:pt x="1514" y="1041"/>
                  </a:lnTo>
                  <a:lnTo>
                    <a:pt x="1517" y="1038"/>
                  </a:lnTo>
                  <a:lnTo>
                    <a:pt x="1514" y="1035"/>
                  </a:lnTo>
                  <a:lnTo>
                    <a:pt x="1517" y="1029"/>
                  </a:lnTo>
                  <a:lnTo>
                    <a:pt x="1517" y="1024"/>
                  </a:lnTo>
                  <a:lnTo>
                    <a:pt x="1520" y="1021"/>
                  </a:lnTo>
                  <a:lnTo>
                    <a:pt x="1520" y="1015"/>
                  </a:lnTo>
                  <a:lnTo>
                    <a:pt x="1517" y="1006"/>
                  </a:lnTo>
                  <a:lnTo>
                    <a:pt x="1517" y="998"/>
                  </a:lnTo>
                  <a:lnTo>
                    <a:pt x="1520" y="998"/>
                  </a:lnTo>
                  <a:lnTo>
                    <a:pt x="1523" y="995"/>
                  </a:lnTo>
                  <a:lnTo>
                    <a:pt x="1523" y="998"/>
                  </a:lnTo>
                  <a:lnTo>
                    <a:pt x="1526" y="998"/>
                  </a:lnTo>
                  <a:lnTo>
                    <a:pt x="1529" y="998"/>
                  </a:lnTo>
                  <a:lnTo>
                    <a:pt x="1529" y="1000"/>
                  </a:lnTo>
                  <a:lnTo>
                    <a:pt x="1531" y="1009"/>
                  </a:lnTo>
                  <a:lnTo>
                    <a:pt x="1531" y="1012"/>
                  </a:lnTo>
                  <a:lnTo>
                    <a:pt x="1531" y="1009"/>
                  </a:lnTo>
                  <a:lnTo>
                    <a:pt x="1537" y="1012"/>
                  </a:lnTo>
                  <a:lnTo>
                    <a:pt x="1540" y="1009"/>
                  </a:lnTo>
                  <a:lnTo>
                    <a:pt x="1543" y="1012"/>
                  </a:lnTo>
                  <a:lnTo>
                    <a:pt x="1549" y="1015"/>
                  </a:lnTo>
                  <a:lnTo>
                    <a:pt x="1549" y="1018"/>
                  </a:lnTo>
                  <a:lnTo>
                    <a:pt x="1552" y="1018"/>
                  </a:lnTo>
                  <a:lnTo>
                    <a:pt x="1552" y="1021"/>
                  </a:lnTo>
                  <a:lnTo>
                    <a:pt x="1554" y="1021"/>
                  </a:lnTo>
                  <a:lnTo>
                    <a:pt x="1557" y="1026"/>
                  </a:lnTo>
                  <a:lnTo>
                    <a:pt x="1560" y="1026"/>
                  </a:lnTo>
                  <a:lnTo>
                    <a:pt x="1560" y="1032"/>
                  </a:lnTo>
                  <a:lnTo>
                    <a:pt x="1563" y="1032"/>
                  </a:lnTo>
                  <a:lnTo>
                    <a:pt x="1560" y="1032"/>
                  </a:lnTo>
                  <a:lnTo>
                    <a:pt x="1563" y="1038"/>
                  </a:lnTo>
                  <a:lnTo>
                    <a:pt x="1566" y="1038"/>
                  </a:lnTo>
                  <a:lnTo>
                    <a:pt x="1566" y="1035"/>
                  </a:lnTo>
                  <a:lnTo>
                    <a:pt x="1569" y="1038"/>
                  </a:lnTo>
                  <a:lnTo>
                    <a:pt x="1569" y="1041"/>
                  </a:lnTo>
                  <a:lnTo>
                    <a:pt x="1569" y="1044"/>
                  </a:lnTo>
                  <a:lnTo>
                    <a:pt x="1572" y="1044"/>
                  </a:lnTo>
                  <a:lnTo>
                    <a:pt x="1575" y="1044"/>
                  </a:lnTo>
                  <a:lnTo>
                    <a:pt x="1577" y="1044"/>
                  </a:lnTo>
                  <a:lnTo>
                    <a:pt x="1580" y="1047"/>
                  </a:lnTo>
                  <a:lnTo>
                    <a:pt x="1583" y="1049"/>
                  </a:lnTo>
                  <a:lnTo>
                    <a:pt x="1589" y="1052"/>
                  </a:lnTo>
                  <a:lnTo>
                    <a:pt x="1589" y="1055"/>
                  </a:lnTo>
                  <a:lnTo>
                    <a:pt x="1589" y="1058"/>
                  </a:lnTo>
                  <a:lnTo>
                    <a:pt x="1589" y="1064"/>
                  </a:lnTo>
                  <a:lnTo>
                    <a:pt x="1589" y="1067"/>
                  </a:lnTo>
                  <a:lnTo>
                    <a:pt x="1589" y="1070"/>
                  </a:lnTo>
                  <a:lnTo>
                    <a:pt x="1589" y="1075"/>
                  </a:lnTo>
                  <a:lnTo>
                    <a:pt x="1592" y="1075"/>
                  </a:lnTo>
                  <a:lnTo>
                    <a:pt x="1595" y="1073"/>
                  </a:lnTo>
                  <a:lnTo>
                    <a:pt x="1598" y="1070"/>
                  </a:lnTo>
                  <a:lnTo>
                    <a:pt x="1601" y="1067"/>
                  </a:lnTo>
                  <a:lnTo>
                    <a:pt x="1603" y="1064"/>
                  </a:lnTo>
                  <a:lnTo>
                    <a:pt x="1603" y="1061"/>
                  </a:lnTo>
                  <a:lnTo>
                    <a:pt x="1606" y="1061"/>
                  </a:lnTo>
                  <a:lnTo>
                    <a:pt x="1609" y="1061"/>
                  </a:lnTo>
                  <a:lnTo>
                    <a:pt x="1609" y="1058"/>
                  </a:lnTo>
                  <a:lnTo>
                    <a:pt x="1609" y="1055"/>
                  </a:lnTo>
                  <a:lnTo>
                    <a:pt x="1609" y="1052"/>
                  </a:lnTo>
                  <a:lnTo>
                    <a:pt x="1609" y="1055"/>
                  </a:lnTo>
                  <a:lnTo>
                    <a:pt x="1609" y="1052"/>
                  </a:lnTo>
                  <a:lnTo>
                    <a:pt x="1612" y="1052"/>
                  </a:lnTo>
                  <a:lnTo>
                    <a:pt x="1609" y="1049"/>
                  </a:lnTo>
                  <a:lnTo>
                    <a:pt x="1612" y="1049"/>
                  </a:lnTo>
                  <a:lnTo>
                    <a:pt x="1612" y="1047"/>
                  </a:lnTo>
                  <a:lnTo>
                    <a:pt x="1615" y="1047"/>
                  </a:lnTo>
                  <a:lnTo>
                    <a:pt x="1618" y="1047"/>
                  </a:lnTo>
                  <a:lnTo>
                    <a:pt x="1624" y="1041"/>
                  </a:lnTo>
                  <a:lnTo>
                    <a:pt x="1626" y="1041"/>
                  </a:lnTo>
                  <a:lnTo>
                    <a:pt x="1626" y="1038"/>
                  </a:lnTo>
                  <a:lnTo>
                    <a:pt x="1635" y="1032"/>
                  </a:lnTo>
                  <a:lnTo>
                    <a:pt x="1638" y="1032"/>
                  </a:lnTo>
                  <a:lnTo>
                    <a:pt x="1638" y="1029"/>
                  </a:lnTo>
                  <a:lnTo>
                    <a:pt x="1638" y="1026"/>
                  </a:lnTo>
                  <a:lnTo>
                    <a:pt x="1641" y="1024"/>
                  </a:lnTo>
                  <a:lnTo>
                    <a:pt x="1638" y="1024"/>
                  </a:lnTo>
                  <a:lnTo>
                    <a:pt x="1638" y="1021"/>
                  </a:lnTo>
                  <a:lnTo>
                    <a:pt x="1638" y="1012"/>
                  </a:lnTo>
                  <a:lnTo>
                    <a:pt x="1638" y="1009"/>
                  </a:lnTo>
                  <a:lnTo>
                    <a:pt x="1638" y="1006"/>
                  </a:lnTo>
                  <a:lnTo>
                    <a:pt x="1638" y="1009"/>
                  </a:lnTo>
                  <a:lnTo>
                    <a:pt x="1641" y="1009"/>
                  </a:lnTo>
                  <a:lnTo>
                    <a:pt x="1638" y="1006"/>
                  </a:lnTo>
                  <a:lnTo>
                    <a:pt x="1638" y="1003"/>
                  </a:lnTo>
                  <a:lnTo>
                    <a:pt x="1635" y="998"/>
                  </a:lnTo>
                  <a:lnTo>
                    <a:pt x="1635" y="995"/>
                  </a:lnTo>
                  <a:lnTo>
                    <a:pt x="1635" y="992"/>
                  </a:lnTo>
                  <a:lnTo>
                    <a:pt x="1635" y="989"/>
                  </a:lnTo>
                  <a:lnTo>
                    <a:pt x="1632" y="989"/>
                  </a:lnTo>
                  <a:lnTo>
                    <a:pt x="1632" y="980"/>
                  </a:lnTo>
                  <a:lnTo>
                    <a:pt x="1626" y="966"/>
                  </a:lnTo>
                  <a:lnTo>
                    <a:pt x="1618" y="957"/>
                  </a:lnTo>
                  <a:lnTo>
                    <a:pt x="1618" y="954"/>
                  </a:lnTo>
                  <a:lnTo>
                    <a:pt x="1615" y="951"/>
                  </a:lnTo>
                  <a:lnTo>
                    <a:pt x="1612" y="949"/>
                  </a:lnTo>
                  <a:lnTo>
                    <a:pt x="1609" y="949"/>
                  </a:lnTo>
                  <a:lnTo>
                    <a:pt x="1606" y="946"/>
                  </a:lnTo>
                  <a:lnTo>
                    <a:pt x="1603" y="943"/>
                  </a:lnTo>
                  <a:lnTo>
                    <a:pt x="1601" y="940"/>
                  </a:lnTo>
                  <a:lnTo>
                    <a:pt x="1598" y="937"/>
                  </a:lnTo>
                  <a:lnTo>
                    <a:pt x="1595" y="934"/>
                  </a:lnTo>
                  <a:lnTo>
                    <a:pt x="1592" y="934"/>
                  </a:lnTo>
                  <a:lnTo>
                    <a:pt x="1589" y="931"/>
                  </a:lnTo>
                  <a:lnTo>
                    <a:pt x="1589" y="928"/>
                  </a:lnTo>
                  <a:lnTo>
                    <a:pt x="1586" y="923"/>
                  </a:lnTo>
                  <a:lnTo>
                    <a:pt x="1583" y="920"/>
                  </a:lnTo>
                  <a:lnTo>
                    <a:pt x="1580" y="917"/>
                  </a:lnTo>
                  <a:lnTo>
                    <a:pt x="1575" y="911"/>
                  </a:lnTo>
                  <a:lnTo>
                    <a:pt x="1575" y="908"/>
                  </a:lnTo>
                  <a:lnTo>
                    <a:pt x="1572" y="905"/>
                  </a:lnTo>
                  <a:lnTo>
                    <a:pt x="1572" y="902"/>
                  </a:lnTo>
                  <a:lnTo>
                    <a:pt x="1572" y="900"/>
                  </a:lnTo>
                  <a:lnTo>
                    <a:pt x="1575" y="891"/>
                  </a:lnTo>
                  <a:lnTo>
                    <a:pt x="1577" y="885"/>
                  </a:lnTo>
                  <a:lnTo>
                    <a:pt x="1580" y="882"/>
                  </a:lnTo>
                  <a:lnTo>
                    <a:pt x="1580" y="879"/>
                  </a:lnTo>
                  <a:lnTo>
                    <a:pt x="1580" y="876"/>
                  </a:lnTo>
                  <a:lnTo>
                    <a:pt x="1580" y="874"/>
                  </a:lnTo>
                  <a:lnTo>
                    <a:pt x="1583" y="874"/>
                  </a:lnTo>
                  <a:lnTo>
                    <a:pt x="1586" y="871"/>
                  </a:lnTo>
                  <a:lnTo>
                    <a:pt x="1586" y="868"/>
                  </a:lnTo>
                  <a:lnTo>
                    <a:pt x="1589" y="865"/>
                  </a:lnTo>
                  <a:lnTo>
                    <a:pt x="1592" y="865"/>
                  </a:lnTo>
                  <a:lnTo>
                    <a:pt x="1595" y="862"/>
                  </a:lnTo>
                  <a:lnTo>
                    <a:pt x="1598" y="865"/>
                  </a:lnTo>
                  <a:lnTo>
                    <a:pt x="1598" y="862"/>
                  </a:lnTo>
                  <a:lnTo>
                    <a:pt x="1598" y="859"/>
                  </a:lnTo>
                  <a:lnTo>
                    <a:pt x="1601" y="859"/>
                  </a:lnTo>
                  <a:lnTo>
                    <a:pt x="1606" y="862"/>
                  </a:lnTo>
                  <a:lnTo>
                    <a:pt x="1609" y="865"/>
                  </a:lnTo>
                  <a:lnTo>
                    <a:pt x="1612" y="862"/>
                  </a:lnTo>
                  <a:lnTo>
                    <a:pt x="1615" y="862"/>
                  </a:lnTo>
                  <a:lnTo>
                    <a:pt x="1615" y="871"/>
                  </a:lnTo>
                  <a:lnTo>
                    <a:pt x="1615" y="874"/>
                  </a:lnTo>
                  <a:lnTo>
                    <a:pt x="1621" y="879"/>
                  </a:lnTo>
                  <a:lnTo>
                    <a:pt x="1624" y="882"/>
                  </a:lnTo>
                  <a:lnTo>
                    <a:pt x="1626" y="879"/>
                  </a:lnTo>
                  <a:lnTo>
                    <a:pt x="1626" y="876"/>
                  </a:lnTo>
                  <a:lnTo>
                    <a:pt x="1626" y="874"/>
                  </a:lnTo>
                  <a:lnTo>
                    <a:pt x="1624" y="871"/>
                  </a:lnTo>
                  <a:lnTo>
                    <a:pt x="1624" y="865"/>
                  </a:lnTo>
                  <a:lnTo>
                    <a:pt x="1626" y="865"/>
                  </a:lnTo>
                  <a:lnTo>
                    <a:pt x="1629" y="862"/>
                  </a:lnTo>
                  <a:lnTo>
                    <a:pt x="1632" y="862"/>
                  </a:lnTo>
                  <a:lnTo>
                    <a:pt x="1635" y="862"/>
                  </a:lnTo>
                  <a:lnTo>
                    <a:pt x="1638" y="859"/>
                  </a:lnTo>
                  <a:lnTo>
                    <a:pt x="1641" y="856"/>
                  </a:lnTo>
                  <a:lnTo>
                    <a:pt x="1644" y="856"/>
                  </a:lnTo>
                  <a:lnTo>
                    <a:pt x="1647" y="856"/>
                  </a:lnTo>
                  <a:lnTo>
                    <a:pt x="1652" y="853"/>
                  </a:lnTo>
                  <a:lnTo>
                    <a:pt x="1652" y="851"/>
                  </a:lnTo>
                  <a:lnTo>
                    <a:pt x="1652" y="848"/>
                  </a:lnTo>
                  <a:lnTo>
                    <a:pt x="1652" y="842"/>
                  </a:lnTo>
                  <a:lnTo>
                    <a:pt x="1652" y="845"/>
                  </a:lnTo>
                  <a:lnTo>
                    <a:pt x="1655" y="845"/>
                  </a:lnTo>
                  <a:lnTo>
                    <a:pt x="1658" y="848"/>
                  </a:lnTo>
                  <a:lnTo>
                    <a:pt x="1658" y="845"/>
                  </a:lnTo>
                  <a:lnTo>
                    <a:pt x="1655" y="842"/>
                  </a:lnTo>
                  <a:lnTo>
                    <a:pt x="1655" y="839"/>
                  </a:lnTo>
                  <a:lnTo>
                    <a:pt x="1658" y="839"/>
                  </a:lnTo>
                  <a:lnTo>
                    <a:pt x="1661" y="842"/>
                  </a:lnTo>
                  <a:lnTo>
                    <a:pt x="1664" y="845"/>
                  </a:lnTo>
                  <a:lnTo>
                    <a:pt x="1667" y="845"/>
                  </a:lnTo>
                  <a:lnTo>
                    <a:pt x="1667" y="842"/>
                  </a:lnTo>
                  <a:lnTo>
                    <a:pt x="1670" y="842"/>
                  </a:lnTo>
                  <a:lnTo>
                    <a:pt x="1670" y="845"/>
                  </a:lnTo>
                  <a:lnTo>
                    <a:pt x="1670" y="842"/>
                  </a:lnTo>
                  <a:lnTo>
                    <a:pt x="1670" y="839"/>
                  </a:lnTo>
                  <a:lnTo>
                    <a:pt x="1673" y="839"/>
                  </a:lnTo>
                  <a:lnTo>
                    <a:pt x="1673" y="842"/>
                  </a:lnTo>
                  <a:lnTo>
                    <a:pt x="1675" y="842"/>
                  </a:lnTo>
                  <a:lnTo>
                    <a:pt x="1675" y="839"/>
                  </a:lnTo>
                  <a:lnTo>
                    <a:pt x="1678" y="836"/>
                  </a:lnTo>
                  <a:lnTo>
                    <a:pt x="1678" y="839"/>
                  </a:lnTo>
                  <a:lnTo>
                    <a:pt x="1681" y="839"/>
                  </a:lnTo>
                  <a:lnTo>
                    <a:pt x="1681" y="836"/>
                  </a:lnTo>
                  <a:lnTo>
                    <a:pt x="1684" y="836"/>
                  </a:lnTo>
                  <a:lnTo>
                    <a:pt x="1684" y="839"/>
                  </a:lnTo>
                  <a:lnTo>
                    <a:pt x="1687" y="836"/>
                  </a:lnTo>
                  <a:lnTo>
                    <a:pt x="1693" y="833"/>
                  </a:lnTo>
                  <a:lnTo>
                    <a:pt x="1693" y="830"/>
                  </a:lnTo>
                  <a:lnTo>
                    <a:pt x="1693" y="827"/>
                  </a:lnTo>
                  <a:lnTo>
                    <a:pt x="1696" y="825"/>
                  </a:lnTo>
                  <a:lnTo>
                    <a:pt x="1698" y="825"/>
                  </a:lnTo>
                  <a:lnTo>
                    <a:pt x="1698" y="822"/>
                  </a:lnTo>
                  <a:lnTo>
                    <a:pt x="1701" y="822"/>
                  </a:lnTo>
                  <a:lnTo>
                    <a:pt x="1701" y="819"/>
                  </a:lnTo>
                  <a:lnTo>
                    <a:pt x="1701" y="816"/>
                  </a:lnTo>
                  <a:lnTo>
                    <a:pt x="1704" y="816"/>
                  </a:lnTo>
                  <a:lnTo>
                    <a:pt x="1704" y="813"/>
                  </a:lnTo>
                  <a:lnTo>
                    <a:pt x="1704" y="810"/>
                  </a:lnTo>
                  <a:lnTo>
                    <a:pt x="1704" y="807"/>
                  </a:lnTo>
                  <a:lnTo>
                    <a:pt x="1707" y="807"/>
                  </a:lnTo>
                  <a:lnTo>
                    <a:pt x="1710" y="804"/>
                  </a:lnTo>
                  <a:lnTo>
                    <a:pt x="1710" y="802"/>
                  </a:lnTo>
                  <a:lnTo>
                    <a:pt x="1713" y="799"/>
                  </a:lnTo>
                  <a:lnTo>
                    <a:pt x="1710" y="796"/>
                  </a:lnTo>
                  <a:lnTo>
                    <a:pt x="1713" y="796"/>
                  </a:lnTo>
                  <a:lnTo>
                    <a:pt x="1713" y="793"/>
                  </a:lnTo>
                  <a:lnTo>
                    <a:pt x="1713" y="790"/>
                  </a:lnTo>
                  <a:lnTo>
                    <a:pt x="1716" y="790"/>
                  </a:lnTo>
                  <a:lnTo>
                    <a:pt x="1713" y="787"/>
                  </a:lnTo>
                  <a:lnTo>
                    <a:pt x="1716" y="787"/>
                  </a:lnTo>
                  <a:lnTo>
                    <a:pt x="1716" y="784"/>
                  </a:lnTo>
                  <a:lnTo>
                    <a:pt x="1716" y="781"/>
                  </a:lnTo>
                  <a:lnTo>
                    <a:pt x="1713" y="781"/>
                  </a:lnTo>
                  <a:lnTo>
                    <a:pt x="1713" y="776"/>
                  </a:lnTo>
                  <a:lnTo>
                    <a:pt x="1710" y="770"/>
                  </a:lnTo>
                  <a:lnTo>
                    <a:pt x="1713" y="770"/>
                  </a:lnTo>
                  <a:lnTo>
                    <a:pt x="1716" y="773"/>
                  </a:lnTo>
                  <a:lnTo>
                    <a:pt x="1716" y="770"/>
                  </a:lnTo>
                  <a:lnTo>
                    <a:pt x="1716" y="767"/>
                  </a:lnTo>
                  <a:lnTo>
                    <a:pt x="1716" y="764"/>
                  </a:lnTo>
                  <a:lnTo>
                    <a:pt x="1719" y="764"/>
                  </a:lnTo>
                  <a:lnTo>
                    <a:pt x="1719" y="761"/>
                  </a:lnTo>
                  <a:lnTo>
                    <a:pt x="1719" y="758"/>
                  </a:lnTo>
                  <a:lnTo>
                    <a:pt x="1719" y="755"/>
                  </a:lnTo>
                  <a:lnTo>
                    <a:pt x="1719" y="753"/>
                  </a:lnTo>
                  <a:lnTo>
                    <a:pt x="1719" y="750"/>
                  </a:lnTo>
                  <a:lnTo>
                    <a:pt x="1719" y="747"/>
                  </a:lnTo>
                  <a:lnTo>
                    <a:pt x="1719" y="744"/>
                  </a:lnTo>
                  <a:lnTo>
                    <a:pt x="1721" y="744"/>
                  </a:lnTo>
                  <a:lnTo>
                    <a:pt x="1721" y="747"/>
                  </a:lnTo>
                  <a:lnTo>
                    <a:pt x="1724" y="741"/>
                  </a:lnTo>
                  <a:lnTo>
                    <a:pt x="1721" y="738"/>
                  </a:lnTo>
                  <a:lnTo>
                    <a:pt x="1721" y="735"/>
                  </a:lnTo>
                  <a:lnTo>
                    <a:pt x="1721" y="732"/>
                  </a:lnTo>
                  <a:lnTo>
                    <a:pt x="1719" y="729"/>
                  </a:lnTo>
                  <a:lnTo>
                    <a:pt x="1721" y="727"/>
                  </a:lnTo>
                  <a:lnTo>
                    <a:pt x="1721" y="724"/>
                  </a:lnTo>
                  <a:lnTo>
                    <a:pt x="1719" y="721"/>
                  </a:lnTo>
                  <a:lnTo>
                    <a:pt x="1719" y="724"/>
                  </a:lnTo>
                  <a:lnTo>
                    <a:pt x="1716" y="724"/>
                  </a:lnTo>
                  <a:lnTo>
                    <a:pt x="1719" y="721"/>
                  </a:lnTo>
                  <a:lnTo>
                    <a:pt x="1719" y="718"/>
                  </a:lnTo>
                  <a:lnTo>
                    <a:pt x="1721" y="715"/>
                  </a:lnTo>
                  <a:lnTo>
                    <a:pt x="1719" y="715"/>
                  </a:lnTo>
                  <a:lnTo>
                    <a:pt x="1716" y="715"/>
                  </a:lnTo>
                  <a:lnTo>
                    <a:pt x="1713" y="715"/>
                  </a:lnTo>
                  <a:lnTo>
                    <a:pt x="1713" y="712"/>
                  </a:lnTo>
                  <a:lnTo>
                    <a:pt x="1710" y="712"/>
                  </a:lnTo>
                  <a:lnTo>
                    <a:pt x="1707" y="709"/>
                  </a:lnTo>
                  <a:lnTo>
                    <a:pt x="1704" y="712"/>
                  </a:lnTo>
                  <a:lnTo>
                    <a:pt x="1701" y="712"/>
                  </a:lnTo>
                  <a:lnTo>
                    <a:pt x="1698" y="712"/>
                  </a:lnTo>
                  <a:lnTo>
                    <a:pt x="1696" y="712"/>
                  </a:lnTo>
                  <a:lnTo>
                    <a:pt x="1698" y="709"/>
                  </a:lnTo>
                  <a:lnTo>
                    <a:pt x="1701" y="709"/>
                  </a:lnTo>
                  <a:lnTo>
                    <a:pt x="1704" y="706"/>
                  </a:lnTo>
                  <a:lnTo>
                    <a:pt x="1707" y="704"/>
                  </a:lnTo>
                  <a:lnTo>
                    <a:pt x="1710" y="701"/>
                  </a:lnTo>
                  <a:lnTo>
                    <a:pt x="1713" y="701"/>
                  </a:lnTo>
                  <a:lnTo>
                    <a:pt x="1713" y="698"/>
                  </a:lnTo>
                  <a:lnTo>
                    <a:pt x="1710" y="695"/>
                  </a:lnTo>
                  <a:lnTo>
                    <a:pt x="1707" y="692"/>
                  </a:lnTo>
                  <a:lnTo>
                    <a:pt x="1704" y="692"/>
                  </a:lnTo>
                  <a:lnTo>
                    <a:pt x="1701" y="692"/>
                  </a:lnTo>
                  <a:lnTo>
                    <a:pt x="1698" y="686"/>
                  </a:lnTo>
                  <a:lnTo>
                    <a:pt x="1696" y="686"/>
                  </a:lnTo>
                  <a:lnTo>
                    <a:pt x="1693" y="686"/>
                  </a:lnTo>
                  <a:lnTo>
                    <a:pt x="1693" y="683"/>
                  </a:lnTo>
                  <a:lnTo>
                    <a:pt x="1690" y="683"/>
                  </a:lnTo>
                  <a:lnTo>
                    <a:pt x="1684" y="686"/>
                  </a:lnTo>
                  <a:lnTo>
                    <a:pt x="1684" y="683"/>
                  </a:lnTo>
                  <a:lnTo>
                    <a:pt x="1690" y="680"/>
                  </a:lnTo>
                  <a:lnTo>
                    <a:pt x="1693" y="683"/>
                  </a:lnTo>
                  <a:lnTo>
                    <a:pt x="1696" y="686"/>
                  </a:lnTo>
                  <a:lnTo>
                    <a:pt x="1698" y="686"/>
                  </a:lnTo>
                  <a:lnTo>
                    <a:pt x="1701" y="686"/>
                  </a:lnTo>
                  <a:lnTo>
                    <a:pt x="1707" y="686"/>
                  </a:lnTo>
                  <a:lnTo>
                    <a:pt x="1701" y="680"/>
                  </a:lnTo>
                  <a:lnTo>
                    <a:pt x="1696" y="678"/>
                  </a:lnTo>
                  <a:lnTo>
                    <a:pt x="1696" y="675"/>
                  </a:lnTo>
                  <a:lnTo>
                    <a:pt x="1693" y="675"/>
                  </a:lnTo>
                  <a:lnTo>
                    <a:pt x="1687" y="672"/>
                  </a:lnTo>
                  <a:lnTo>
                    <a:pt x="1684" y="666"/>
                  </a:lnTo>
                  <a:lnTo>
                    <a:pt x="1681" y="663"/>
                  </a:lnTo>
                  <a:lnTo>
                    <a:pt x="1675" y="655"/>
                  </a:lnTo>
                  <a:lnTo>
                    <a:pt x="1673" y="652"/>
                  </a:lnTo>
                  <a:lnTo>
                    <a:pt x="1670" y="649"/>
                  </a:lnTo>
                  <a:lnTo>
                    <a:pt x="1667" y="646"/>
                  </a:lnTo>
                  <a:lnTo>
                    <a:pt x="1658" y="643"/>
                  </a:lnTo>
                  <a:lnTo>
                    <a:pt x="1655" y="640"/>
                  </a:lnTo>
                  <a:lnTo>
                    <a:pt x="1652" y="640"/>
                  </a:lnTo>
                  <a:lnTo>
                    <a:pt x="1652" y="637"/>
                  </a:lnTo>
                  <a:lnTo>
                    <a:pt x="1652" y="634"/>
                  </a:lnTo>
                  <a:lnTo>
                    <a:pt x="1652" y="629"/>
                  </a:lnTo>
                  <a:lnTo>
                    <a:pt x="1652" y="626"/>
                  </a:lnTo>
                  <a:lnTo>
                    <a:pt x="1655" y="623"/>
                  </a:lnTo>
                  <a:lnTo>
                    <a:pt x="1655" y="620"/>
                  </a:lnTo>
                  <a:lnTo>
                    <a:pt x="1655" y="617"/>
                  </a:lnTo>
                  <a:lnTo>
                    <a:pt x="1652" y="617"/>
                  </a:lnTo>
                  <a:lnTo>
                    <a:pt x="1652" y="614"/>
                  </a:lnTo>
                  <a:lnTo>
                    <a:pt x="1655" y="614"/>
                  </a:lnTo>
                  <a:lnTo>
                    <a:pt x="1655" y="617"/>
                  </a:lnTo>
                  <a:lnTo>
                    <a:pt x="1658" y="617"/>
                  </a:lnTo>
                  <a:lnTo>
                    <a:pt x="1658" y="611"/>
                  </a:lnTo>
                  <a:lnTo>
                    <a:pt x="1655" y="606"/>
                  </a:lnTo>
                  <a:lnTo>
                    <a:pt x="1658" y="606"/>
                  </a:lnTo>
                  <a:lnTo>
                    <a:pt x="1661" y="606"/>
                  </a:lnTo>
                  <a:lnTo>
                    <a:pt x="1664" y="606"/>
                  </a:lnTo>
                  <a:lnTo>
                    <a:pt x="1664" y="603"/>
                  </a:lnTo>
                  <a:lnTo>
                    <a:pt x="1667" y="600"/>
                  </a:lnTo>
                  <a:lnTo>
                    <a:pt x="1670" y="600"/>
                  </a:lnTo>
                  <a:lnTo>
                    <a:pt x="1670" y="603"/>
                  </a:lnTo>
                  <a:lnTo>
                    <a:pt x="1673" y="603"/>
                  </a:lnTo>
                  <a:lnTo>
                    <a:pt x="1673" y="600"/>
                  </a:lnTo>
                  <a:lnTo>
                    <a:pt x="1673" y="597"/>
                  </a:lnTo>
                  <a:lnTo>
                    <a:pt x="1670" y="594"/>
                  </a:lnTo>
                  <a:lnTo>
                    <a:pt x="1667" y="591"/>
                  </a:lnTo>
                  <a:lnTo>
                    <a:pt x="1664" y="591"/>
                  </a:lnTo>
                  <a:lnTo>
                    <a:pt x="1661" y="594"/>
                  </a:lnTo>
                  <a:lnTo>
                    <a:pt x="1658" y="594"/>
                  </a:lnTo>
                  <a:lnTo>
                    <a:pt x="1655" y="591"/>
                  </a:lnTo>
                  <a:lnTo>
                    <a:pt x="1652" y="591"/>
                  </a:lnTo>
                  <a:lnTo>
                    <a:pt x="1649" y="591"/>
                  </a:lnTo>
                  <a:lnTo>
                    <a:pt x="1647" y="588"/>
                  </a:lnTo>
                  <a:lnTo>
                    <a:pt x="1641" y="591"/>
                  </a:lnTo>
                  <a:lnTo>
                    <a:pt x="1641" y="594"/>
                  </a:lnTo>
                  <a:lnTo>
                    <a:pt x="1641" y="597"/>
                  </a:lnTo>
                  <a:lnTo>
                    <a:pt x="1641" y="600"/>
                  </a:lnTo>
                  <a:lnTo>
                    <a:pt x="1638" y="600"/>
                  </a:lnTo>
                  <a:lnTo>
                    <a:pt x="1629" y="600"/>
                  </a:lnTo>
                  <a:lnTo>
                    <a:pt x="1626" y="597"/>
                  </a:lnTo>
                  <a:lnTo>
                    <a:pt x="1626" y="594"/>
                  </a:lnTo>
                  <a:lnTo>
                    <a:pt x="1626" y="591"/>
                  </a:lnTo>
                  <a:lnTo>
                    <a:pt x="1621" y="591"/>
                  </a:lnTo>
                  <a:lnTo>
                    <a:pt x="1618" y="588"/>
                  </a:lnTo>
                  <a:lnTo>
                    <a:pt x="1615" y="585"/>
                  </a:lnTo>
                  <a:lnTo>
                    <a:pt x="1612" y="585"/>
                  </a:lnTo>
                  <a:lnTo>
                    <a:pt x="1609" y="582"/>
                  </a:lnTo>
                  <a:lnTo>
                    <a:pt x="1603" y="580"/>
                  </a:lnTo>
                  <a:lnTo>
                    <a:pt x="1603" y="577"/>
                  </a:lnTo>
                  <a:lnTo>
                    <a:pt x="1601" y="571"/>
                  </a:lnTo>
                  <a:lnTo>
                    <a:pt x="1603" y="568"/>
                  </a:lnTo>
                  <a:lnTo>
                    <a:pt x="1606" y="568"/>
                  </a:lnTo>
                  <a:lnTo>
                    <a:pt x="1609" y="568"/>
                  </a:lnTo>
                  <a:lnTo>
                    <a:pt x="1612" y="568"/>
                  </a:lnTo>
                  <a:lnTo>
                    <a:pt x="1615" y="568"/>
                  </a:lnTo>
                  <a:lnTo>
                    <a:pt x="1615" y="565"/>
                  </a:lnTo>
                  <a:lnTo>
                    <a:pt x="1615" y="562"/>
                  </a:lnTo>
                  <a:lnTo>
                    <a:pt x="1615" y="559"/>
                  </a:lnTo>
                  <a:lnTo>
                    <a:pt x="1615" y="557"/>
                  </a:lnTo>
                  <a:lnTo>
                    <a:pt x="1618" y="554"/>
                  </a:lnTo>
                  <a:lnTo>
                    <a:pt x="1621" y="551"/>
                  </a:lnTo>
                  <a:lnTo>
                    <a:pt x="1621" y="548"/>
                  </a:lnTo>
                  <a:lnTo>
                    <a:pt x="1621" y="545"/>
                  </a:lnTo>
                  <a:lnTo>
                    <a:pt x="1621" y="542"/>
                  </a:lnTo>
                  <a:lnTo>
                    <a:pt x="1624" y="539"/>
                  </a:lnTo>
                  <a:lnTo>
                    <a:pt x="1624" y="536"/>
                  </a:lnTo>
                  <a:lnTo>
                    <a:pt x="1629" y="536"/>
                  </a:lnTo>
                  <a:lnTo>
                    <a:pt x="1629" y="533"/>
                  </a:lnTo>
                  <a:lnTo>
                    <a:pt x="1632" y="536"/>
                  </a:lnTo>
                  <a:lnTo>
                    <a:pt x="1632" y="539"/>
                  </a:lnTo>
                  <a:lnTo>
                    <a:pt x="1638" y="542"/>
                  </a:lnTo>
                  <a:lnTo>
                    <a:pt x="1638" y="548"/>
                  </a:lnTo>
                  <a:lnTo>
                    <a:pt x="1638" y="554"/>
                  </a:lnTo>
                  <a:lnTo>
                    <a:pt x="1638" y="557"/>
                  </a:lnTo>
                  <a:lnTo>
                    <a:pt x="1638" y="559"/>
                  </a:lnTo>
                  <a:lnTo>
                    <a:pt x="1641" y="562"/>
                  </a:lnTo>
                  <a:lnTo>
                    <a:pt x="1644" y="562"/>
                  </a:lnTo>
                  <a:lnTo>
                    <a:pt x="1644" y="565"/>
                  </a:lnTo>
                  <a:lnTo>
                    <a:pt x="1644" y="568"/>
                  </a:lnTo>
                  <a:lnTo>
                    <a:pt x="1641" y="568"/>
                  </a:lnTo>
                  <a:lnTo>
                    <a:pt x="1641" y="571"/>
                  </a:lnTo>
                  <a:lnTo>
                    <a:pt x="1644" y="571"/>
                  </a:lnTo>
                  <a:lnTo>
                    <a:pt x="1647" y="568"/>
                  </a:lnTo>
                  <a:lnTo>
                    <a:pt x="1649" y="565"/>
                  </a:lnTo>
                  <a:lnTo>
                    <a:pt x="1649" y="562"/>
                  </a:lnTo>
                  <a:lnTo>
                    <a:pt x="1655" y="557"/>
                  </a:lnTo>
                  <a:lnTo>
                    <a:pt x="1658" y="554"/>
                  </a:lnTo>
                  <a:lnTo>
                    <a:pt x="1661" y="554"/>
                  </a:lnTo>
                  <a:lnTo>
                    <a:pt x="1664" y="554"/>
                  </a:lnTo>
                  <a:lnTo>
                    <a:pt x="1667" y="551"/>
                  </a:lnTo>
                  <a:lnTo>
                    <a:pt x="1673" y="554"/>
                  </a:lnTo>
                  <a:lnTo>
                    <a:pt x="1675" y="554"/>
                  </a:lnTo>
                  <a:lnTo>
                    <a:pt x="1678" y="554"/>
                  </a:lnTo>
                  <a:lnTo>
                    <a:pt x="1681" y="554"/>
                  </a:lnTo>
                  <a:lnTo>
                    <a:pt x="1684" y="554"/>
                  </a:lnTo>
                  <a:lnTo>
                    <a:pt x="1684" y="557"/>
                  </a:lnTo>
                  <a:lnTo>
                    <a:pt x="1684" y="562"/>
                  </a:lnTo>
                  <a:lnTo>
                    <a:pt x="1687" y="568"/>
                  </a:lnTo>
                  <a:lnTo>
                    <a:pt x="1690" y="568"/>
                  </a:lnTo>
                  <a:lnTo>
                    <a:pt x="1687" y="571"/>
                  </a:lnTo>
                  <a:lnTo>
                    <a:pt x="1690" y="571"/>
                  </a:lnTo>
                  <a:lnTo>
                    <a:pt x="1687" y="574"/>
                  </a:lnTo>
                  <a:lnTo>
                    <a:pt x="1690" y="577"/>
                  </a:lnTo>
                  <a:lnTo>
                    <a:pt x="1690" y="580"/>
                  </a:lnTo>
                  <a:lnTo>
                    <a:pt x="1693" y="580"/>
                  </a:lnTo>
                  <a:lnTo>
                    <a:pt x="1693" y="582"/>
                  </a:lnTo>
                  <a:lnTo>
                    <a:pt x="1696" y="582"/>
                  </a:lnTo>
                  <a:lnTo>
                    <a:pt x="1698" y="585"/>
                  </a:lnTo>
                  <a:lnTo>
                    <a:pt x="1698" y="582"/>
                  </a:lnTo>
                  <a:lnTo>
                    <a:pt x="1701" y="582"/>
                  </a:lnTo>
                  <a:lnTo>
                    <a:pt x="1701" y="580"/>
                  </a:lnTo>
                  <a:lnTo>
                    <a:pt x="1698" y="580"/>
                  </a:lnTo>
                  <a:lnTo>
                    <a:pt x="1701" y="580"/>
                  </a:lnTo>
                  <a:lnTo>
                    <a:pt x="1701" y="582"/>
                  </a:lnTo>
                  <a:lnTo>
                    <a:pt x="1704" y="582"/>
                  </a:lnTo>
                  <a:lnTo>
                    <a:pt x="1707" y="582"/>
                  </a:lnTo>
                  <a:lnTo>
                    <a:pt x="1710" y="582"/>
                  </a:lnTo>
                  <a:lnTo>
                    <a:pt x="1713" y="585"/>
                  </a:lnTo>
                  <a:lnTo>
                    <a:pt x="1713" y="588"/>
                  </a:lnTo>
                  <a:lnTo>
                    <a:pt x="1716" y="588"/>
                  </a:lnTo>
                  <a:lnTo>
                    <a:pt x="1719" y="591"/>
                  </a:lnTo>
                  <a:lnTo>
                    <a:pt x="1721" y="594"/>
                  </a:lnTo>
                  <a:lnTo>
                    <a:pt x="1724" y="597"/>
                  </a:lnTo>
                  <a:lnTo>
                    <a:pt x="1721" y="597"/>
                  </a:lnTo>
                  <a:lnTo>
                    <a:pt x="1719" y="597"/>
                  </a:lnTo>
                  <a:lnTo>
                    <a:pt x="1716" y="597"/>
                  </a:lnTo>
                  <a:lnTo>
                    <a:pt x="1716" y="600"/>
                  </a:lnTo>
                  <a:lnTo>
                    <a:pt x="1716" y="603"/>
                  </a:lnTo>
                  <a:lnTo>
                    <a:pt x="1719" y="603"/>
                  </a:lnTo>
                  <a:lnTo>
                    <a:pt x="1721" y="603"/>
                  </a:lnTo>
                  <a:lnTo>
                    <a:pt x="1719" y="600"/>
                  </a:lnTo>
                  <a:lnTo>
                    <a:pt x="1721" y="600"/>
                  </a:lnTo>
                  <a:lnTo>
                    <a:pt x="1721" y="603"/>
                  </a:lnTo>
                  <a:lnTo>
                    <a:pt x="1724" y="606"/>
                  </a:lnTo>
                  <a:lnTo>
                    <a:pt x="1727" y="608"/>
                  </a:lnTo>
                  <a:lnTo>
                    <a:pt x="1727" y="611"/>
                  </a:lnTo>
                  <a:lnTo>
                    <a:pt x="1730" y="611"/>
                  </a:lnTo>
                  <a:lnTo>
                    <a:pt x="1730" y="614"/>
                  </a:lnTo>
                  <a:lnTo>
                    <a:pt x="1730" y="617"/>
                  </a:lnTo>
                  <a:lnTo>
                    <a:pt x="1730" y="620"/>
                  </a:lnTo>
                  <a:lnTo>
                    <a:pt x="1730" y="623"/>
                  </a:lnTo>
                  <a:lnTo>
                    <a:pt x="1733" y="626"/>
                  </a:lnTo>
                  <a:lnTo>
                    <a:pt x="1733" y="629"/>
                  </a:lnTo>
                  <a:lnTo>
                    <a:pt x="1736" y="631"/>
                  </a:lnTo>
                  <a:lnTo>
                    <a:pt x="1736" y="629"/>
                  </a:lnTo>
                  <a:lnTo>
                    <a:pt x="1736" y="631"/>
                  </a:lnTo>
                  <a:lnTo>
                    <a:pt x="1739" y="634"/>
                  </a:lnTo>
                  <a:lnTo>
                    <a:pt x="1736" y="634"/>
                  </a:lnTo>
                  <a:lnTo>
                    <a:pt x="1736" y="637"/>
                  </a:lnTo>
                  <a:lnTo>
                    <a:pt x="1739" y="640"/>
                  </a:lnTo>
                  <a:lnTo>
                    <a:pt x="1736" y="637"/>
                  </a:lnTo>
                  <a:lnTo>
                    <a:pt x="1739" y="634"/>
                  </a:lnTo>
                  <a:lnTo>
                    <a:pt x="1739" y="637"/>
                  </a:lnTo>
                  <a:lnTo>
                    <a:pt x="1742" y="634"/>
                  </a:lnTo>
                  <a:lnTo>
                    <a:pt x="1744" y="634"/>
                  </a:lnTo>
                  <a:lnTo>
                    <a:pt x="1744" y="631"/>
                  </a:lnTo>
                  <a:lnTo>
                    <a:pt x="1747" y="631"/>
                  </a:lnTo>
                  <a:lnTo>
                    <a:pt x="1744" y="634"/>
                  </a:lnTo>
                  <a:lnTo>
                    <a:pt x="1747" y="634"/>
                  </a:lnTo>
                  <a:lnTo>
                    <a:pt x="1747" y="629"/>
                  </a:lnTo>
                  <a:lnTo>
                    <a:pt x="1747" y="631"/>
                  </a:lnTo>
                  <a:lnTo>
                    <a:pt x="1750" y="631"/>
                  </a:lnTo>
                  <a:lnTo>
                    <a:pt x="1750" y="629"/>
                  </a:lnTo>
                  <a:lnTo>
                    <a:pt x="1747" y="629"/>
                  </a:lnTo>
                  <a:lnTo>
                    <a:pt x="1750" y="626"/>
                  </a:lnTo>
                  <a:lnTo>
                    <a:pt x="1753" y="629"/>
                  </a:lnTo>
                  <a:lnTo>
                    <a:pt x="1756" y="629"/>
                  </a:lnTo>
                  <a:lnTo>
                    <a:pt x="1759" y="626"/>
                  </a:lnTo>
                  <a:lnTo>
                    <a:pt x="1756" y="623"/>
                  </a:lnTo>
                  <a:lnTo>
                    <a:pt x="1759" y="623"/>
                  </a:lnTo>
                  <a:lnTo>
                    <a:pt x="1762" y="623"/>
                  </a:lnTo>
                  <a:lnTo>
                    <a:pt x="1765" y="620"/>
                  </a:lnTo>
                  <a:lnTo>
                    <a:pt x="1765" y="614"/>
                  </a:lnTo>
                  <a:lnTo>
                    <a:pt x="1762" y="608"/>
                  </a:lnTo>
                  <a:lnTo>
                    <a:pt x="1759" y="608"/>
                  </a:lnTo>
                  <a:lnTo>
                    <a:pt x="1756" y="603"/>
                  </a:lnTo>
                  <a:lnTo>
                    <a:pt x="1753" y="594"/>
                  </a:lnTo>
                  <a:lnTo>
                    <a:pt x="1747" y="588"/>
                  </a:lnTo>
                  <a:lnTo>
                    <a:pt x="1744" y="585"/>
                  </a:lnTo>
                  <a:lnTo>
                    <a:pt x="1742" y="582"/>
                  </a:lnTo>
                  <a:lnTo>
                    <a:pt x="1739" y="577"/>
                  </a:lnTo>
                  <a:lnTo>
                    <a:pt x="1736" y="577"/>
                  </a:lnTo>
                  <a:lnTo>
                    <a:pt x="1727" y="568"/>
                  </a:lnTo>
                  <a:lnTo>
                    <a:pt x="1724" y="568"/>
                  </a:lnTo>
                  <a:lnTo>
                    <a:pt x="1724" y="565"/>
                  </a:lnTo>
                  <a:lnTo>
                    <a:pt x="1716" y="562"/>
                  </a:lnTo>
                  <a:lnTo>
                    <a:pt x="1713" y="559"/>
                  </a:lnTo>
                  <a:lnTo>
                    <a:pt x="1707" y="559"/>
                  </a:lnTo>
                  <a:lnTo>
                    <a:pt x="1707" y="557"/>
                  </a:lnTo>
                  <a:lnTo>
                    <a:pt x="1707" y="554"/>
                  </a:lnTo>
                  <a:lnTo>
                    <a:pt x="1704" y="551"/>
                  </a:lnTo>
                  <a:lnTo>
                    <a:pt x="1704" y="548"/>
                  </a:lnTo>
                  <a:lnTo>
                    <a:pt x="1707" y="545"/>
                  </a:lnTo>
                  <a:lnTo>
                    <a:pt x="1710" y="542"/>
                  </a:lnTo>
                  <a:lnTo>
                    <a:pt x="1713" y="539"/>
                  </a:lnTo>
                  <a:lnTo>
                    <a:pt x="1713" y="536"/>
                  </a:lnTo>
                  <a:lnTo>
                    <a:pt x="1713" y="531"/>
                  </a:lnTo>
                  <a:lnTo>
                    <a:pt x="1716" y="531"/>
                  </a:lnTo>
                  <a:lnTo>
                    <a:pt x="1716" y="528"/>
                  </a:lnTo>
                  <a:lnTo>
                    <a:pt x="1713" y="522"/>
                  </a:lnTo>
                  <a:lnTo>
                    <a:pt x="1710" y="519"/>
                  </a:lnTo>
                  <a:lnTo>
                    <a:pt x="1710" y="513"/>
                  </a:lnTo>
                  <a:lnTo>
                    <a:pt x="1710" y="510"/>
                  </a:lnTo>
                  <a:lnTo>
                    <a:pt x="1710" y="505"/>
                  </a:lnTo>
                  <a:lnTo>
                    <a:pt x="1713" y="505"/>
                  </a:lnTo>
                  <a:lnTo>
                    <a:pt x="1713" y="502"/>
                  </a:lnTo>
                  <a:lnTo>
                    <a:pt x="1710" y="499"/>
                  </a:lnTo>
                  <a:lnTo>
                    <a:pt x="1713" y="499"/>
                  </a:lnTo>
                  <a:lnTo>
                    <a:pt x="1716" y="499"/>
                  </a:lnTo>
                  <a:lnTo>
                    <a:pt x="1716" y="496"/>
                  </a:lnTo>
                  <a:lnTo>
                    <a:pt x="1716" y="493"/>
                  </a:lnTo>
                  <a:lnTo>
                    <a:pt x="1716" y="490"/>
                  </a:lnTo>
                  <a:lnTo>
                    <a:pt x="1713" y="484"/>
                  </a:lnTo>
                  <a:lnTo>
                    <a:pt x="1716" y="487"/>
                  </a:lnTo>
                  <a:lnTo>
                    <a:pt x="1719" y="487"/>
                  </a:lnTo>
                  <a:lnTo>
                    <a:pt x="1719" y="490"/>
                  </a:lnTo>
                  <a:lnTo>
                    <a:pt x="1721" y="487"/>
                  </a:lnTo>
                  <a:lnTo>
                    <a:pt x="1721" y="490"/>
                  </a:lnTo>
                  <a:lnTo>
                    <a:pt x="1724" y="493"/>
                  </a:lnTo>
                  <a:lnTo>
                    <a:pt x="1727" y="493"/>
                  </a:lnTo>
                  <a:lnTo>
                    <a:pt x="1730" y="493"/>
                  </a:lnTo>
                  <a:lnTo>
                    <a:pt x="1733" y="496"/>
                  </a:lnTo>
                  <a:lnTo>
                    <a:pt x="1733" y="493"/>
                  </a:lnTo>
                  <a:lnTo>
                    <a:pt x="1736" y="496"/>
                  </a:lnTo>
                  <a:lnTo>
                    <a:pt x="1739" y="493"/>
                  </a:lnTo>
                  <a:lnTo>
                    <a:pt x="1742" y="493"/>
                  </a:lnTo>
                  <a:lnTo>
                    <a:pt x="1742" y="490"/>
                  </a:lnTo>
                  <a:lnTo>
                    <a:pt x="1744" y="487"/>
                  </a:lnTo>
                  <a:lnTo>
                    <a:pt x="1747" y="482"/>
                  </a:lnTo>
                  <a:lnTo>
                    <a:pt x="1747" y="479"/>
                  </a:lnTo>
                  <a:lnTo>
                    <a:pt x="1747" y="476"/>
                  </a:lnTo>
                  <a:lnTo>
                    <a:pt x="1747" y="470"/>
                  </a:lnTo>
                  <a:lnTo>
                    <a:pt x="1747" y="467"/>
                  </a:lnTo>
                  <a:lnTo>
                    <a:pt x="1747" y="464"/>
                  </a:lnTo>
                  <a:lnTo>
                    <a:pt x="1747" y="461"/>
                  </a:lnTo>
                  <a:lnTo>
                    <a:pt x="1747" y="458"/>
                  </a:lnTo>
                  <a:lnTo>
                    <a:pt x="1747" y="456"/>
                  </a:lnTo>
                  <a:lnTo>
                    <a:pt x="1747" y="453"/>
                  </a:lnTo>
                  <a:lnTo>
                    <a:pt x="1747" y="438"/>
                  </a:lnTo>
                  <a:lnTo>
                    <a:pt x="1747" y="435"/>
                  </a:lnTo>
                  <a:lnTo>
                    <a:pt x="1747" y="433"/>
                  </a:lnTo>
                  <a:lnTo>
                    <a:pt x="1744" y="427"/>
                  </a:lnTo>
                  <a:lnTo>
                    <a:pt x="1742" y="421"/>
                  </a:lnTo>
                  <a:lnTo>
                    <a:pt x="1742" y="415"/>
                  </a:lnTo>
                  <a:lnTo>
                    <a:pt x="1742" y="412"/>
                  </a:lnTo>
                  <a:lnTo>
                    <a:pt x="1739" y="407"/>
                  </a:lnTo>
                  <a:lnTo>
                    <a:pt x="1739" y="401"/>
                  </a:lnTo>
                  <a:lnTo>
                    <a:pt x="1739" y="398"/>
                  </a:lnTo>
                  <a:lnTo>
                    <a:pt x="1739" y="395"/>
                  </a:lnTo>
                  <a:lnTo>
                    <a:pt x="1736" y="389"/>
                  </a:lnTo>
                  <a:lnTo>
                    <a:pt x="1736" y="386"/>
                  </a:lnTo>
                  <a:lnTo>
                    <a:pt x="1733" y="386"/>
                  </a:lnTo>
                  <a:lnTo>
                    <a:pt x="1733" y="384"/>
                  </a:lnTo>
                  <a:lnTo>
                    <a:pt x="1730" y="378"/>
                  </a:lnTo>
                  <a:lnTo>
                    <a:pt x="1721" y="372"/>
                  </a:lnTo>
                  <a:lnTo>
                    <a:pt x="1721" y="369"/>
                  </a:lnTo>
                  <a:lnTo>
                    <a:pt x="1721" y="366"/>
                  </a:lnTo>
                  <a:lnTo>
                    <a:pt x="1713" y="363"/>
                  </a:lnTo>
                  <a:lnTo>
                    <a:pt x="1710" y="358"/>
                  </a:lnTo>
                  <a:lnTo>
                    <a:pt x="1710" y="355"/>
                  </a:lnTo>
                  <a:lnTo>
                    <a:pt x="1707" y="349"/>
                  </a:lnTo>
                  <a:lnTo>
                    <a:pt x="1704" y="349"/>
                  </a:lnTo>
                  <a:lnTo>
                    <a:pt x="1704" y="343"/>
                  </a:lnTo>
                  <a:lnTo>
                    <a:pt x="1704" y="340"/>
                  </a:lnTo>
                  <a:lnTo>
                    <a:pt x="1701" y="337"/>
                  </a:lnTo>
                  <a:lnTo>
                    <a:pt x="1701" y="335"/>
                  </a:lnTo>
                  <a:lnTo>
                    <a:pt x="1693" y="332"/>
                  </a:lnTo>
                  <a:lnTo>
                    <a:pt x="1693" y="329"/>
                  </a:lnTo>
                  <a:lnTo>
                    <a:pt x="1690" y="326"/>
                  </a:lnTo>
                  <a:lnTo>
                    <a:pt x="1687" y="323"/>
                  </a:lnTo>
                  <a:lnTo>
                    <a:pt x="1684" y="323"/>
                  </a:lnTo>
                  <a:lnTo>
                    <a:pt x="1681" y="323"/>
                  </a:lnTo>
                  <a:lnTo>
                    <a:pt x="1678" y="323"/>
                  </a:lnTo>
                  <a:lnTo>
                    <a:pt x="1675" y="320"/>
                  </a:lnTo>
                  <a:lnTo>
                    <a:pt x="1673" y="320"/>
                  </a:lnTo>
                  <a:lnTo>
                    <a:pt x="1678" y="320"/>
                  </a:lnTo>
                  <a:lnTo>
                    <a:pt x="1681" y="320"/>
                  </a:lnTo>
                  <a:lnTo>
                    <a:pt x="1684" y="323"/>
                  </a:lnTo>
                  <a:lnTo>
                    <a:pt x="1684" y="320"/>
                  </a:lnTo>
                  <a:lnTo>
                    <a:pt x="1684" y="317"/>
                  </a:lnTo>
                  <a:lnTo>
                    <a:pt x="1681" y="317"/>
                  </a:lnTo>
                  <a:lnTo>
                    <a:pt x="1675" y="314"/>
                  </a:lnTo>
                  <a:lnTo>
                    <a:pt x="1670" y="314"/>
                  </a:lnTo>
                  <a:lnTo>
                    <a:pt x="1667" y="311"/>
                  </a:lnTo>
                  <a:lnTo>
                    <a:pt x="1664" y="309"/>
                  </a:lnTo>
                  <a:lnTo>
                    <a:pt x="1661" y="309"/>
                  </a:lnTo>
                  <a:lnTo>
                    <a:pt x="1658" y="306"/>
                  </a:lnTo>
                  <a:lnTo>
                    <a:pt x="1655" y="306"/>
                  </a:lnTo>
                  <a:lnTo>
                    <a:pt x="1652" y="306"/>
                  </a:lnTo>
                  <a:lnTo>
                    <a:pt x="1649" y="306"/>
                  </a:lnTo>
                  <a:lnTo>
                    <a:pt x="1644" y="306"/>
                  </a:lnTo>
                  <a:lnTo>
                    <a:pt x="1647" y="309"/>
                  </a:lnTo>
                  <a:lnTo>
                    <a:pt x="1649" y="311"/>
                  </a:lnTo>
                  <a:lnTo>
                    <a:pt x="1652" y="314"/>
                  </a:lnTo>
                  <a:lnTo>
                    <a:pt x="1652" y="317"/>
                  </a:lnTo>
                  <a:lnTo>
                    <a:pt x="1652" y="320"/>
                  </a:lnTo>
                  <a:lnTo>
                    <a:pt x="1649" y="317"/>
                  </a:lnTo>
                  <a:lnTo>
                    <a:pt x="1649" y="314"/>
                  </a:lnTo>
                  <a:lnTo>
                    <a:pt x="1647" y="311"/>
                  </a:lnTo>
                  <a:lnTo>
                    <a:pt x="1647" y="317"/>
                  </a:lnTo>
                  <a:lnTo>
                    <a:pt x="1644" y="320"/>
                  </a:lnTo>
                  <a:lnTo>
                    <a:pt x="1641" y="320"/>
                  </a:lnTo>
                  <a:lnTo>
                    <a:pt x="1641" y="317"/>
                  </a:lnTo>
                  <a:lnTo>
                    <a:pt x="1641" y="314"/>
                  </a:lnTo>
                  <a:lnTo>
                    <a:pt x="1641" y="311"/>
                  </a:lnTo>
                  <a:lnTo>
                    <a:pt x="1638" y="311"/>
                  </a:lnTo>
                  <a:lnTo>
                    <a:pt x="1635" y="311"/>
                  </a:lnTo>
                  <a:lnTo>
                    <a:pt x="1635" y="309"/>
                  </a:lnTo>
                  <a:lnTo>
                    <a:pt x="1632" y="309"/>
                  </a:lnTo>
                  <a:lnTo>
                    <a:pt x="1632" y="311"/>
                  </a:lnTo>
                  <a:lnTo>
                    <a:pt x="1635" y="311"/>
                  </a:lnTo>
                  <a:lnTo>
                    <a:pt x="1635" y="314"/>
                  </a:lnTo>
                  <a:lnTo>
                    <a:pt x="1632" y="314"/>
                  </a:lnTo>
                  <a:lnTo>
                    <a:pt x="1635" y="317"/>
                  </a:lnTo>
                  <a:lnTo>
                    <a:pt x="1632" y="317"/>
                  </a:lnTo>
                  <a:lnTo>
                    <a:pt x="1629" y="314"/>
                  </a:lnTo>
                  <a:lnTo>
                    <a:pt x="1629" y="311"/>
                  </a:lnTo>
                  <a:lnTo>
                    <a:pt x="1626" y="309"/>
                  </a:lnTo>
                  <a:lnTo>
                    <a:pt x="1626" y="306"/>
                  </a:lnTo>
                  <a:lnTo>
                    <a:pt x="1624" y="306"/>
                  </a:lnTo>
                  <a:lnTo>
                    <a:pt x="1621" y="303"/>
                  </a:lnTo>
                  <a:lnTo>
                    <a:pt x="1618" y="303"/>
                  </a:lnTo>
                  <a:lnTo>
                    <a:pt x="1618" y="306"/>
                  </a:lnTo>
                  <a:lnTo>
                    <a:pt x="1612" y="306"/>
                  </a:lnTo>
                  <a:lnTo>
                    <a:pt x="1609" y="306"/>
                  </a:lnTo>
                  <a:lnTo>
                    <a:pt x="1606" y="303"/>
                  </a:lnTo>
                  <a:lnTo>
                    <a:pt x="1603" y="303"/>
                  </a:lnTo>
                  <a:lnTo>
                    <a:pt x="1603" y="300"/>
                  </a:lnTo>
                  <a:lnTo>
                    <a:pt x="1603" y="297"/>
                  </a:lnTo>
                  <a:lnTo>
                    <a:pt x="1606" y="297"/>
                  </a:lnTo>
                  <a:lnTo>
                    <a:pt x="1606" y="294"/>
                  </a:lnTo>
                  <a:lnTo>
                    <a:pt x="1606" y="288"/>
                  </a:lnTo>
                  <a:lnTo>
                    <a:pt x="1609" y="280"/>
                  </a:lnTo>
                  <a:lnTo>
                    <a:pt x="1606" y="277"/>
                  </a:lnTo>
                  <a:lnTo>
                    <a:pt x="1609" y="274"/>
                  </a:lnTo>
                  <a:lnTo>
                    <a:pt x="1606" y="274"/>
                  </a:lnTo>
                  <a:lnTo>
                    <a:pt x="1606" y="271"/>
                  </a:lnTo>
                  <a:lnTo>
                    <a:pt x="1606" y="268"/>
                  </a:lnTo>
                  <a:lnTo>
                    <a:pt x="1603" y="268"/>
                  </a:lnTo>
                  <a:lnTo>
                    <a:pt x="1606" y="268"/>
                  </a:lnTo>
                  <a:lnTo>
                    <a:pt x="1603" y="265"/>
                  </a:lnTo>
                  <a:lnTo>
                    <a:pt x="1606" y="265"/>
                  </a:lnTo>
                  <a:lnTo>
                    <a:pt x="1603" y="260"/>
                  </a:lnTo>
                  <a:lnTo>
                    <a:pt x="1606" y="260"/>
                  </a:lnTo>
                  <a:lnTo>
                    <a:pt x="1606" y="257"/>
                  </a:lnTo>
                  <a:lnTo>
                    <a:pt x="1603" y="254"/>
                  </a:lnTo>
                  <a:lnTo>
                    <a:pt x="1606" y="254"/>
                  </a:lnTo>
                  <a:lnTo>
                    <a:pt x="1606" y="251"/>
                  </a:lnTo>
                  <a:lnTo>
                    <a:pt x="1606" y="248"/>
                  </a:lnTo>
                  <a:lnTo>
                    <a:pt x="1603" y="245"/>
                  </a:lnTo>
                  <a:lnTo>
                    <a:pt x="1603" y="242"/>
                  </a:lnTo>
                  <a:lnTo>
                    <a:pt x="1603" y="239"/>
                  </a:lnTo>
                  <a:lnTo>
                    <a:pt x="1603" y="237"/>
                  </a:lnTo>
                  <a:lnTo>
                    <a:pt x="1603" y="231"/>
                  </a:lnTo>
                  <a:lnTo>
                    <a:pt x="1603" y="228"/>
                  </a:lnTo>
                  <a:lnTo>
                    <a:pt x="1606" y="225"/>
                  </a:lnTo>
                  <a:lnTo>
                    <a:pt x="1615" y="222"/>
                  </a:lnTo>
                  <a:lnTo>
                    <a:pt x="1621" y="222"/>
                  </a:lnTo>
                  <a:lnTo>
                    <a:pt x="1624" y="222"/>
                  </a:lnTo>
                  <a:lnTo>
                    <a:pt x="1626" y="222"/>
                  </a:lnTo>
                  <a:lnTo>
                    <a:pt x="1629" y="222"/>
                  </a:lnTo>
                  <a:lnTo>
                    <a:pt x="1632" y="222"/>
                  </a:lnTo>
                  <a:lnTo>
                    <a:pt x="1632" y="225"/>
                  </a:lnTo>
                  <a:lnTo>
                    <a:pt x="1635" y="225"/>
                  </a:lnTo>
                  <a:lnTo>
                    <a:pt x="1635" y="222"/>
                  </a:lnTo>
                  <a:lnTo>
                    <a:pt x="1632" y="219"/>
                  </a:lnTo>
                  <a:lnTo>
                    <a:pt x="1647" y="219"/>
                  </a:lnTo>
                  <a:lnTo>
                    <a:pt x="1649" y="216"/>
                  </a:lnTo>
                  <a:lnTo>
                    <a:pt x="1652" y="219"/>
                  </a:lnTo>
                  <a:lnTo>
                    <a:pt x="1655" y="219"/>
                  </a:lnTo>
                  <a:lnTo>
                    <a:pt x="1655" y="216"/>
                  </a:lnTo>
                  <a:lnTo>
                    <a:pt x="1652" y="216"/>
                  </a:lnTo>
                  <a:lnTo>
                    <a:pt x="1655" y="216"/>
                  </a:lnTo>
                  <a:lnTo>
                    <a:pt x="1655" y="213"/>
                  </a:lnTo>
                  <a:lnTo>
                    <a:pt x="1652" y="213"/>
                  </a:lnTo>
                  <a:lnTo>
                    <a:pt x="1652" y="211"/>
                  </a:lnTo>
                  <a:lnTo>
                    <a:pt x="1655" y="211"/>
                  </a:lnTo>
                  <a:lnTo>
                    <a:pt x="1664" y="211"/>
                  </a:lnTo>
                  <a:lnTo>
                    <a:pt x="1670" y="213"/>
                  </a:lnTo>
                  <a:lnTo>
                    <a:pt x="1670" y="211"/>
                  </a:lnTo>
                  <a:lnTo>
                    <a:pt x="1673" y="211"/>
                  </a:lnTo>
                  <a:lnTo>
                    <a:pt x="1675" y="211"/>
                  </a:lnTo>
                  <a:lnTo>
                    <a:pt x="1678" y="213"/>
                  </a:lnTo>
                  <a:lnTo>
                    <a:pt x="1681" y="213"/>
                  </a:lnTo>
                  <a:lnTo>
                    <a:pt x="1684" y="213"/>
                  </a:lnTo>
                  <a:lnTo>
                    <a:pt x="1687" y="216"/>
                  </a:lnTo>
                  <a:lnTo>
                    <a:pt x="1684" y="216"/>
                  </a:lnTo>
                  <a:lnTo>
                    <a:pt x="1681" y="216"/>
                  </a:lnTo>
                  <a:lnTo>
                    <a:pt x="1678" y="219"/>
                  </a:lnTo>
                  <a:lnTo>
                    <a:pt x="1681" y="219"/>
                  </a:lnTo>
                  <a:lnTo>
                    <a:pt x="1684" y="222"/>
                  </a:lnTo>
                  <a:lnTo>
                    <a:pt x="1687" y="222"/>
                  </a:lnTo>
                  <a:lnTo>
                    <a:pt x="1690" y="219"/>
                  </a:lnTo>
                  <a:lnTo>
                    <a:pt x="1693" y="219"/>
                  </a:lnTo>
                  <a:lnTo>
                    <a:pt x="1693" y="216"/>
                  </a:lnTo>
                  <a:lnTo>
                    <a:pt x="1693" y="219"/>
                  </a:lnTo>
                  <a:lnTo>
                    <a:pt x="1696" y="219"/>
                  </a:lnTo>
                  <a:lnTo>
                    <a:pt x="1698" y="216"/>
                  </a:lnTo>
                  <a:lnTo>
                    <a:pt x="1696" y="216"/>
                  </a:lnTo>
                  <a:lnTo>
                    <a:pt x="1698" y="216"/>
                  </a:lnTo>
                  <a:lnTo>
                    <a:pt x="1698" y="213"/>
                  </a:lnTo>
                  <a:lnTo>
                    <a:pt x="1701" y="213"/>
                  </a:lnTo>
                  <a:lnTo>
                    <a:pt x="1704" y="216"/>
                  </a:lnTo>
                  <a:lnTo>
                    <a:pt x="1704" y="213"/>
                  </a:lnTo>
                  <a:lnTo>
                    <a:pt x="1707" y="213"/>
                  </a:lnTo>
                  <a:lnTo>
                    <a:pt x="1707" y="211"/>
                  </a:lnTo>
                  <a:lnTo>
                    <a:pt x="1710" y="213"/>
                  </a:lnTo>
                  <a:lnTo>
                    <a:pt x="1710" y="211"/>
                  </a:lnTo>
                  <a:lnTo>
                    <a:pt x="1707" y="208"/>
                  </a:lnTo>
                  <a:lnTo>
                    <a:pt x="1704" y="208"/>
                  </a:lnTo>
                  <a:lnTo>
                    <a:pt x="1701" y="208"/>
                  </a:lnTo>
                  <a:lnTo>
                    <a:pt x="1698" y="208"/>
                  </a:lnTo>
                  <a:lnTo>
                    <a:pt x="1696" y="208"/>
                  </a:lnTo>
                  <a:lnTo>
                    <a:pt x="1693" y="202"/>
                  </a:lnTo>
                  <a:lnTo>
                    <a:pt x="1690" y="199"/>
                  </a:lnTo>
                  <a:lnTo>
                    <a:pt x="1690" y="196"/>
                  </a:lnTo>
                  <a:lnTo>
                    <a:pt x="1687" y="196"/>
                  </a:lnTo>
                  <a:lnTo>
                    <a:pt x="1687" y="193"/>
                  </a:lnTo>
                  <a:lnTo>
                    <a:pt x="1690" y="193"/>
                  </a:lnTo>
                  <a:lnTo>
                    <a:pt x="1690" y="188"/>
                  </a:lnTo>
                  <a:lnTo>
                    <a:pt x="1687" y="188"/>
                  </a:lnTo>
                  <a:lnTo>
                    <a:pt x="1687" y="185"/>
                  </a:lnTo>
                  <a:lnTo>
                    <a:pt x="1684" y="182"/>
                  </a:lnTo>
                  <a:lnTo>
                    <a:pt x="1684" y="179"/>
                  </a:lnTo>
                  <a:lnTo>
                    <a:pt x="1681" y="176"/>
                  </a:lnTo>
                  <a:lnTo>
                    <a:pt x="1681" y="173"/>
                  </a:lnTo>
                  <a:lnTo>
                    <a:pt x="1684" y="173"/>
                  </a:lnTo>
                  <a:lnTo>
                    <a:pt x="1684" y="170"/>
                  </a:lnTo>
                  <a:lnTo>
                    <a:pt x="1687" y="170"/>
                  </a:lnTo>
                  <a:lnTo>
                    <a:pt x="1693" y="167"/>
                  </a:lnTo>
                  <a:lnTo>
                    <a:pt x="1696" y="167"/>
                  </a:lnTo>
                  <a:lnTo>
                    <a:pt x="1698" y="167"/>
                  </a:lnTo>
                  <a:lnTo>
                    <a:pt x="1701" y="170"/>
                  </a:lnTo>
                  <a:lnTo>
                    <a:pt x="1701" y="167"/>
                  </a:lnTo>
                  <a:lnTo>
                    <a:pt x="1701" y="164"/>
                  </a:lnTo>
                  <a:lnTo>
                    <a:pt x="1707" y="170"/>
                  </a:lnTo>
                  <a:lnTo>
                    <a:pt x="1707" y="173"/>
                  </a:lnTo>
                  <a:lnTo>
                    <a:pt x="1710" y="173"/>
                  </a:lnTo>
                  <a:lnTo>
                    <a:pt x="1713" y="176"/>
                  </a:lnTo>
                  <a:lnTo>
                    <a:pt x="1716" y="179"/>
                  </a:lnTo>
                  <a:lnTo>
                    <a:pt x="1719" y="179"/>
                  </a:lnTo>
                  <a:lnTo>
                    <a:pt x="1721" y="182"/>
                  </a:lnTo>
                  <a:lnTo>
                    <a:pt x="1724" y="182"/>
                  </a:lnTo>
                  <a:lnTo>
                    <a:pt x="1727" y="185"/>
                  </a:lnTo>
                  <a:lnTo>
                    <a:pt x="1727" y="182"/>
                  </a:lnTo>
                  <a:lnTo>
                    <a:pt x="1724" y="173"/>
                  </a:lnTo>
                  <a:lnTo>
                    <a:pt x="1727" y="173"/>
                  </a:lnTo>
                  <a:lnTo>
                    <a:pt x="1724" y="173"/>
                  </a:lnTo>
                  <a:lnTo>
                    <a:pt x="1724" y="170"/>
                  </a:lnTo>
                  <a:lnTo>
                    <a:pt x="1724" y="167"/>
                  </a:lnTo>
                  <a:lnTo>
                    <a:pt x="1727" y="164"/>
                  </a:lnTo>
                  <a:lnTo>
                    <a:pt x="1724" y="164"/>
                  </a:lnTo>
                  <a:lnTo>
                    <a:pt x="1727" y="164"/>
                  </a:lnTo>
                  <a:lnTo>
                    <a:pt x="1730" y="167"/>
                  </a:lnTo>
                  <a:lnTo>
                    <a:pt x="1730" y="164"/>
                  </a:lnTo>
                  <a:lnTo>
                    <a:pt x="1727" y="164"/>
                  </a:lnTo>
                  <a:lnTo>
                    <a:pt x="1724" y="164"/>
                  </a:lnTo>
                  <a:lnTo>
                    <a:pt x="1721" y="162"/>
                  </a:lnTo>
                  <a:lnTo>
                    <a:pt x="1721" y="159"/>
                  </a:lnTo>
                  <a:lnTo>
                    <a:pt x="1719" y="159"/>
                  </a:lnTo>
                  <a:lnTo>
                    <a:pt x="1719" y="156"/>
                  </a:lnTo>
                  <a:lnTo>
                    <a:pt x="1716" y="156"/>
                  </a:lnTo>
                  <a:lnTo>
                    <a:pt x="1716" y="153"/>
                  </a:lnTo>
                  <a:lnTo>
                    <a:pt x="1719" y="150"/>
                  </a:lnTo>
                  <a:lnTo>
                    <a:pt x="1721" y="150"/>
                  </a:lnTo>
                  <a:lnTo>
                    <a:pt x="1727" y="150"/>
                  </a:lnTo>
                  <a:lnTo>
                    <a:pt x="1727" y="153"/>
                  </a:lnTo>
                  <a:lnTo>
                    <a:pt x="1724" y="153"/>
                  </a:lnTo>
                  <a:lnTo>
                    <a:pt x="1727" y="156"/>
                  </a:lnTo>
                  <a:lnTo>
                    <a:pt x="1727" y="159"/>
                  </a:lnTo>
                  <a:lnTo>
                    <a:pt x="1730" y="159"/>
                  </a:lnTo>
                  <a:lnTo>
                    <a:pt x="1736" y="164"/>
                  </a:lnTo>
                  <a:lnTo>
                    <a:pt x="1739" y="167"/>
                  </a:lnTo>
                  <a:lnTo>
                    <a:pt x="1742" y="170"/>
                  </a:lnTo>
                  <a:lnTo>
                    <a:pt x="1742" y="173"/>
                  </a:lnTo>
                  <a:lnTo>
                    <a:pt x="1744" y="173"/>
                  </a:lnTo>
                  <a:lnTo>
                    <a:pt x="1747" y="173"/>
                  </a:lnTo>
                  <a:lnTo>
                    <a:pt x="1747" y="176"/>
                  </a:lnTo>
                  <a:lnTo>
                    <a:pt x="1747" y="179"/>
                  </a:lnTo>
                  <a:lnTo>
                    <a:pt x="1744" y="179"/>
                  </a:lnTo>
                  <a:lnTo>
                    <a:pt x="1747" y="182"/>
                  </a:lnTo>
                  <a:lnTo>
                    <a:pt x="1744" y="182"/>
                  </a:lnTo>
                  <a:lnTo>
                    <a:pt x="1742" y="182"/>
                  </a:lnTo>
                  <a:lnTo>
                    <a:pt x="1742" y="185"/>
                  </a:lnTo>
                  <a:lnTo>
                    <a:pt x="1744" y="185"/>
                  </a:lnTo>
                  <a:lnTo>
                    <a:pt x="1747" y="188"/>
                  </a:lnTo>
                  <a:lnTo>
                    <a:pt x="1747" y="190"/>
                  </a:lnTo>
                  <a:lnTo>
                    <a:pt x="1750" y="196"/>
                  </a:lnTo>
                  <a:lnTo>
                    <a:pt x="1747" y="199"/>
                  </a:lnTo>
                  <a:lnTo>
                    <a:pt x="1750" y="202"/>
                  </a:lnTo>
                  <a:lnTo>
                    <a:pt x="1750" y="208"/>
                  </a:lnTo>
                  <a:lnTo>
                    <a:pt x="1753" y="208"/>
                  </a:lnTo>
                  <a:lnTo>
                    <a:pt x="1756" y="213"/>
                  </a:lnTo>
                  <a:lnTo>
                    <a:pt x="1756" y="216"/>
                  </a:lnTo>
                  <a:lnTo>
                    <a:pt x="1756" y="219"/>
                  </a:lnTo>
                  <a:lnTo>
                    <a:pt x="1759" y="222"/>
                  </a:lnTo>
                  <a:lnTo>
                    <a:pt x="1756" y="225"/>
                  </a:lnTo>
                  <a:lnTo>
                    <a:pt x="1753" y="225"/>
                  </a:lnTo>
                  <a:lnTo>
                    <a:pt x="1753" y="228"/>
                  </a:lnTo>
                  <a:lnTo>
                    <a:pt x="1756" y="228"/>
                  </a:lnTo>
                  <a:lnTo>
                    <a:pt x="1750" y="228"/>
                  </a:lnTo>
                  <a:lnTo>
                    <a:pt x="1753" y="231"/>
                  </a:lnTo>
                  <a:lnTo>
                    <a:pt x="1756" y="234"/>
                  </a:lnTo>
                  <a:lnTo>
                    <a:pt x="1762" y="239"/>
                  </a:lnTo>
                  <a:lnTo>
                    <a:pt x="1759" y="239"/>
                  </a:lnTo>
                  <a:lnTo>
                    <a:pt x="1759" y="242"/>
                  </a:lnTo>
                  <a:lnTo>
                    <a:pt x="1759" y="245"/>
                  </a:lnTo>
                  <a:lnTo>
                    <a:pt x="1765" y="251"/>
                  </a:lnTo>
                  <a:lnTo>
                    <a:pt x="1770" y="260"/>
                  </a:lnTo>
                  <a:lnTo>
                    <a:pt x="1779" y="265"/>
                  </a:lnTo>
                  <a:lnTo>
                    <a:pt x="1785" y="268"/>
                  </a:lnTo>
                  <a:lnTo>
                    <a:pt x="1788" y="274"/>
                  </a:lnTo>
                  <a:lnTo>
                    <a:pt x="1793" y="277"/>
                  </a:lnTo>
                  <a:lnTo>
                    <a:pt x="1796" y="280"/>
                  </a:lnTo>
                  <a:lnTo>
                    <a:pt x="1805" y="286"/>
                  </a:lnTo>
                  <a:lnTo>
                    <a:pt x="1805" y="288"/>
                  </a:lnTo>
                  <a:lnTo>
                    <a:pt x="1814" y="294"/>
                  </a:lnTo>
                  <a:lnTo>
                    <a:pt x="1816" y="297"/>
                  </a:lnTo>
                  <a:lnTo>
                    <a:pt x="1822" y="300"/>
                  </a:lnTo>
                  <a:lnTo>
                    <a:pt x="1828" y="306"/>
                  </a:lnTo>
                  <a:lnTo>
                    <a:pt x="1834" y="309"/>
                  </a:lnTo>
                  <a:lnTo>
                    <a:pt x="1840" y="311"/>
                  </a:lnTo>
                  <a:lnTo>
                    <a:pt x="1842" y="314"/>
                  </a:lnTo>
                  <a:lnTo>
                    <a:pt x="1851" y="323"/>
                  </a:lnTo>
                  <a:lnTo>
                    <a:pt x="1854" y="326"/>
                  </a:lnTo>
                  <a:lnTo>
                    <a:pt x="1860" y="332"/>
                  </a:lnTo>
                  <a:lnTo>
                    <a:pt x="1863" y="332"/>
                  </a:lnTo>
                  <a:lnTo>
                    <a:pt x="1863" y="329"/>
                  </a:lnTo>
                  <a:lnTo>
                    <a:pt x="1863" y="326"/>
                  </a:lnTo>
                  <a:lnTo>
                    <a:pt x="1863" y="323"/>
                  </a:lnTo>
                  <a:lnTo>
                    <a:pt x="1863" y="320"/>
                  </a:lnTo>
                  <a:lnTo>
                    <a:pt x="1860" y="314"/>
                  </a:lnTo>
                  <a:lnTo>
                    <a:pt x="1857" y="311"/>
                  </a:lnTo>
                  <a:lnTo>
                    <a:pt x="1854" y="309"/>
                  </a:lnTo>
                  <a:lnTo>
                    <a:pt x="1851" y="306"/>
                  </a:lnTo>
                  <a:lnTo>
                    <a:pt x="1851" y="303"/>
                  </a:lnTo>
                  <a:lnTo>
                    <a:pt x="1848" y="300"/>
                  </a:lnTo>
                  <a:lnTo>
                    <a:pt x="1845" y="297"/>
                  </a:lnTo>
                  <a:lnTo>
                    <a:pt x="1848" y="297"/>
                  </a:lnTo>
                  <a:lnTo>
                    <a:pt x="1851" y="300"/>
                  </a:lnTo>
                  <a:lnTo>
                    <a:pt x="1848" y="297"/>
                  </a:lnTo>
                  <a:lnTo>
                    <a:pt x="1851" y="294"/>
                  </a:lnTo>
                  <a:lnTo>
                    <a:pt x="1857" y="294"/>
                  </a:lnTo>
                  <a:lnTo>
                    <a:pt x="1854" y="291"/>
                  </a:lnTo>
                  <a:lnTo>
                    <a:pt x="1851" y="288"/>
                  </a:lnTo>
                  <a:lnTo>
                    <a:pt x="1842" y="283"/>
                  </a:lnTo>
                  <a:lnTo>
                    <a:pt x="1840" y="280"/>
                  </a:lnTo>
                  <a:lnTo>
                    <a:pt x="1840" y="277"/>
                  </a:lnTo>
                  <a:lnTo>
                    <a:pt x="1840" y="274"/>
                  </a:lnTo>
                  <a:lnTo>
                    <a:pt x="1840" y="271"/>
                  </a:lnTo>
                  <a:lnTo>
                    <a:pt x="1842" y="268"/>
                  </a:lnTo>
                  <a:lnTo>
                    <a:pt x="1845" y="271"/>
                  </a:lnTo>
                  <a:lnTo>
                    <a:pt x="1848" y="268"/>
                  </a:lnTo>
                  <a:lnTo>
                    <a:pt x="1845" y="265"/>
                  </a:lnTo>
                  <a:lnTo>
                    <a:pt x="1840" y="262"/>
                  </a:lnTo>
                  <a:lnTo>
                    <a:pt x="1834" y="260"/>
                  </a:lnTo>
                  <a:lnTo>
                    <a:pt x="1831" y="257"/>
                  </a:lnTo>
                  <a:lnTo>
                    <a:pt x="1828" y="254"/>
                  </a:lnTo>
                  <a:lnTo>
                    <a:pt x="1825" y="251"/>
                  </a:lnTo>
                  <a:lnTo>
                    <a:pt x="1825" y="248"/>
                  </a:lnTo>
                  <a:lnTo>
                    <a:pt x="1822" y="245"/>
                  </a:lnTo>
                  <a:lnTo>
                    <a:pt x="1825" y="245"/>
                  </a:lnTo>
                  <a:lnTo>
                    <a:pt x="1822" y="242"/>
                  </a:lnTo>
                  <a:lnTo>
                    <a:pt x="1819" y="242"/>
                  </a:lnTo>
                  <a:lnTo>
                    <a:pt x="1822" y="239"/>
                  </a:lnTo>
                  <a:lnTo>
                    <a:pt x="1825" y="239"/>
                  </a:lnTo>
                  <a:lnTo>
                    <a:pt x="1825" y="242"/>
                  </a:lnTo>
                  <a:lnTo>
                    <a:pt x="1831" y="245"/>
                  </a:lnTo>
                  <a:lnTo>
                    <a:pt x="1834" y="245"/>
                  </a:lnTo>
                  <a:lnTo>
                    <a:pt x="1831" y="245"/>
                  </a:lnTo>
                  <a:lnTo>
                    <a:pt x="1831" y="242"/>
                  </a:lnTo>
                  <a:lnTo>
                    <a:pt x="1822" y="237"/>
                  </a:lnTo>
                  <a:lnTo>
                    <a:pt x="1819" y="237"/>
                  </a:lnTo>
                  <a:lnTo>
                    <a:pt x="1816" y="237"/>
                  </a:lnTo>
                  <a:lnTo>
                    <a:pt x="1814" y="234"/>
                  </a:lnTo>
                  <a:lnTo>
                    <a:pt x="1808" y="231"/>
                  </a:lnTo>
                  <a:lnTo>
                    <a:pt x="1808" y="228"/>
                  </a:lnTo>
                  <a:lnTo>
                    <a:pt x="1805" y="225"/>
                  </a:lnTo>
                  <a:lnTo>
                    <a:pt x="1805" y="222"/>
                  </a:lnTo>
                  <a:lnTo>
                    <a:pt x="1802" y="219"/>
                  </a:lnTo>
                  <a:lnTo>
                    <a:pt x="1793" y="219"/>
                  </a:lnTo>
                  <a:lnTo>
                    <a:pt x="1796" y="222"/>
                  </a:lnTo>
                  <a:lnTo>
                    <a:pt x="1793" y="222"/>
                  </a:lnTo>
                  <a:lnTo>
                    <a:pt x="1791" y="219"/>
                  </a:lnTo>
                  <a:lnTo>
                    <a:pt x="1788" y="216"/>
                  </a:lnTo>
                  <a:lnTo>
                    <a:pt x="1785" y="216"/>
                  </a:lnTo>
                  <a:lnTo>
                    <a:pt x="1782" y="213"/>
                  </a:lnTo>
                  <a:lnTo>
                    <a:pt x="1782" y="211"/>
                  </a:lnTo>
                  <a:lnTo>
                    <a:pt x="1779" y="208"/>
                  </a:lnTo>
                  <a:lnTo>
                    <a:pt x="1779" y="205"/>
                  </a:lnTo>
                  <a:lnTo>
                    <a:pt x="1776" y="202"/>
                  </a:lnTo>
                  <a:lnTo>
                    <a:pt x="1773" y="199"/>
                  </a:lnTo>
                  <a:lnTo>
                    <a:pt x="1773" y="196"/>
                  </a:lnTo>
                  <a:lnTo>
                    <a:pt x="1770" y="196"/>
                  </a:lnTo>
                  <a:lnTo>
                    <a:pt x="1770" y="193"/>
                  </a:lnTo>
                  <a:lnTo>
                    <a:pt x="1768" y="193"/>
                  </a:lnTo>
                  <a:lnTo>
                    <a:pt x="1768" y="190"/>
                  </a:lnTo>
                  <a:lnTo>
                    <a:pt x="1765" y="190"/>
                  </a:lnTo>
                  <a:lnTo>
                    <a:pt x="1768" y="188"/>
                  </a:lnTo>
                  <a:lnTo>
                    <a:pt x="1770" y="188"/>
                  </a:lnTo>
                  <a:lnTo>
                    <a:pt x="1770" y="185"/>
                  </a:lnTo>
                  <a:lnTo>
                    <a:pt x="1773" y="188"/>
                  </a:lnTo>
                  <a:lnTo>
                    <a:pt x="1776" y="188"/>
                  </a:lnTo>
                  <a:lnTo>
                    <a:pt x="1779" y="188"/>
                  </a:lnTo>
                  <a:lnTo>
                    <a:pt x="1776" y="188"/>
                  </a:lnTo>
                  <a:lnTo>
                    <a:pt x="1773" y="185"/>
                  </a:lnTo>
                  <a:lnTo>
                    <a:pt x="1773" y="182"/>
                  </a:lnTo>
                  <a:lnTo>
                    <a:pt x="1776" y="179"/>
                  </a:lnTo>
                  <a:lnTo>
                    <a:pt x="1773" y="179"/>
                  </a:lnTo>
                  <a:lnTo>
                    <a:pt x="1773" y="176"/>
                  </a:lnTo>
                  <a:lnTo>
                    <a:pt x="1776" y="176"/>
                  </a:lnTo>
                  <a:lnTo>
                    <a:pt x="1776" y="179"/>
                  </a:lnTo>
                  <a:lnTo>
                    <a:pt x="1779" y="179"/>
                  </a:lnTo>
                  <a:lnTo>
                    <a:pt x="1782" y="182"/>
                  </a:lnTo>
                  <a:lnTo>
                    <a:pt x="1785" y="182"/>
                  </a:lnTo>
                  <a:lnTo>
                    <a:pt x="1785" y="185"/>
                  </a:lnTo>
                  <a:lnTo>
                    <a:pt x="1788" y="185"/>
                  </a:lnTo>
                  <a:lnTo>
                    <a:pt x="1788" y="188"/>
                  </a:lnTo>
                  <a:lnTo>
                    <a:pt x="1788" y="185"/>
                  </a:lnTo>
                  <a:lnTo>
                    <a:pt x="1785" y="179"/>
                  </a:lnTo>
                  <a:lnTo>
                    <a:pt x="1782" y="176"/>
                  </a:lnTo>
                  <a:lnTo>
                    <a:pt x="1785" y="179"/>
                  </a:lnTo>
                  <a:lnTo>
                    <a:pt x="1785" y="176"/>
                  </a:lnTo>
                  <a:lnTo>
                    <a:pt x="1788" y="173"/>
                  </a:lnTo>
                  <a:lnTo>
                    <a:pt x="1791" y="173"/>
                  </a:lnTo>
                  <a:lnTo>
                    <a:pt x="1793" y="173"/>
                  </a:lnTo>
                  <a:lnTo>
                    <a:pt x="1796" y="173"/>
                  </a:lnTo>
                  <a:lnTo>
                    <a:pt x="1799" y="173"/>
                  </a:lnTo>
                  <a:lnTo>
                    <a:pt x="1802" y="173"/>
                  </a:lnTo>
                  <a:lnTo>
                    <a:pt x="1805" y="173"/>
                  </a:lnTo>
                  <a:lnTo>
                    <a:pt x="1814" y="179"/>
                  </a:lnTo>
                  <a:lnTo>
                    <a:pt x="1816" y="179"/>
                  </a:lnTo>
                  <a:lnTo>
                    <a:pt x="1814" y="176"/>
                  </a:lnTo>
                  <a:lnTo>
                    <a:pt x="1811" y="173"/>
                  </a:lnTo>
                  <a:lnTo>
                    <a:pt x="1808" y="170"/>
                  </a:lnTo>
                  <a:lnTo>
                    <a:pt x="1811" y="170"/>
                  </a:lnTo>
                  <a:lnTo>
                    <a:pt x="1811" y="167"/>
                  </a:lnTo>
                  <a:lnTo>
                    <a:pt x="1814" y="167"/>
                  </a:lnTo>
                  <a:lnTo>
                    <a:pt x="1811" y="164"/>
                  </a:lnTo>
                  <a:lnTo>
                    <a:pt x="1811" y="162"/>
                  </a:lnTo>
                  <a:lnTo>
                    <a:pt x="1808" y="162"/>
                  </a:lnTo>
                  <a:lnTo>
                    <a:pt x="1808" y="159"/>
                  </a:lnTo>
                  <a:lnTo>
                    <a:pt x="1811" y="162"/>
                  </a:lnTo>
                  <a:lnTo>
                    <a:pt x="1811" y="159"/>
                  </a:lnTo>
                  <a:lnTo>
                    <a:pt x="1808" y="159"/>
                  </a:lnTo>
                  <a:lnTo>
                    <a:pt x="1808" y="156"/>
                  </a:lnTo>
                  <a:lnTo>
                    <a:pt x="1811" y="156"/>
                  </a:lnTo>
                  <a:lnTo>
                    <a:pt x="1808" y="156"/>
                  </a:lnTo>
                  <a:lnTo>
                    <a:pt x="1808" y="153"/>
                  </a:lnTo>
                  <a:lnTo>
                    <a:pt x="1808" y="156"/>
                  </a:lnTo>
                  <a:lnTo>
                    <a:pt x="1808" y="153"/>
                  </a:lnTo>
                  <a:lnTo>
                    <a:pt x="1808" y="150"/>
                  </a:lnTo>
                  <a:lnTo>
                    <a:pt x="1805" y="150"/>
                  </a:lnTo>
                  <a:lnTo>
                    <a:pt x="1805" y="147"/>
                  </a:lnTo>
                  <a:lnTo>
                    <a:pt x="1808" y="150"/>
                  </a:lnTo>
                  <a:lnTo>
                    <a:pt x="1808" y="147"/>
                  </a:lnTo>
                  <a:lnTo>
                    <a:pt x="1811" y="144"/>
                  </a:lnTo>
                  <a:lnTo>
                    <a:pt x="1811" y="141"/>
                  </a:lnTo>
                  <a:lnTo>
                    <a:pt x="1808" y="141"/>
                  </a:lnTo>
                  <a:lnTo>
                    <a:pt x="1811" y="141"/>
                  </a:lnTo>
                  <a:lnTo>
                    <a:pt x="1814" y="139"/>
                  </a:lnTo>
                  <a:lnTo>
                    <a:pt x="1814" y="136"/>
                  </a:lnTo>
                  <a:lnTo>
                    <a:pt x="1816" y="133"/>
                  </a:lnTo>
                  <a:lnTo>
                    <a:pt x="1814" y="130"/>
                  </a:lnTo>
                  <a:lnTo>
                    <a:pt x="1811" y="130"/>
                  </a:lnTo>
                  <a:lnTo>
                    <a:pt x="1814" y="130"/>
                  </a:lnTo>
                  <a:lnTo>
                    <a:pt x="1816" y="130"/>
                  </a:lnTo>
                  <a:lnTo>
                    <a:pt x="1819" y="130"/>
                  </a:lnTo>
                  <a:lnTo>
                    <a:pt x="1822" y="130"/>
                  </a:lnTo>
                  <a:lnTo>
                    <a:pt x="1825" y="130"/>
                  </a:lnTo>
                  <a:lnTo>
                    <a:pt x="1831" y="133"/>
                  </a:lnTo>
                  <a:lnTo>
                    <a:pt x="1834" y="133"/>
                  </a:lnTo>
                  <a:lnTo>
                    <a:pt x="1831" y="130"/>
                  </a:lnTo>
                  <a:lnTo>
                    <a:pt x="1831" y="127"/>
                  </a:lnTo>
                  <a:lnTo>
                    <a:pt x="1828" y="127"/>
                  </a:lnTo>
                  <a:lnTo>
                    <a:pt x="1825" y="124"/>
                  </a:lnTo>
                  <a:lnTo>
                    <a:pt x="1822" y="124"/>
                  </a:lnTo>
                  <a:lnTo>
                    <a:pt x="1819" y="124"/>
                  </a:lnTo>
                  <a:lnTo>
                    <a:pt x="1816" y="121"/>
                  </a:lnTo>
                  <a:lnTo>
                    <a:pt x="1819" y="121"/>
                  </a:lnTo>
                  <a:lnTo>
                    <a:pt x="1816" y="121"/>
                  </a:lnTo>
                  <a:lnTo>
                    <a:pt x="1814" y="118"/>
                  </a:lnTo>
                  <a:lnTo>
                    <a:pt x="1808" y="118"/>
                  </a:lnTo>
                  <a:lnTo>
                    <a:pt x="1805" y="115"/>
                  </a:lnTo>
                  <a:lnTo>
                    <a:pt x="1802" y="115"/>
                  </a:lnTo>
                  <a:lnTo>
                    <a:pt x="1796" y="110"/>
                  </a:lnTo>
                  <a:lnTo>
                    <a:pt x="1796" y="113"/>
                  </a:lnTo>
                  <a:lnTo>
                    <a:pt x="1793" y="110"/>
                  </a:lnTo>
                  <a:lnTo>
                    <a:pt x="1791" y="110"/>
                  </a:lnTo>
                  <a:lnTo>
                    <a:pt x="1793" y="110"/>
                  </a:lnTo>
                  <a:lnTo>
                    <a:pt x="1791" y="110"/>
                  </a:lnTo>
                  <a:lnTo>
                    <a:pt x="1785" y="107"/>
                  </a:lnTo>
                  <a:lnTo>
                    <a:pt x="1788" y="107"/>
                  </a:lnTo>
                  <a:lnTo>
                    <a:pt x="1785" y="110"/>
                  </a:lnTo>
                  <a:lnTo>
                    <a:pt x="1785" y="107"/>
                  </a:lnTo>
                  <a:lnTo>
                    <a:pt x="1782" y="107"/>
                  </a:lnTo>
                  <a:lnTo>
                    <a:pt x="1779" y="107"/>
                  </a:lnTo>
                  <a:lnTo>
                    <a:pt x="1776" y="107"/>
                  </a:lnTo>
                  <a:lnTo>
                    <a:pt x="1773" y="107"/>
                  </a:lnTo>
                  <a:lnTo>
                    <a:pt x="1773" y="104"/>
                  </a:lnTo>
                  <a:lnTo>
                    <a:pt x="1770" y="104"/>
                  </a:lnTo>
                  <a:lnTo>
                    <a:pt x="1770" y="101"/>
                  </a:lnTo>
                  <a:lnTo>
                    <a:pt x="1773" y="101"/>
                  </a:lnTo>
                  <a:lnTo>
                    <a:pt x="1776" y="104"/>
                  </a:lnTo>
                  <a:lnTo>
                    <a:pt x="1776" y="101"/>
                  </a:lnTo>
                  <a:lnTo>
                    <a:pt x="1779" y="101"/>
                  </a:lnTo>
                  <a:lnTo>
                    <a:pt x="1779" y="104"/>
                  </a:lnTo>
                  <a:lnTo>
                    <a:pt x="1782" y="104"/>
                  </a:lnTo>
                  <a:lnTo>
                    <a:pt x="1782" y="101"/>
                  </a:lnTo>
                  <a:lnTo>
                    <a:pt x="1782" y="98"/>
                  </a:lnTo>
                  <a:lnTo>
                    <a:pt x="1782" y="95"/>
                  </a:lnTo>
                  <a:lnTo>
                    <a:pt x="1779" y="95"/>
                  </a:lnTo>
                  <a:lnTo>
                    <a:pt x="1759" y="84"/>
                  </a:lnTo>
                  <a:lnTo>
                    <a:pt x="1716" y="58"/>
                  </a:lnTo>
                  <a:lnTo>
                    <a:pt x="1696" y="46"/>
                  </a:lnTo>
                  <a:lnTo>
                    <a:pt x="1684" y="43"/>
                  </a:lnTo>
                  <a:lnTo>
                    <a:pt x="1678" y="43"/>
                  </a:lnTo>
                  <a:lnTo>
                    <a:pt x="1675" y="43"/>
                  </a:lnTo>
                  <a:lnTo>
                    <a:pt x="1673" y="43"/>
                  </a:lnTo>
                  <a:lnTo>
                    <a:pt x="1667" y="43"/>
                  </a:lnTo>
                  <a:lnTo>
                    <a:pt x="1664" y="43"/>
                  </a:lnTo>
                  <a:lnTo>
                    <a:pt x="1661" y="43"/>
                  </a:lnTo>
                  <a:lnTo>
                    <a:pt x="1658" y="43"/>
                  </a:lnTo>
                  <a:lnTo>
                    <a:pt x="1655" y="43"/>
                  </a:lnTo>
                  <a:lnTo>
                    <a:pt x="1649" y="40"/>
                  </a:lnTo>
                  <a:lnTo>
                    <a:pt x="1647" y="40"/>
                  </a:lnTo>
                  <a:lnTo>
                    <a:pt x="1641" y="43"/>
                  </a:lnTo>
                  <a:lnTo>
                    <a:pt x="1638" y="43"/>
                  </a:lnTo>
                  <a:lnTo>
                    <a:pt x="1635" y="43"/>
                  </a:lnTo>
                  <a:lnTo>
                    <a:pt x="1632" y="43"/>
                  </a:lnTo>
                  <a:lnTo>
                    <a:pt x="1629" y="43"/>
                  </a:lnTo>
                  <a:lnTo>
                    <a:pt x="1624" y="43"/>
                  </a:lnTo>
                  <a:lnTo>
                    <a:pt x="1612" y="43"/>
                  </a:lnTo>
                  <a:lnTo>
                    <a:pt x="1609" y="46"/>
                  </a:lnTo>
                  <a:lnTo>
                    <a:pt x="1612" y="46"/>
                  </a:lnTo>
                  <a:lnTo>
                    <a:pt x="1615" y="49"/>
                  </a:lnTo>
                  <a:lnTo>
                    <a:pt x="1615" y="52"/>
                  </a:lnTo>
                  <a:lnTo>
                    <a:pt x="1621" y="52"/>
                  </a:lnTo>
                  <a:lnTo>
                    <a:pt x="1626" y="55"/>
                  </a:lnTo>
                  <a:lnTo>
                    <a:pt x="1629" y="55"/>
                  </a:lnTo>
                  <a:lnTo>
                    <a:pt x="1632" y="55"/>
                  </a:lnTo>
                  <a:lnTo>
                    <a:pt x="1635" y="61"/>
                  </a:lnTo>
                  <a:lnTo>
                    <a:pt x="1632" y="61"/>
                  </a:lnTo>
                  <a:lnTo>
                    <a:pt x="1629" y="61"/>
                  </a:lnTo>
                  <a:lnTo>
                    <a:pt x="1626" y="61"/>
                  </a:lnTo>
                  <a:lnTo>
                    <a:pt x="1624" y="61"/>
                  </a:lnTo>
                  <a:lnTo>
                    <a:pt x="1618" y="58"/>
                  </a:lnTo>
                  <a:lnTo>
                    <a:pt x="1612" y="58"/>
                  </a:lnTo>
                  <a:lnTo>
                    <a:pt x="1609" y="58"/>
                  </a:lnTo>
                  <a:lnTo>
                    <a:pt x="1606" y="55"/>
                  </a:lnTo>
                  <a:lnTo>
                    <a:pt x="1603" y="55"/>
                  </a:lnTo>
                  <a:lnTo>
                    <a:pt x="1601" y="55"/>
                  </a:lnTo>
                  <a:lnTo>
                    <a:pt x="1601" y="52"/>
                  </a:lnTo>
                  <a:lnTo>
                    <a:pt x="1598" y="52"/>
                  </a:lnTo>
                  <a:lnTo>
                    <a:pt x="1598" y="55"/>
                  </a:lnTo>
                  <a:lnTo>
                    <a:pt x="1595" y="55"/>
                  </a:lnTo>
                  <a:lnTo>
                    <a:pt x="1592" y="58"/>
                  </a:lnTo>
                  <a:lnTo>
                    <a:pt x="1589" y="55"/>
                  </a:lnTo>
                  <a:lnTo>
                    <a:pt x="1583" y="58"/>
                  </a:lnTo>
                  <a:lnTo>
                    <a:pt x="1580" y="58"/>
                  </a:lnTo>
                  <a:lnTo>
                    <a:pt x="1577" y="58"/>
                  </a:lnTo>
                  <a:lnTo>
                    <a:pt x="1572" y="55"/>
                  </a:lnTo>
                  <a:lnTo>
                    <a:pt x="1572" y="58"/>
                  </a:lnTo>
                  <a:lnTo>
                    <a:pt x="1566" y="58"/>
                  </a:lnTo>
                  <a:lnTo>
                    <a:pt x="1563" y="58"/>
                  </a:lnTo>
                  <a:lnTo>
                    <a:pt x="1560" y="58"/>
                  </a:lnTo>
                  <a:lnTo>
                    <a:pt x="1560" y="61"/>
                  </a:lnTo>
                  <a:lnTo>
                    <a:pt x="1563" y="61"/>
                  </a:lnTo>
                  <a:lnTo>
                    <a:pt x="1560" y="61"/>
                  </a:lnTo>
                  <a:lnTo>
                    <a:pt x="1563" y="61"/>
                  </a:lnTo>
                  <a:lnTo>
                    <a:pt x="1560" y="61"/>
                  </a:lnTo>
                  <a:lnTo>
                    <a:pt x="1563" y="64"/>
                  </a:lnTo>
                  <a:lnTo>
                    <a:pt x="1560" y="64"/>
                  </a:lnTo>
                  <a:lnTo>
                    <a:pt x="1557" y="61"/>
                  </a:lnTo>
                  <a:lnTo>
                    <a:pt x="1554" y="64"/>
                  </a:lnTo>
                  <a:lnTo>
                    <a:pt x="1554" y="61"/>
                  </a:lnTo>
                  <a:lnTo>
                    <a:pt x="1552" y="61"/>
                  </a:lnTo>
                  <a:lnTo>
                    <a:pt x="1549" y="61"/>
                  </a:lnTo>
                  <a:lnTo>
                    <a:pt x="1546" y="61"/>
                  </a:lnTo>
                  <a:lnTo>
                    <a:pt x="1543" y="61"/>
                  </a:lnTo>
                  <a:lnTo>
                    <a:pt x="1540" y="61"/>
                  </a:lnTo>
                  <a:lnTo>
                    <a:pt x="1534" y="55"/>
                  </a:lnTo>
                  <a:lnTo>
                    <a:pt x="1531" y="52"/>
                  </a:lnTo>
                  <a:lnTo>
                    <a:pt x="1526" y="52"/>
                  </a:lnTo>
                  <a:lnTo>
                    <a:pt x="1523" y="49"/>
                  </a:lnTo>
                  <a:lnTo>
                    <a:pt x="1520" y="49"/>
                  </a:lnTo>
                  <a:lnTo>
                    <a:pt x="1514" y="46"/>
                  </a:lnTo>
                  <a:lnTo>
                    <a:pt x="1511" y="46"/>
                  </a:lnTo>
                  <a:lnTo>
                    <a:pt x="1508" y="46"/>
                  </a:lnTo>
                  <a:lnTo>
                    <a:pt x="1505" y="46"/>
                  </a:lnTo>
                  <a:lnTo>
                    <a:pt x="1503" y="46"/>
                  </a:lnTo>
                  <a:lnTo>
                    <a:pt x="1497" y="46"/>
                  </a:lnTo>
                  <a:lnTo>
                    <a:pt x="1497" y="49"/>
                  </a:lnTo>
                  <a:lnTo>
                    <a:pt x="1494" y="49"/>
                  </a:lnTo>
                  <a:lnTo>
                    <a:pt x="1491" y="49"/>
                  </a:lnTo>
                  <a:lnTo>
                    <a:pt x="1488" y="49"/>
                  </a:lnTo>
                  <a:lnTo>
                    <a:pt x="1488" y="52"/>
                  </a:lnTo>
                  <a:lnTo>
                    <a:pt x="1485" y="52"/>
                  </a:lnTo>
                  <a:lnTo>
                    <a:pt x="1482" y="52"/>
                  </a:lnTo>
                  <a:lnTo>
                    <a:pt x="1480" y="52"/>
                  </a:lnTo>
                  <a:lnTo>
                    <a:pt x="1477" y="52"/>
                  </a:lnTo>
                  <a:lnTo>
                    <a:pt x="1474" y="52"/>
                  </a:lnTo>
                  <a:lnTo>
                    <a:pt x="1474" y="55"/>
                  </a:lnTo>
                  <a:lnTo>
                    <a:pt x="1471" y="55"/>
                  </a:lnTo>
                  <a:lnTo>
                    <a:pt x="1468" y="55"/>
                  </a:lnTo>
                  <a:lnTo>
                    <a:pt x="1465" y="55"/>
                  </a:lnTo>
                  <a:lnTo>
                    <a:pt x="1462" y="55"/>
                  </a:lnTo>
                  <a:lnTo>
                    <a:pt x="1465" y="52"/>
                  </a:lnTo>
                  <a:lnTo>
                    <a:pt x="1462" y="52"/>
                  </a:lnTo>
                  <a:lnTo>
                    <a:pt x="1454" y="49"/>
                  </a:lnTo>
                  <a:lnTo>
                    <a:pt x="1451" y="49"/>
                  </a:lnTo>
                  <a:lnTo>
                    <a:pt x="1448" y="49"/>
                  </a:lnTo>
                  <a:lnTo>
                    <a:pt x="1445" y="49"/>
                  </a:lnTo>
                  <a:lnTo>
                    <a:pt x="1442" y="49"/>
                  </a:lnTo>
                  <a:lnTo>
                    <a:pt x="1439" y="46"/>
                  </a:lnTo>
                  <a:lnTo>
                    <a:pt x="1436" y="46"/>
                  </a:lnTo>
                  <a:lnTo>
                    <a:pt x="1434" y="46"/>
                  </a:lnTo>
                  <a:lnTo>
                    <a:pt x="1431" y="46"/>
                  </a:lnTo>
                  <a:lnTo>
                    <a:pt x="1428" y="46"/>
                  </a:lnTo>
                  <a:lnTo>
                    <a:pt x="1428" y="43"/>
                  </a:lnTo>
                  <a:lnTo>
                    <a:pt x="1431" y="46"/>
                  </a:lnTo>
                  <a:lnTo>
                    <a:pt x="1434" y="43"/>
                  </a:lnTo>
                  <a:lnTo>
                    <a:pt x="1431" y="43"/>
                  </a:lnTo>
                  <a:lnTo>
                    <a:pt x="1425" y="40"/>
                  </a:lnTo>
                  <a:lnTo>
                    <a:pt x="1419" y="40"/>
                  </a:lnTo>
                  <a:lnTo>
                    <a:pt x="1416" y="40"/>
                  </a:lnTo>
                  <a:lnTo>
                    <a:pt x="1413" y="40"/>
                  </a:lnTo>
                  <a:lnTo>
                    <a:pt x="1410" y="40"/>
                  </a:lnTo>
                  <a:lnTo>
                    <a:pt x="1408" y="40"/>
                  </a:lnTo>
                  <a:lnTo>
                    <a:pt x="1402" y="40"/>
                  </a:lnTo>
                  <a:lnTo>
                    <a:pt x="1399" y="40"/>
                  </a:lnTo>
                  <a:lnTo>
                    <a:pt x="1396" y="40"/>
                  </a:lnTo>
                  <a:lnTo>
                    <a:pt x="1393" y="40"/>
                  </a:lnTo>
                  <a:lnTo>
                    <a:pt x="1390" y="40"/>
                  </a:lnTo>
                  <a:lnTo>
                    <a:pt x="1387" y="40"/>
                  </a:lnTo>
                  <a:lnTo>
                    <a:pt x="1382" y="40"/>
                  </a:lnTo>
                  <a:lnTo>
                    <a:pt x="1379" y="40"/>
                  </a:lnTo>
                  <a:lnTo>
                    <a:pt x="1373" y="40"/>
                  </a:lnTo>
                  <a:lnTo>
                    <a:pt x="1370" y="40"/>
                  </a:lnTo>
                  <a:lnTo>
                    <a:pt x="1364" y="40"/>
                  </a:lnTo>
                  <a:lnTo>
                    <a:pt x="1356" y="40"/>
                  </a:lnTo>
                  <a:lnTo>
                    <a:pt x="1353" y="40"/>
                  </a:lnTo>
                  <a:lnTo>
                    <a:pt x="1350" y="40"/>
                  </a:lnTo>
                  <a:lnTo>
                    <a:pt x="1353" y="40"/>
                  </a:lnTo>
                  <a:lnTo>
                    <a:pt x="1353" y="43"/>
                  </a:lnTo>
                  <a:lnTo>
                    <a:pt x="1356" y="43"/>
                  </a:lnTo>
                  <a:lnTo>
                    <a:pt x="1356" y="46"/>
                  </a:lnTo>
                  <a:lnTo>
                    <a:pt x="1359" y="49"/>
                  </a:lnTo>
                  <a:lnTo>
                    <a:pt x="1356" y="49"/>
                  </a:lnTo>
                  <a:lnTo>
                    <a:pt x="1356" y="52"/>
                  </a:lnTo>
                  <a:lnTo>
                    <a:pt x="1359" y="52"/>
                  </a:lnTo>
                  <a:lnTo>
                    <a:pt x="1362" y="55"/>
                  </a:lnTo>
                  <a:lnTo>
                    <a:pt x="1359" y="55"/>
                  </a:lnTo>
                  <a:lnTo>
                    <a:pt x="1362" y="55"/>
                  </a:lnTo>
                  <a:lnTo>
                    <a:pt x="1364" y="55"/>
                  </a:lnTo>
                  <a:lnTo>
                    <a:pt x="1364" y="58"/>
                  </a:lnTo>
                  <a:lnTo>
                    <a:pt x="1367" y="58"/>
                  </a:lnTo>
                  <a:lnTo>
                    <a:pt x="1370" y="61"/>
                  </a:lnTo>
                  <a:lnTo>
                    <a:pt x="1367" y="61"/>
                  </a:lnTo>
                  <a:lnTo>
                    <a:pt x="1364" y="58"/>
                  </a:lnTo>
                  <a:lnTo>
                    <a:pt x="1364" y="61"/>
                  </a:lnTo>
                  <a:lnTo>
                    <a:pt x="1362" y="61"/>
                  </a:lnTo>
                  <a:lnTo>
                    <a:pt x="1359" y="58"/>
                  </a:lnTo>
                  <a:lnTo>
                    <a:pt x="1356" y="58"/>
                  </a:lnTo>
                  <a:lnTo>
                    <a:pt x="1353" y="58"/>
                  </a:lnTo>
                  <a:lnTo>
                    <a:pt x="1356" y="58"/>
                  </a:lnTo>
                  <a:lnTo>
                    <a:pt x="1356" y="61"/>
                  </a:lnTo>
                  <a:lnTo>
                    <a:pt x="1353" y="58"/>
                  </a:lnTo>
                  <a:lnTo>
                    <a:pt x="1353" y="61"/>
                  </a:lnTo>
                  <a:lnTo>
                    <a:pt x="1356" y="64"/>
                  </a:lnTo>
                  <a:lnTo>
                    <a:pt x="1356" y="61"/>
                  </a:lnTo>
                  <a:lnTo>
                    <a:pt x="1356" y="64"/>
                  </a:lnTo>
                  <a:lnTo>
                    <a:pt x="1359" y="61"/>
                  </a:lnTo>
                  <a:lnTo>
                    <a:pt x="1362" y="61"/>
                  </a:lnTo>
                  <a:lnTo>
                    <a:pt x="1362" y="64"/>
                  </a:lnTo>
                  <a:lnTo>
                    <a:pt x="1359" y="64"/>
                  </a:lnTo>
                  <a:lnTo>
                    <a:pt x="1356" y="64"/>
                  </a:lnTo>
                  <a:lnTo>
                    <a:pt x="1353" y="64"/>
                  </a:lnTo>
                  <a:lnTo>
                    <a:pt x="1350" y="64"/>
                  </a:lnTo>
                  <a:lnTo>
                    <a:pt x="1347" y="64"/>
                  </a:lnTo>
                  <a:lnTo>
                    <a:pt x="1344" y="61"/>
                  </a:lnTo>
                  <a:lnTo>
                    <a:pt x="1341" y="61"/>
                  </a:lnTo>
                  <a:lnTo>
                    <a:pt x="1338" y="61"/>
                  </a:lnTo>
                  <a:lnTo>
                    <a:pt x="1336" y="61"/>
                  </a:lnTo>
                  <a:lnTo>
                    <a:pt x="1333" y="61"/>
                  </a:lnTo>
                  <a:lnTo>
                    <a:pt x="1330" y="61"/>
                  </a:lnTo>
                  <a:lnTo>
                    <a:pt x="1330" y="64"/>
                  </a:lnTo>
                  <a:lnTo>
                    <a:pt x="1333" y="64"/>
                  </a:lnTo>
                  <a:lnTo>
                    <a:pt x="1333" y="66"/>
                  </a:lnTo>
                  <a:lnTo>
                    <a:pt x="1330" y="64"/>
                  </a:lnTo>
                  <a:lnTo>
                    <a:pt x="1327" y="64"/>
                  </a:lnTo>
                  <a:lnTo>
                    <a:pt x="1324" y="66"/>
                  </a:lnTo>
                  <a:lnTo>
                    <a:pt x="1318" y="64"/>
                  </a:lnTo>
                  <a:lnTo>
                    <a:pt x="1315" y="61"/>
                  </a:lnTo>
                  <a:lnTo>
                    <a:pt x="1310" y="61"/>
                  </a:lnTo>
                  <a:lnTo>
                    <a:pt x="1307" y="58"/>
                  </a:lnTo>
                  <a:lnTo>
                    <a:pt x="1307" y="61"/>
                  </a:lnTo>
                  <a:lnTo>
                    <a:pt x="1310" y="64"/>
                  </a:lnTo>
                  <a:lnTo>
                    <a:pt x="1310" y="66"/>
                  </a:lnTo>
                  <a:lnTo>
                    <a:pt x="1313" y="66"/>
                  </a:lnTo>
                  <a:lnTo>
                    <a:pt x="1315" y="69"/>
                  </a:lnTo>
                  <a:lnTo>
                    <a:pt x="1315" y="72"/>
                  </a:lnTo>
                  <a:lnTo>
                    <a:pt x="1318" y="75"/>
                  </a:lnTo>
                  <a:lnTo>
                    <a:pt x="1318" y="78"/>
                  </a:lnTo>
                  <a:lnTo>
                    <a:pt x="1313" y="75"/>
                  </a:lnTo>
                  <a:lnTo>
                    <a:pt x="1310" y="75"/>
                  </a:lnTo>
                  <a:lnTo>
                    <a:pt x="1313" y="75"/>
                  </a:lnTo>
                  <a:lnTo>
                    <a:pt x="1310" y="75"/>
                  </a:lnTo>
                  <a:lnTo>
                    <a:pt x="1307" y="75"/>
                  </a:lnTo>
                  <a:lnTo>
                    <a:pt x="1304" y="75"/>
                  </a:lnTo>
                  <a:lnTo>
                    <a:pt x="1304" y="72"/>
                  </a:lnTo>
                  <a:lnTo>
                    <a:pt x="1304" y="75"/>
                  </a:lnTo>
                  <a:lnTo>
                    <a:pt x="1301" y="72"/>
                  </a:lnTo>
                  <a:lnTo>
                    <a:pt x="1298" y="72"/>
                  </a:lnTo>
                  <a:lnTo>
                    <a:pt x="1295" y="72"/>
                  </a:lnTo>
                  <a:lnTo>
                    <a:pt x="1295" y="69"/>
                  </a:lnTo>
                  <a:lnTo>
                    <a:pt x="1292" y="69"/>
                  </a:lnTo>
                  <a:lnTo>
                    <a:pt x="1290" y="69"/>
                  </a:lnTo>
                  <a:lnTo>
                    <a:pt x="1287" y="66"/>
                  </a:lnTo>
                  <a:lnTo>
                    <a:pt x="1284" y="66"/>
                  </a:lnTo>
                  <a:lnTo>
                    <a:pt x="1281" y="64"/>
                  </a:lnTo>
                  <a:lnTo>
                    <a:pt x="1278" y="64"/>
                  </a:lnTo>
                  <a:lnTo>
                    <a:pt x="1278" y="61"/>
                  </a:lnTo>
                  <a:lnTo>
                    <a:pt x="1281" y="61"/>
                  </a:lnTo>
                  <a:lnTo>
                    <a:pt x="1281" y="58"/>
                  </a:lnTo>
                  <a:lnTo>
                    <a:pt x="1278" y="61"/>
                  </a:lnTo>
                  <a:lnTo>
                    <a:pt x="1278" y="58"/>
                  </a:lnTo>
                  <a:lnTo>
                    <a:pt x="1275" y="55"/>
                  </a:lnTo>
                  <a:lnTo>
                    <a:pt x="1272" y="55"/>
                  </a:lnTo>
                  <a:lnTo>
                    <a:pt x="1269" y="55"/>
                  </a:lnTo>
                  <a:lnTo>
                    <a:pt x="1269" y="52"/>
                  </a:lnTo>
                  <a:lnTo>
                    <a:pt x="1266" y="52"/>
                  </a:lnTo>
                  <a:lnTo>
                    <a:pt x="1266" y="49"/>
                  </a:lnTo>
                  <a:lnTo>
                    <a:pt x="1264" y="46"/>
                  </a:lnTo>
                  <a:lnTo>
                    <a:pt x="1261" y="46"/>
                  </a:lnTo>
                  <a:lnTo>
                    <a:pt x="1258" y="46"/>
                  </a:lnTo>
                  <a:lnTo>
                    <a:pt x="1255" y="46"/>
                  </a:lnTo>
                  <a:lnTo>
                    <a:pt x="1252" y="43"/>
                  </a:lnTo>
                  <a:lnTo>
                    <a:pt x="1249" y="43"/>
                  </a:lnTo>
                  <a:lnTo>
                    <a:pt x="1246" y="43"/>
                  </a:lnTo>
                  <a:lnTo>
                    <a:pt x="1243" y="43"/>
                  </a:lnTo>
                  <a:lnTo>
                    <a:pt x="1241" y="43"/>
                  </a:lnTo>
                  <a:lnTo>
                    <a:pt x="1238" y="43"/>
                  </a:lnTo>
                  <a:lnTo>
                    <a:pt x="1235" y="43"/>
                  </a:lnTo>
                  <a:lnTo>
                    <a:pt x="1229" y="43"/>
                  </a:lnTo>
                  <a:lnTo>
                    <a:pt x="1226" y="43"/>
                  </a:lnTo>
                  <a:lnTo>
                    <a:pt x="1223" y="43"/>
                  </a:lnTo>
                  <a:lnTo>
                    <a:pt x="1220" y="43"/>
                  </a:lnTo>
                  <a:lnTo>
                    <a:pt x="1220" y="40"/>
                  </a:lnTo>
                  <a:lnTo>
                    <a:pt x="1218" y="40"/>
                  </a:lnTo>
                  <a:lnTo>
                    <a:pt x="1215" y="40"/>
                  </a:lnTo>
                  <a:lnTo>
                    <a:pt x="1212" y="40"/>
                  </a:lnTo>
                  <a:lnTo>
                    <a:pt x="1209" y="40"/>
                  </a:lnTo>
                  <a:lnTo>
                    <a:pt x="1212" y="43"/>
                  </a:lnTo>
                  <a:lnTo>
                    <a:pt x="1209" y="43"/>
                  </a:lnTo>
                  <a:lnTo>
                    <a:pt x="1206" y="40"/>
                  </a:lnTo>
                  <a:lnTo>
                    <a:pt x="1206" y="43"/>
                  </a:lnTo>
                  <a:lnTo>
                    <a:pt x="1209" y="46"/>
                  </a:lnTo>
                  <a:lnTo>
                    <a:pt x="1212" y="46"/>
                  </a:lnTo>
                  <a:lnTo>
                    <a:pt x="1215" y="49"/>
                  </a:lnTo>
                  <a:lnTo>
                    <a:pt x="1218" y="52"/>
                  </a:lnTo>
                  <a:lnTo>
                    <a:pt x="1215" y="52"/>
                  </a:lnTo>
                  <a:lnTo>
                    <a:pt x="1215" y="55"/>
                  </a:lnTo>
                  <a:lnTo>
                    <a:pt x="1212" y="55"/>
                  </a:lnTo>
                  <a:lnTo>
                    <a:pt x="1209" y="55"/>
                  </a:lnTo>
                  <a:lnTo>
                    <a:pt x="1206" y="55"/>
                  </a:lnTo>
                  <a:lnTo>
                    <a:pt x="1203" y="55"/>
                  </a:lnTo>
                  <a:lnTo>
                    <a:pt x="1200" y="55"/>
                  </a:lnTo>
                  <a:lnTo>
                    <a:pt x="1195" y="55"/>
                  </a:lnTo>
                  <a:lnTo>
                    <a:pt x="1189" y="55"/>
                  </a:lnTo>
                  <a:lnTo>
                    <a:pt x="1186" y="55"/>
                  </a:lnTo>
                  <a:lnTo>
                    <a:pt x="1180" y="55"/>
                  </a:lnTo>
                  <a:lnTo>
                    <a:pt x="1180" y="52"/>
                  </a:lnTo>
                  <a:lnTo>
                    <a:pt x="1177" y="52"/>
                  </a:lnTo>
                  <a:lnTo>
                    <a:pt x="1177" y="49"/>
                  </a:lnTo>
                  <a:lnTo>
                    <a:pt x="1171" y="49"/>
                  </a:lnTo>
                  <a:lnTo>
                    <a:pt x="1169" y="49"/>
                  </a:lnTo>
                  <a:lnTo>
                    <a:pt x="1166" y="49"/>
                  </a:lnTo>
                  <a:lnTo>
                    <a:pt x="1163" y="49"/>
                  </a:lnTo>
                  <a:lnTo>
                    <a:pt x="1160" y="49"/>
                  </a:lnTo>
                  <a:lnTo>
                    <a:pt x="1157" y="49"/>
                  </a:lnTo>
                  <a:lnTo>
                    <a:pt x="1154" y="49"/>
                  </a:lnTo>
                  <a:lnTo>
                    <a:pt x="1151" y="49"/>
                  </a:lnTo>
                  <a:lnTo>
                    <a:pt x="1148" y="49"/>
                  </a:lnTo>
                  <a:lnTo>
                    <a:pt x="1148" y="52"/>
                  </a:lnTo>
                  <a:lnTo>
                    <a:pt x="1146" y="52"/>
                  </a:lnTo>
                  <a:lnTo>
                    <a:pt x="1143" y="52"/>
                  </a:lnTo>
                  <a:lnTo>
                    <a:pt x="1140" y="52"/>
                  </a:lnTo>
                  <a:lnTo>
                    <a:pt x="1143" y="55"/>
                  </a:lnTo>
                  <a:lnTo>
                    <a:pt x="1143" y="58"/>
                  </a:lnTo>
                  <a:lnTo>
                    <a:pt x="1140" y="58"/>
                  </a:lnTo>
                  <a:lnTo>
                    <a:pt x="1140" y="55"/>
                  </a:lnTo>
                  <a:lnTo>
                    <a:pt x="1137" y="55"/>
                  </a:lnTo>
                  <a:lnTo>
                    <a:pt x="1137" y="52"/>
                  </a:lnTo>
                  <a:lnTo>
                    <a:pt x="1134" y="52"/>
                  </a:lnTo>
                  <a:lnTo>
                    <a:pt x="1134" y="49"/>
                  </a:lnTo>
                  <a:lnTo>
                    <a:pt x="1131" y="49"/>
                  </a:lnTo>
                  <a:lnTo>
                    <a:pt x="1128" y="46"/>
                  </a:lnTo>
                  <a:lnTo>
                    <a:pt x="1125" y="46"/>
                  </a:lnTo>
                  <a:lnTo>
                    <a:pt x="1128" y="49"/>
                  </a:lnTo>
                  <a:lnTo>
                    <a:pt x="1125" y="52"/>
                  </a:lnTo>
                  <a:lnTo>
                    <a:pt x="1123" y="52"/>
                  </a:lnTo>
                  <a:lnTo>
                    <a:pt x="1120" y="52"/>
                  </a:lnTo>
                  <a:lnTo>
                    <a:pt x="1117" y="49"/>
                  </a:lnTo>
                  <a:lnTo>
                    <a:pt x="1114" y="49"/>
                  </a:lnTo>
                  <a:lnTo>
                    <a:pt x="1114" y="46"/>
                  </a:lnTo>
                  <a:lnTo>
                    <a:pt x="1111" y="46"/>
                  </a:lnTo>
                  <a:lnTo>
                    <a:pt x="1111" y="49"/>
                  </a:lnTo>
                  <a:lnTo>
                    <a:pt x="1108" y="49"/>
                  </a:lnTo>
                  <a:lnTo>
                    <a:pt x="1105" y="46"/>
                  </a:lnTo>
                  <a:lnTo>
                    <a:pt x="1105" y="49"/>
                  </a:lnTo>
                  <a:lnTo>
                    <a:pt x="1102" y="49"/>
                  </a:lnTo>
                  <a:lnTo>
                    <a:pt x="1105" y="49"/>
                  </a:lnTo>
                  <a:lnTo>
                    <a:pt x="1102" y="52"/>
                  </a:lnTo>
                  <a:lnTo>
                    <a:pt x="1105" y="52"/>
                  </a:lnTo>
                  <a:lnTo>
                    <a:pt x="1108" y="55"/>
                  </a:lnTo>
                  <a:lnTo>
                    <a:pt x="1105" y="52"/>
                  </a:lnTo>
                  <a:lnTo>
                    <a:pt x="1108" y="52"/>
                  </a:lnTo>
                  <a:lnTo>
                    <a:pt x="1111" y="52"/>
                  </a:lnTo>
                  <a:lnTo>
                    <a:pt x="1114" y="52"/>
                  </a:lnTo>
                  <a:lnTo>
                    <a:pt x="1117" y="52"/>
                  </a:lnTo>
                  <a:lnTo>
                    <a:pt x="1111" y="55"/>
                  </a:lnTo>
                  <a:lnTo>
                    <a:pt x="1114" y="55"/>
                  </a:lnTo>
                  <a:lnTo>
                    <a:pt x="1111" y="55"/>
                  </a:lnTo>
                  <a:lnTo>
                    <a:pt x="1108" y="58"/>
                  </a:lnTo>
                  <a:lnTo>
                    <a:pt x="1105" y="55"/>
                  </a:lnTo>
                  <a:lnTo>
                    <a:pt x="1108" y="58"/>
                  </a:lnTo>
                  <a:lnTo>
                    <a:pt x="1105" y="61"/>
                  </a:lnTo>
                  <a:lnTo>
                    <a:pt x="1102" y="61"/>
                  </a:lnTo>
                  <a:lnTo>
                    <a:pt x="1099" y="61"/>
                  </a:lnTo>
                  <a:lnTo>
                    <a:pt x="1097" y="61"/>
                  </a:lnTo>
                  <a:lnTo>
                    <a:pt x="1094" y="61"/>
                  </a:lnTo>
                  <a:lnTo>
                    <a:pt x="1094" y="64"/>
                  </a:lnTo>
                  <a:lnTo>
                    <a:pt x="1091" y="61"/>
                  </a:lnTo>
                  <a:lnTo>
                    <a:pt x="1088" y="64"/>
                  </a:lnTo>
                  <a:lnTo>
                    <a:pt x="1091" y="64"/>
                  </a:lnTo>
                  <a:lnTo>
                    <a:pt x="1091" y="66"/>
                  </a:lnTo>
                  <a:lnTo>
                    <a:pt x="1097" y="66"/>
                  </a:lnTo>
                  <a:lnTo>
                    <a:pt x="1091" y="66"/>
                  </a:lnTo>
                  <a:lnTo>
                    <a:pt x="1091" y="69"/>
                  </a:lnTo>
                  <a:lnTo>
                    <a:pt x="1088" y="69"/>
                  </a:lnTo>
                  <a:lnTo>
                    <a:pt x="1085" y="69"/>
                  </a:lnTo>
                  <a:lnTo>
                    <a:pt x="1085" y="72"/>
                  </a:lnTo>
                  <a:lnTo>
                    <a:pt x="1082" y="72"/>
                  </a:lnTo>
                  <a:lnTo>
                    <a:pt x="1082" y="69"/>
                  </a:lnTo>
                  <a:lnTo>
                    <a:pt x="1085" y="69"/>
                  </a:lnTo>
                  <a:lnTo>
                    <a:pt x="1088" y="66"/>
                  </a:lnTo>
                  <a:lnTo>
                    <a:pt x="1085" y="64"/>
                  </a:lnTo>
                  <a:lnTo>
                    <a:pt x="1088" y="64"/>
                  </a:lnTo>
                  <a:lnTo>
                    <a:pt x="1085" y="64"/>
                  </a:lnTo>
                  <a:lnTo>
                    <a:pt x="1085" y="61"/>
                  </a:lnTo>
                  <a:lnTo>
                    <a:pt x="1088" y="61"/>
                  </a:lnTo>
                  <a:lnTo>
                    <a:pt x="1091" y="61"/>
                  </a:lnTo>
                  <a:lnTo>
                    <a:pt x="1091" y="58"/>
                  </a:lnTo>
                  <a:lnTo>
                    <a:pt x="1088" y="55"/>
                  </a:lnTo>
                  <a:lnTo>
                    <a:pt x="1094" y="55"/>
                  </a:lnTo>
                  <a:lnTo>
                    <a:pt x="1097" y="55"/>
                  </a:lnTo>
                  <a:lnTo>
                    <a:pt x="1097" y="52"/>
                  </a:lnTo>
                  <a:lnTo>
                    <a:pt x="1097" y="49"/>
                  </a:lnTo>
                  <a:lnTo>
                    <a:pt x="1097" y="46"/>
                  </a:lnTo>
                  <a:lnTo>
                    <a:pt x="1099" y="46"/>
                  </a:lnTo>
                  <a:lnTo>
                    <a:pt x="1099" y="43"/>
                  </a:lnTo>
                  <a:lnTo>
                    <a:pt x="1099" y="40"/>
                  </a:lnTo>
                  <a:lnTo>
                    <a:pt x="1102" y="40"/>
                  </a:lnTo>
                  <a:lnTo>
                    <a:pt x="1105" y="38"/>
                  </a:lnTo>
                  <a:lnTo>
                    <a:pt x="1108" y="35"/>
                  </a:lnTo>
                  <a:lnTo>
                    <a:pt x="1105" y="35"/>
                  </a:lnTo>
                  <a:lnTo>
                    <a:pt x="1108" y="35"/>
                  </a:lnTo>
                  <a:lnTo>
                    <a:pt x="1111" y="35"/>
                  </a:lnTo>
                  <a:lnTo>
                    <a:pt x="1111" y="32"/>
                  </a:lnTo>
                  <a:lnTo>
                    <a:pt x="1108" y="32"/>
                  </a:lnTo>
                  <a:lnTo>
                    <a:pt x="1111" y="32"/>
                  </a:lnTo>
                  <a:lnTo>
                    <a:pt x="1111" y="29"/>
                  </a:lnTo>
                  <a:lnTo>
                    <a:pt x="1108" y="26"/>
                  </a:lnTo>
                  <a:lnTo>
                    <a:pt x="1105" y="26"/>
                  </a:lnTo>
                  <a:lnTo>
                    <a:pt x="1102" y="23"/>
                  </a:lnTo>
                  <a:lnTo>
                    <a:pt x="1099" y="23"/>
                  </a:lnTo>
                  <a:lnTo>
                    <a:pt x="1099" y="26"/>
                  </a:lnTo>
                  <a:lnTo>
                    <a:pt x="1099" y="23"/>
                  </a:lnTo>
                  <a:lnTo>
                    <a:pt x="1097" y="23"/>
                  </a:lnTo>
                  <a:lnTo>
                    <a:pt x="1094" y="23"/>
                  </a:lnTo>
                  <a:lnTo>
                    <a:pt x="1091" y="20"/>
                  </a:lnTo>
                  <a:lnTo>
                    <a:pt x="1094" y="20"/>
                  </a:lnTo>
                  <a:lnTo>
                    <a:pt x="1097" y="23"/>
                  </a:lnTo>
                  <a:lnTo>
                    <a:pt x="1102" y="23"/>
                  </a:lnTo>
                  <a:lnTo>
                    <a:pt x="1105" y="23"/>
                  </a:lnTo>
                  <a:lnTo>
                    <a:pt x="1102" y="20"/>
                  </a:lnTo>
                  <a:lnTo>
                    <a:pt x="1099" y="20"/>
                  </a:lnTo>
                  <a:lnTo>
                    <a:pt x="1097" y="20"/>
                  </a:lnTo>
                  <a:lnTo>
                    <a:pt x="1097" y="17"/>
                  </a:lnTo>
                  <a:lnTo>
                    <a:pt x="1094" y="17"/>
                  </a:lnTo>
                  <a:lnTo>
                    <a:pt x="1091" y="15"/>
                  </a:lnTo>
                  <a:lnTo>
                    <a:pt x="1091" y="17"/>
                  </a:lnTo>
                  <a:lnTo>
                    <a:pt x="1088" y="17"/>
                  </a:lnTo>
                  <a:lnTo>
                    <a:pt x="1085" y="17"/>
                  </a:lnTo>
                  <a:lnTo>
                    <a:pt x="1088" y="15"/>
                  </a:lnTo>
                  <a:lnTo>
                    <a:pt x="1085" y="15"/>
                  </a:lnTo>
                  <a:lnTo>
                    <a:pt x="1082" y="15"/>
                  </a:lnTo>
                  <a:lnTo>
                    <a:pt x="1079" y="15"/>
                  </a:lnTo>
                  <a:lnTo>
                    <a:pt x="1076" y="12"/>
                  </a:lnTo>
                  <a:lnTo>
                    <a:pt x="1074" y="12"/>
                  </a:lnTo>
                  <a:lnTo>
                    <a:pt x="1071" y="12"/>
                  </a:lnTo>
                  <a:lnTo>
                    <a:pt x="1068" y="12"/>
                  </a:lnTo>
                  <a:lnTo>
                    <a:pt x="1062" y="12"/>
                  </a:lnTo>
                  <a:lnTo>
                    <a:pt x="1059" y="12"/>
                  </a:lnTo>
                  <a:lnTo>
                    <a:pt x="1053" y="12"/>
                  </a:lnTo>
                  <a:lnTo>
                    <a:pt x="1051" y="12"/>
                  </a:lnTo>
                  <a:lnTo>
                    <a:pt x="1048" y="12"/>
                  </a:lnTo>
                  <a:lnTo>
                    <a:pt x="1045" y="12"/>
                  </a:lnTo>
                  <a:lnTo>
                    <a:pt x="1048" y="12"/>
                  </a:lnTo>
                  <a:lnTo>
                    <a:pt x="1045" y="12"/>
                  </a:lnTo>
                  <a:lnTo>
                    <a:pt x="1045" y="15"/>
                  </a:lnTo>
                  <a:lnTo>
                    <a:pt x="1048" y="12"/>
                  </a:lnTo>
                  <a:lnTo>
                    <a:pt x="1048" y="15"/>
                  </a:lnTo>
                  <a:lnTo>
                    <a:pt x="1045" y="15"/>
                  </a:lnTo>
                  <a:lnTo>
                    <a:pt x="1048" y="15"/>
                  </a:lnTo>
                  <a:lnTo>
                    <a:pt x="1045" y="15"/>
                  </a:lnTo>
                  <a:lnTo>
                    <a:pt x="1045" y="17"/>
                  </a:lnTo>
                  <a:lnTo>
                    <a:pt x="1042" y="17"/>
                  </a:lnTo>
                  <a:lnTo>
                    <a:pt x="1039" y="17"/>
                  </a:lnTo>
                  <a:lnTo>
                    <a:pt x="1036" y="17"/>
                  </a:lnTo>
                  <a:lnTo>
                    <a:pt x="1039" y="15"/>
                  </a:lnTo>
                  <a:lnTo>
                    <a:pt x="1039" y="12"/>
                  </a:lnTo>
                  <a:lnTo>
                    <a:pt x="1039" y="9"/>
                  </a:lnTo>
                  <a:lnTo>
                    <a:pt x="1036" y="9"/>
                  </a:lnTo>
                  <a:lnTo>
                    <a:pt x="1033" y="9"/>
                  </a:lnTo>
                  <a:lnTo>
                    <a:pt x="1030" y="9"/>
                  </a:lnTo>
                  <a:lnTo>
                    <a:pt x="1027" y="9"/>
                  </a:lnTo>
                  <a:lnTo>
                    <a:pt x="1025" y="9"/>
                  </a:lnTo>
                  <a:lnTo>
                    <a:pt x="1022" y="9"/>
                  </a:lnTo>
                  <a:lnTo>
                    <a:pt x="1016" y="12"/>
                  </a:lnTo>
                  <a:lnTo>
                    <a:pt x="1016" y="9"/>
                  </a:lnTo>
                  <a:lnTo>
                    <a:pt x="1016" y="6"/>
                  </a:lnTo>
                  <a:lnTo>
                    <a:pt x="1019" y="6"/>
                  </a:lnTo>
                  <a:lnTo>
                    <a:pt x="1022" y="3"/>
                  </a:lnTo>
                  <a:lnTo>
                    <a:pt x="1022" y="6"/>
                  </a:lnTo>
                  <a:lnTo>
                    <a:pt x="1022" y="3"/>
                  </a:lnTo>
                  <a:lnTo>
                    <a:pt x="1016" y="3"/>
                  </a:lnTo>
                  <a:lnTo>
                    <a:pt x="1013" y="3"/>
                  </a:lnTo>
                  <a:lnTo>
                    <a:pt x="1010" y="3"/>
                  </a:lnTo>
                  <a:lnTo>
                    <a:pt x="1007" y="0"/>
                  </a:lnTo>
                  <a:lnTo>
                    <a:pt x="1004" y="3"/>
                  </a:lnTo>
                  <a:lnTo>
                    <a:pt x="1004" y="0"/>
                  </a:lnTo>
                  <a:lnTo>
                    <a:pt x="1002" y="0"/>
                  </a:lnTo>
                  <a:lnTo>
                    <a:pt x="1002" y="3"/>
                  </a:lnTo>
                  <a:lnTo>
                    <a:pt x="999" y="3"/>
                  </a:lnTo>
                  <a:lnTo>
                    <a:pt x="996" y="3"/>
                  </a:lnTo>
                  <a:lnTo>
                    <a:pt x="993" y="6"/>
                  </a:lnTo>
                  <a:lnTo>
                    <a:pt x="993" y="9"/>
                  </a:lnTo>
                  <a:lnTo>
                    <a:pt x="993" y="12"/>
                  </a:lnTo>
                  <a:lnTo>
                    <a:pt x="993" y="15"/>
                  </a:lnTo>
                  <a:lnTo>
                    <a:pt x="996" y="15"/>
                  </a:lnTo>
                  <a:lnTo>
                    <a:pt x="999" y="17"/>
                  </a:lnTo>
                  <a:lnTo>
                    <a:pt x="996" y="17"/>
                  </a:lnTo>
                  <a:lnTo>
                    <a:pt x="999" y="17"/>
                  </a:lnTo>
                  <a:lnTo>
                    <a:pt x="996" y="20"/>
                  </a:lnTo>
                  <a:lnTo>
                    <a:pt x="993" y="20"/>
                  </a:lnTo>
                  <a:lnTo>
                    <a:pt x="990" y="20"/>
                  </a:lnTo>
                  <a:lnTo>
                    <a:pt x="984" y="20"/>
                  </a:lnTo>
                  <a:lnTo>
                    <a:pt x="987" y="20"/>
                  </a:lnTo>
                  <a:lnTo>
                    <a:pt x="987" y="23"/>
                  </a:lnTo>
                  <a:lnTo>
                    <a:pt x="990" y="23"/>
                  </a:lnTo>
                  <a:lnTo>
                    <a:pt x="993" y="23"/>
                  </a:lnTo>
                  <a:lnTo>
                    <a:pt x="996" y="26"/>
                  </a:lnTo>
                  <a:lnTo>
                    <a:pt x="993" y="26"/>
                  </a:lnTo>
                  <a:lnTo>
                    <a:pt x="990" y="26"/>
                  </a:lnTo>
                  <a:lnTo>
                    <a:pt x="990" y="23"/>
                  </a:lnTo>
                  <a:lnTo>
                    <a:pt x="987" y="23"/>
                  </a:lnTo>
                  <a:lnTo>
                    <a:pt x="984" y="23"/>
                  </a:lnTo>
                  <a:lnTo>
                    <a:pt x="981" y="26"/>
                  </a:lnTo>
                  <a:lnTo>
                    <a:pt x="984" y="26"/>
                  </a:lnTo>
                  <a:lnTo>
                    <a:pt x="981" y="26"/>
                  </a:lnTo>
                  <a:lnTo>
                    <a:pt x="984" y="29"/>
                  </a:lnTo>
                  <a:lnTo>
                    <a:pt x="981" y="29"/>
                  </a:lnTo>
                  <a:lnTo>
                    <a:pt x="979" y="29"/>
                  </a:lnTo>
                  <a:lnTo>
                    <a:pt x="976" y="29"/>
                  </a:lnTo>
                  <a:lnTo>
                    <a:pt x="976" y="32"/>
                  </a:lnTo>
                  <a:lnTo>
                    <a:pt x="976" y="29"/>
                  </a:lnTo>
                  <a:lnTo>
                    <a:pt x="973" y="29"/>
                  </a:lnTo>
                  <a:lnTo>
                    <a:pt x="970" y="29"/>
                  </a:lnTo>
                  <a:lnTo>
                    <a:pt x="970" y="32"/>
                  </a:lnTo>
                  <a:lnTo>
                    <a:pt x="967" y="32"/>
                  </a:lnTo>
                  <a:lnTo>
                    <a:pt x="970" y="29"/>
                  </a:lnTo>
                  <a:lnTo>
                    <a:pt x="970" y="26"/>
                  </a:lnTo>
                  <a:lnTo>
                    <a:pt x="967" y="26"/>
                  </a:lnTo>
                  <a:lnTo>
                    <a:pt x="961" y="26"/>
                  </a:lnTo>
                  <a:lnTo>
                    <a:pt x="961" y="29"/>
                  </a:lnTo>
                  <a:lnTo>
                    <a:pt x="958" y="26"/>
                  </a:lnTo>
                  <a:lnTo>
                    <a:pt x="958" y="29"/>
                  </a:lnTo>
                  <a:lnTo>
                    <a:pt x="956" y="29"/>
                  </a:lnTo>
                  <a:lnTo>
                    <a:pt x="950" y="29"/>
                  </a:lnTo>
                  <a:lnTo>
                    <a:pt x="953" y="29"/>
                  </a:lnTo>
                  <a:lnTo>
                    <a:pt x="950" y="29"/>
                  </a:lnTo>
                  <a:lnTo>
                    <a:pt x="947" y="29"/>
                  </a:lnTo>
                  <a:lnTo>
                    <a:pt x="947" y="32"/>
                  </a:lnTo>
                  <a:lnTo>
                    <a:pt x="950" y="32"/>
                  </a:lnTo>
                  <a:lnTo>
                    <a:pt x="953" y="32"/>
                  </a:lnTo>
                  <a:lnTo>
                    <a:pt x="944" y="35"/>
                  </a:lnTo>
                  <a:lnTo>
                    <a:pt x="941" y="35"/>
                  </a:lnTo>
                  <a:lnTo>
                    <a:pt x="938" y="35"/>
                  </a:lnTo>
                  <a:lnTo>
                    <a:pt x="938" y="38"/>
                  </a:lnTo>
                  <a:lnTo>
                    <a:pt x="935" y="35"/>
                  </a:lnTo>
                  <a:lnTo>
                    <a:pt x="935" y="38"/>
                  </a:lnTo>
                  <a:lnTo>
                    <a:pt x="932" y="38"/>
                  </a:lnTo>
                  <a:lnTo>
                    <a:pt x="930" y="38"/>
                  </a:lnTo>
                  <a:lnTo>
                    <a:pt x="932" y="40"/>
                  </a:lnTo>
                  <a:lnTo>
                    <a:pt x="930" y="40"/>
                  </a:lnTo>
                  <a:lnTo>
                    <a:pt x="927" y="40"/>
                  </a:lnTo>
                  <a:lnTo>
                    <a:pt x="924" y="40"/>
                  </a:lnTo>
                  <a:lnTo>
                    <a:pt x="927" y="40"/>
                  </a:lnTo>
                  <a:lnTo>
                    <a:pt x="924" y="40"/>
                  </a:lnTo>
                  <a:lnTo>
                    <a:pt x="924" y="43"/>
                  </a:lnTo>
                  <a:lnTo>
                    <a:pt x="921" y="43"/>
                  </a:lnTo>
                  <a:lnTo>
                    <a:pt x="921" y="46"/>
                  </a:lnTo>
                  <a:lnTo>
                    <a:pt x="918" y="46"/>
                  </a:lnTo>
                  <a:lnTo>
                    <a:pt x="915" y="46"/>
                  </a:lnTo>
                  <a:lnTo>
                    <a:pt x="912" y="46"/>
                  </a:lnTo>
                  <a:lnTo>
                    <a:pt x="915" y="46"/>
                  </a:lnTo>
                  <a:lnTo>
                    <a:pt x="918" y="46"/>
                  </a:lnTo>
                  <a:lnTo>
                    <a:pt x="921" y="46"/>
                  </a:lnTo>
                  <a:lnTo>
                    <a:pt x="918" y="46"/>
                  </a:lnTo>
                  <a:lnTo>
                    <a:pt x="918" y="49"/>
                  </a:lnTo>
                  <a:lnTo>
                    <a:pt x="918" y="52"/>
                  </a:lnTo>
                  <a:lnTo>
                    <a:pt x="915" y="52"/>
                  </a:lnTo>
                  <a:lnTo>
                    <a:pt x="912" y="52"/>
                  </a:lnTo>
                  <a:lnTo>
                    <a:pt x="909" y="52"/>
                  </a:lnTo>
                  <a:lnTo>
                    <a:pt x="912" y="52"/>
                  </a:lnTo>
                  <a:lnTo>
                    <a:pt x="909" y="52"/>
                  </a:lnTo>
                  <a:lnTo>
                    <a:pt x="909" y="55"/>
                  </a:lnTo>
                  <a:lnTo>
                    <a:pt x="915" y="55"/>
                  </a:lnTo>
                  <a:lnTo>
                    <a:pt x="918" y="55"/>
                  </a:lnTo>
                  <a:lnTo>
                    <a:pt x="915" y="55"/>
                  </a:lnTo>
                  <a:lnTo>
                    <a:pt x="915" y="58"/>
                  </a:lnTo>
                  <a:lnTo>
                    <a:pt x="918" y="58"/>
                  </a:lnTo>
                  <a:lnTo>
                    <a:pt x="924" y="58"/>
                  </a:lnTo>
                  <a:lnTo>
                    <a:pt x="927" y="61"/>
                  </a:lnTo>
                  <a:lnTo>
                    <a:pt x="924" y="61"/>
                  </a:lnTo>
                  <a:lnTo>
                    <a:pt x="927" y="61"/>
                  </a:lnTo>
                  <a:lnTo>
                    <a:pt x="927" y="64"/>
                  </a:lnTo>
                  <a:lnTo>
                    <a:pt x="924" y="64"/>
                  </a:lnTo>
                  <a:lnTo>
                    <a:pt x="921" y="66"/>
                  </a:lnTo>
                  <a:lnTo>
                    <a:pt x="918" y="66"/>
                  </a:lnTo>
                  <a:lnTo>
                    <a:pt x="921" y="66"/>
                  </a:lnTo>
                  <a:lnTo>
                    <a:pt x="918" y="66"/>
                  </a:lnTo>
                  <a:lnTo>
                    <a:pt x="915" y="66"/>
                  </a:lnTo>
                  <a:lnTo>
                    <a:pt x="912" y="66"/>
                  </a:lnTo>
                  <a:lnTo>
                    <a:pt x="909" y="69"/>
                  </a:lnTo>
                  <a:lnTo>
                    <a:pt x="907" y="69"/>
                  </a:lnTo>
                  <a:lnTo>
                    <a:pt x="901" y="69"/>
                  </a:lnTo>
                  <a:lnTo>
                    <a:pt x="898" y="69"/>
                  </a:lnTo>
                  <a:lnTo>
                    <a:pt x="895" y="69"/>
                  </a:lnTo>
                  <a:lnTo>
                    <a:pt x="892" y="69"/>
                  </a:lnTo>
                  <a:lnTo>
                    <a:pt x="889" y="69"/>
                  </a:lnTo>
                  <a:lnTo>
                    <a:pt x="889" y="72"/>
                  </a:lnTo>
                  <a:lnTo>
                    <a:pt x="886" y="69"/>
                  </a:lnTo>
                  <a:lnTo>
                    <a:pt x="886" y="72"/>
                  </a:lnTo>
                  <a:lnTo>
                    <a:pt x="884" y="72"/>
                  </a:lnTo>
                  <a:lnTo>
                    <a:pt x="886" y="72"/>
                  </a:lnTo>
                  <a:lnTo>
                    <a:pt x="886" y="75"/>
                  </a:lnTo>
                  <a:lnTo>
                    <a:pt x="884" y="75"/>
                  </a:lnTo>
                  <a:lnTo>
                    <a:pt x="886" y="75"/>
                  </a:lnTo>
                  <a:lnTo>
                    <a:pt x="886" y="78"/>
                  </a:lnTo>
                  <a:lnTo>
                    <a:pt x="889" y="78"/>
                  </a:lnTo>
                  <a:lnTo>
                    <a:pt x="892" y="78"/>
                  </a:lnTo>
                  <a:lnTo>
                    <a:pt x="892" y="81"/>
                  </a:lnTo>
                  <a:lnTo>
                    <a:pt x="895" y="81"/>
                  </a:lnTo>
                  <a:lnTo>
                    <a:pt x="895" y="84"/>
                  </a:lnTo>
                  <a:lnTo>
                    <a:pt x="898" y="84"/>
                  </a:lnTo>
                  <a:lnTo>
                    <a:pt x="898" y="87"/>
                  </a:lnTo>
                  <a:lnTo>
                    <a:pt x="901" y="90"/>
                  </a:lnTo>
                  <a:lnTo>
                    <a:pt x="904" y="90"/>
                  </a:lnTo>
                  <a:lnTo>
                    <a:pt x="907" y="90"/>
                  </a:lnTo>
                  <a:lnTo>
                    <a:pt x="909" y="90"/>
                  </a:lnTo>
                  <a:lnTo>
                    <a:pt x="912" y="90"/>
                  </a:lnTo>
                  <a:lnTo>
                    <a:pt x="915" y="92"/>
                  </a:lnTo>
                  <a:lnTo>
                    <a:pt x="918" y="92"/>
                  </a:lnTo>
                  <a:lnTo>
                    <a:pt x="921" y="95"/>
                  </a:lnTo>
                  <a:lnTo>
                    <a:pt x="927" y="95"/>
                  </a:lnTo>
                  <a:lnTo>
                    <a:pt x="930" y="98"/>
                  </a:lnTo>
                  <a:lnTo>
                    <a:pt x="932" y="98"/>
                  </a:lnTo>
                  <a:lnTo>
                    <a:pt x="932" y="101"/>
                  </a:lnTo>
                  <a:lnTo>
                    <a:pt x="932" y="104"/>
                  </a:lnTo>
                  <a:lnTo>
                    <a:pt x="935" y="107"/>
                  </a:lnTo>
                  <a:lnTo>
                    <a:pt x="938" y="110"/>
                  </a:lnTo>
                  <a:lnTo>
                    <a:pt x="941" y="113"/>
                  </a:lnTo>
                  <a:lnTo>
                    <a:pt x="944" y="113"/>
                  </a:lnTo>
                  <a:lnTo>
                    <a:pt x="947" y="115"/>
                  </a:lnTo>
                  <a:lnTo>
                    <a:pt x="947" y="118"/>
                  </a:lnTo>
                  <a:lnTo>
                    <a:pt x="944" y="118"/>
                  </a:lnTo>
                  <a:lnTo>
                    <a:pt x="947" y="121"/>
                  </a:lnTo>
                  <a:lnTo>
                    <a:pt x="941" y="121"/>
                  </a:lnTo>
                  <a:lnTo>
                    <a:pt x="938" y="121"/>
                  </a:lnTo>
                  <a:lnTo>
                    <a:pt x="935" y="121"/>
                  </a:lnTo>
                  <a:lnTo>
                    <a:pt x="935" y="118"/>
                  </a:lnTo>
                  <a:lnTo>
                    <a:pt x="932" y="115"/>
                  </a:lnTo>
                  <a:lnTo>
                    <a:pt x="930" y="113"/>
                  </a:lnTo>
                  <a:lnTo>
                    <a:pt x="927" y="110"/>
                  </a:lnTo>
                  <a:lnTo>
                    <a:pt x="927" y="107"/>
                  </a:lnTo>
                  <a:lnTo>
                    <a:pt x="924" y="107"/>
                  </a:lnTo>
                  <a:lnTo>
                    <a:pt x="927" y="104"/>
                  </a:lnTo>
                  <a:lnTo>
                    <a:pt x="930" y="101"/>
                  </a:lnTo>
                  <a:lnTo>
                    <a:pt x="927" y="101"/>
                  </a:lnTo>
                  <a:lnTo>
                    <a:pt x="927" y="98"/>
                  </a:lnTo>
                  <a:lnTo>
                    <a:pt x="930" y="98"/>
                  </a:lnTo>
                  <a:lnTo>
                    <a:pt x="927" y="98"/>
                  </a:lnTo>
                  <a:lnTo>
                    <a:pt x="924" y="98"/>
                  </a:lnTo>
                  <a:lnTo>
                    <a:pt x="921" y="98"/>
                  </a:lnTo>
                  <a:lnTo>
                    <a:pt x="915" y="98"/>
                  </a:lnTo>
                  <a:lnTo>
                    <a:pt x="912" y="98"/>
                  </a:lnTo>
                  <a:lnTo>
                    <a:pt x="909" y="98"/>
                  </a:lnTo>
                  <a:lnTo>
                    <a:pt x="907" y="95"/>
                  </a:lnTo>
                  <a:lnTo>
                    <a:pt x="904" y="95"/>
                  </a:lnTo>
                  <a:lnTo>
                    <a:pt x="904" y="92"/>
                  </a:lnTo>
                  <a:lnTo>
                    <a:pt x="898" y="92"/>
                  </a:lnTo>
                  <a:lnTo>
                    <a:pt x="895" y="92"/>
                  </a:lnTo>
                  <a:lnTo>
                    <a:pt x="892" y="92"/>
                  </a:lnTo>
                  <a:lnTo>
                    <a:pt x="886" y="90"/>
                  </a:lnTo>
                  <a:lnTo>
                    <a:pt x="881" y="90"/>
                  </a:lnTo>
                  <a:lnTo>
                    <a:pt x="878" y="92"/>
                  </a:lnTo>
                  <a:lnTo>
                    <a:pt x="875" y="92"/>
                  </a:lnTo>
                  <a:lnTo>
                    <a:pt x="875" y="95"/>
                  </a:lnTo>
                  <a:lnTo>
                    <a:pt x="878" y="95"/>
                  </a:lnTo>
                  <a:lnTo>
                    <a:pt x="881" y="95"/>
                  </a:lnTo>
                  <a:lnTo>
                    <a:pt x="881" y="98"/>
                  </a:lnTo>
                  <a:lnTo>
                    <a:pt x="878" y="98"/>
                  </a:lnTo>
                  <a:lnTo>
                    <a:pt x="878" y="101"/>
                  </a:lnTo>
                  <a:lnTo>
                    <a:pt x="875" y="101"/>
                  </a:lnTo>
                  <a:lnTo>
                    <a:pt x="875" y="98"/>
                  </a:lnTo>
                  <a:lnTo>
                    <a:pt x="869" y="98"/>
                  </a:lnTo>
                  <a:lnTo>
                    <a:pt x="866" y="98"/>
                  </a:lnTo>
                  <a:lnTo>
                    <a:pt x="869" y="101"/>
                  </a:lnTo>
                  <a:lnTo>
                    <a:pt x="872" y="104"/>
                  </a:lnTo>
                  <a:lnTo>
                    <a:pt x="878" y="104"/>
                  </a:lnTo>
                  <a:lnTo>
                    <a:pt x="881" y="107"/>
                  </a:lnTo>
                  <a:lnTo>
                    <a:pt x="884" y="107"/>
                  </a:lnTo>
                  <a:lnTo>
                    <a:pt x="886" y="107"/>
                  </a:lnTo>
                  <a:lnTo>
                    <a:pt x="889" y="107"/>
                  </a:lnTo>
                  <a:lnTo>
                    <a:pt x="892" y="110"/>
                  </a:lnTo>
                  <a:lnTo>
                    <a:pt x="895" y="110"/>
                  </a:lnTo>
                  <a:lnTo>
                    <a:pt x="895" y="113"/>
                  </a:lnTo>
                  <a:lnTo>
                    <a:pt x="892" y="113"/>
                  </a:lnTo>
                  <a:lnTo>
                    <a:pt x="892" y="110"/>
                  </a:lnTo>
                  <a:lnTo>
                    <a:pt x="889" y="110"/>
                  </a:lnTo>
                  <a:lnTo>
                    <a:pt x="886" y="110"/>
                  </a:lnTo>
                  <a:lnTo>
                    <a:pt x="881" y="110"/>
                  </a:lnTo>
                  <a:lnTo>
                    <a:pt x="878" y="107"/>
                  </a:lnTo>
                  <a:lnTo>
                    <a:pt x="872" y="107"/>
                  </a:lnTo>
                  <a:lnTo>
                    <a:pt x="869" y="107"/>
                  </a:lnTo>
                  <a:lnTo>
                    <a:pt x="866" y="107"/>
                  </a:lnTo>
                  <a:lnTo>
                    <a:pt x="863" y="107"/>
                  </a:lnTo>
                  <a:lnTo>
                    <a:pt x="866" y="107"/>
                  </a:lnTo>
                  <a:lnTo>
                    <a:pt x="866" y="104"/>
                  </a:lnTo>
                  <a:lnTo>
                    <a:pt x="863" y="104"/>
                  </a:lnTo>
                  <a:lnTo>
                    <a:pt x="860" y="101"/>
                  </a:lnTo>
                  <a:lnTo>
                    <a:pt x="860" y="98"/>
                  </a:lnTo>
                  <a:lnTo>
                    <a:pt x="858" y="98"/>
                  </a:lnTo>
                  <a:lnTo>
                    <a:pt x="858" y="92"/>
                  </a:lnTo>
                  <a:lnTo>
                    <a:pt x="855" y="92"/>
                  </a:lnTo>
                  <a:lnTo>
                    <a:pt x="855" y="90"/>
                  </a:lnTo>
                  <a:lnTo>
                    <a:pt x="852" y="90"/>
                  </a:lnTo>
                  <a:lnTo>
                    <a:pt x="852" y="87"/>
                  </a:lnTo>
                  <a:lnTo>
                    <a:pt x="849" y="84"/>
                  </a:lnTo>
                  <a:lnTo>
                    <a:pt x="846" y="84"/>
                  </a:lnTo>
                  <a:lnTo>
                    <a:pt x="846" y="87"/>
                  </a:lnTo>
                  <a:lnTo>
                    <a:pt x="849" y="87"/>
                  </a:lnTo>
                  <a:lnTo>
                    <a:pt x="852" y="90"/>
                  </a:lnTo>
                  <a:lnTo>
                    <a:pt x="852" y="92"/>
                  </a:lnTo>
                  <a:lnTo>
                    <a:pt x="852" y="95"/>
                  </a:lnTo>
                  <a:lnTo>
                    <a:pt x="849" y="98"/>
                  </a:lnTo>
                  <a:lnTo>
                    <a:pt x="843" y="101"/>
                  </a:lnTo>
                  <a:lnTo>
                    <a:pt x="846" y="101"/>
                  </a:lnTo>
                  <a:lnTo>
                    <a:pt x="846" y="104"/>
                  </a:lnTo>
                  <a:lnTo>
                    <a:pt x="843" y="104"/>
                  </a:lnTo>
                  <a:lnTo>
                    <a:pt x="846" y="107"/>
                  </a:lnTo>
                  <a:lnTo>
                    <a:pt x="849" y="107"/>
                  </a:lnTo>
                  <a:lnTo>
                    <a:pt x="852" y="110"/>
                  </a:lnTo>
                  <a:lnTo>
                    <a:pt x="855" y="110"/>
                  </a:lnTo>
                  <a:lnTo>
                    <a:pt x="858" y="113"/>
                  </a:lnTo>
                  <a:lnTo>
                    <a:pt x="860" y="115"/>
                  </a:lnTo>
                  <a:lnTo>
                    <a:pt x="863" y="118"/>
                  </a:lnTo>
                  <a:lnTo>
                    <a:pt x="866" y="121"/>
                  </a:lnTo>
                  <a:lnTo>
                    <a:pt x="863" y="124"/>
                  </a:lnTo>
                  <a:lnTo>
                    <a:pt x="866" y="127"/>
                  </a:lnTo>
                  <a:lnTo>
                    <a:pt x="866" y="130"/>
                  </a:lnTo>
                  <a:lnTo>
                    <a:pt x="866" y="133"/>
                  </a:lnTo>
                  <a:lnTo>
                    <a:pt x="872" y="133"/>
                  </a:lnTo>
                  <a:lnTo>
                    <a:pt x="872" y="136"/>
                  </a:lnTo>
                  <a:lnTo>
                    <a:pt x="875" y="136"/>
                  </a:lnTo>
                  <a:lnTo>
                    <a:pt x="875" y="139"/>
                  </a:lnTo>
                  <a:lnTo>
                    <a:pt x="878" y="141"/>
                  </a:lnTo>
                  <a:lnTo>
                    <a:pt x="881" y="141"/>
                  </a:lnTo>
                  <a:lnTo>
                    <a:pt x="884" y="141"/>
                  </a:lnTo>
                  <a:lnTo>
                    <a:pt x="886" y="141"/>
                  </a:lnTo>
                  <a:lnTo>
                    <a:pt x="886" y="139"/>
                  </a:lnTo>
                  <a:lnTo>
                    <a:pt x="889" y="139"/>
                  </a:lnTo>
                  <a:lnTo>
                    <a:pt x="892" y="139"/>
                  </a:lnTo>
                  <a:lnTo>
                    <a:pt x="901" y="139"/>
                  </a:lnTo>
                  <a:lnTo>
                    <a:pt x="904" y="141"/>
                  </a:lnTo>
                  <a:lnTo>
                    <a:pt x="907" y="141"/>
                  </a:lnTo>
                  <a:lnTo>
                    <a:pt x="912" y="144"/>
                  </a:lnTo>
                  <a:lnTo>
                    <a:pt x="915" y="144"/>
                  </a:lnTo>
                  <a:lnTo>
                    <a:pt x="921" y="150"/>
                  </a:lnTo>
                  <a:lnTo>
                    <a:pt x="921" y="153"/>
                  </a:lnTo>
                  <a:lnTo>
                    <a:pt x="918" y="153"/>
                  </a:lnTo>
                  <a:lnTo>
                    <a:pt x="918" y="156"/>
                  </a:lnTo>
                  <a:lnTo>
                    <a:pt x="921" y="156"/>
                  </a:lnTo>
                  <a:lnTo>
                    <a:pt x="921" y="159"/>
                  </a:lnTo>
                  <a:lnTo>
                    <a:pt x="924" y="159"/>
                  </a:lnTo>
                  <a:lnTo>
                    <a:pt x="930" y="159"/>
                  </a:lnTo>
                  <a:lnTo>
                    <a:pt x="935" y="162"/>
                  </a:lnTo>
                  <a:lnTo>
                    <a:pt x="930" y="162"/>
                  </a:lnTo>
                  <a:lnTo>
                    <a:pt x="924" y="162"/>
                  </a:lnTo>
                  <a:lnTo>
                    <a:pt x="918" y="159"/>
                  </a:lnTo>
                  <a:lnTo>
                    <a:pt x="918" y="156"/>
                  </a:lnTo>
                  <a:lnTo>
                    <a:pt x="915" y="156"/>
                  </a:lnTo>
                  <a:lnTo>
                    <a:pt x="915" y="153"/>
                  </a:lnTo>
                  <a:lnTo>
                    <a:pt x="912" y="150"/>
                  </a:lnTo>
                  <a:lnTo>
                    <a:pt x="912" y="147"/>
                  </a:lnTo>
                  <a:lnTo>
                    <a:pt x="909" y="147"/>
                  </a:lnTo>
                  <a:lnTo>
                    <a:pt x="907" y="144"/>
                  </a:lnTo>
                  <a:lnTo>
                    <a:pt x="904" y="144"/>
                  </a:lnTo>
                  <a:lnTo>
                    <a:pt x="901" y="141"/>
                  </a:lnTo>
                  <a:lnTo>
                    <a:pt x="898" y="141"/>
                  </a:lnTo>
                  <a:lnTo>
                    <a:pt x="895" y="144"/>
                  </a:lnTo>
                  <a:lnTo>
                    <a:pt x="889" y="144"/>
                  </a:lnTo>
                  <a:lnTo>
                    <a:pt x="886" y="144"/>
                  </a:lnTo>
                  <a:lnTo>
                    <a:pt x="884" y="147"/>
                  </a:lnTo>
                  <a:lnTo>
                    <a:pt x="886" y="147"/>
                  </a:lnTo>
                  <a:lnTo>
                    <a:pt x="886" y="150"/>
                  </a:lnTo>
                  <a:lnTo>
                    <a:pt x="889" y="153"/>
                  </a:lnTo>
                  <a:lnTo>
                    <a:pt x="892" y="153"/>
                  </a:lnTo>
                  <a:lnTo>
                    <a:pt x="892" y="156"/>
                  </a:lnTo>
                  <a:lnTo>
                    <a:pt x="895" y="159"/>
                  </a:lnTo>
                  <a:lnTo>
                    <a:pt x="898" y="162"/>
                  </a:lnTo>
                  <a:lnTo>
                    <a:pt x="895" y="164"/>
                  </a:lnTo>
                  <a:lnTo>
                    <a:pt x="892" y="167"/>
                  </a:lnTo>
                  <a:lnTo>
                    <a:pt x="895" y="170"/>
                  </a:lnTo>
                  <a:lnTo>
                    <a:pt x="895" y="173"/>
                  </a:lnTo>
                  <a:lnTo>
                    <a:pt x="892" y="176"/>
                  </a:lnTo>
                  <a:lnTo>
                    <a:pt x="892" y="179"/>
                  </a:lnTo>
                  <a:lnTo>
                    <a:pt x="886" y="179"/>
                  </a:lnTo>
                  <a:lnTo>
                    <a:pt x="889" y="182"/>
                  </a:lnTo>
                  <a:lnTo>
                    <a:pt x="889" y="185"/>
                  </a:lnTo>
                  <a:lnTo>
                    <a:pt x="886" y="185"/>
                  </a:lnTo>
                  <a:lnTo>
                    <a:pt x="881" y="182"/>
                  </a:lnTo>
                  <a:lnTo>
                    <a:pt x="878" y="182"/>
                  </a:lnTo>
                  <a:lnTo>
                    <a:pt x="875" y="185"/>
                  </a:lnTo>
                  <a:lnTo>
                    <a:pt x="872" y="185"/>
                  </a:lnTo>
                  <a:lnTo>
                    <a:pt x="869" y="185"/>
                  </a:lnTo>
                  <a:lnTo>
                    <a:pt x="866" y="182"/>
                  </a:lnTo>
                  <a:lnTo>
                    <a:pt x="866" y="179"/>
                  </a:lnTo>
                  <a:lnTo>
                    <a:pt x="863" y="179"/>
                  </a:lnTo>
                  <a:lnTo>
                    <a:pt x="863" y="176"/>
                  </a:lnTo>
                  <a:lnTo>
                    <a:pt x="866" y="179"/>
                  </a:lnTo>
                  <a:lnTo>
                    <a:pt x="869" y="179"/>
                  </a:lnTo>
                  <a:lnTo>
                    <a:pt x="872" y="179"/>
                  </a:lnTo>
                  <a:lnTo>
                    <a:pt x="872" y="176"/>
                  </a:lnTo>
                  <a:lnTo>
                    <a:pt x="875" y="176"/>
                  </a:lnTo>
                  <a:lnTo>
                    <a:pt x="875" y="173"/>
                  </a:lnTo>
                  <a:lnTo>
                    <a:pt x="878" y="173"/>
                  </a:lnTo>
                  <a:lnTo>
                    <a:pt x="881" y="173"/>
                  </a:lnTo>
                  <a:lnTo>
                    <a:pt x="878" y="173"/>
                  </a:lnTo>
                  <a:lnTo>
                    <a:pt x="875" y="173"/>
                  </a:lnTo>
                  <a:lnTo>
                    <a:pt x="872" y="173"/>
                  </a:lnTo>
                  <a:lnTo>
                    <a:pt x="872" y="170"/>
                  </a:lnTo>
                  <a:lnTo>
                    <a:pt x="878" y="173"/>
                  </a:lnTo>
                  <a:lnTo>
                    <a:pt x="881" y="173"/>
                  </a:lnTo>
                  <a:lnTo>
                    <a:pt x="881" y="170"/>
                  </a:lnTo>
                  <a:lnTo>
                    <a:pt x="878" y="170"/>
                  </a:lnTo>
                  <a:lnTo>
                    <a:pt x="881" y="170"/>
                  </a:lnTo>
                  <a:lnTo>
                    <a:pt x="881" y="167"/>
                  </a:lnTo>
                  <a:lnTo>
                    <a:pt x="881" y="164"/>
                  </a:lnTo>
                  <a:lnTo>
                    <a:pt x="884" y="164"/>
                  </a:lnTo>
                  <a:lnTo>
                    <a:pt x="884" y="162"/>
                  </a:lnTo>
                  <a:lnTo>
                    <a:pt x="881" y="162"/>
                  </a:lnTo>
                  <a:lnTo>
                    <a:pt x="884" y="162"/>
                  </a:lnTo>
                  <a:lnTo>
                    <a:pt x="881" y="156"/>
                  </a:lnTo>
                  <a:lnTo>
                    <a:pt x="878" y="156"/>
                  </a:lnTo>
                  <a:lnTo>
                    <a:pt x="878" y="153"/>
                  </a:lnTo>
                  <a:lnTo>
                    <a:pt x="881" y="150"/>
                  </a:lnTo>
                  <a:lnTo>
                    <a:pt x="878" y="150"/>
                  </a:lnTo>
                  <a:lnTo>
                    <a:pt x="869" y="144"/>
                  </a:lnTo>
                  <a:lnTo>
                    <a:pt x="866" y="144"/>
                  </a:lnTo>
                  <a:lnTo>
                    <a:pt x="863" y="141"/>
                  </a:lnTo>
                  <a:lnTo>
                    <a:pt x="863" y="139"/>
                  </a:lnTo>
                  <a:lnTo>
                    <a:pt x="863" y="136"/>
                  </a:lnTo>
                  <a:lnTo>
                    <a:pt x="860" y="133"/>
                  </a:lnTo>
                  <a:lnTo>
                    <a:pt x="858" y="130"/>
                  </a:lnTo>
                  <a:lnTo>
                    <a:pt x="858" y="127"/>
                  </a:lnTo>
                  <a:lnTo>
                    <a:pt x="855" y="127"/>
                  </a:lnTo>
                  <a:lnTo>
                    <a:pt x="852" y="124"/>
                  </a:lnTo>
                  <a:lnTo>
                    <a:pt x="855" y="121"/>
                  </a:lnTo>
                  <a:lnTo>
                    <a:pt x="852" y="118"/>
                  </a:lnTo>
                  <a:lnTo>
                    <a:pt x="849" y="115"/>
                  </a:lnTo>
                  <a:lnTo>
                    <a:pt x="846" y="113"/>
                  </a:lnTo>
                  <a:lnTo>
                    <a:pt x="843" y="110"/>
                  </a:lnTo>
                  <a:lnTo>
                    <a:pt x="840" y="110"/>
                  </a:lnTo>
                  <a:lnTo>
                    <a:pt x="837" y="107"/>
                  </a:lnTo>
                  <a:lnTo>
                    <a:pt x="835" y="107"/>
                  </a:lnTo>
                  <a:lnTo>
                    <a:pt x="835" y="104"/>
                  </a:lnTo>
                  <a:lnTo>
                    <a:pt x="835" y="101"/>
                  </a:lnTo>
                  <a:lnTo>
                    <a:pt x="835" y="98"/>
                  </a:lnTo>
                  <a:lnTo>
                    <a:pt x="835" y="95"/>
                  </a:lnTo>
                  <a:lnTo>
                    <a:pt x="835" y="92"/>
                  </a:lnTo>
                  <a:lnTo>
                    <a:pt x="832" y="92"/>
                  </a:lnTo>
                  <a:lnTo>
                    <a:pt x="832" y="90"/>
                  </a:lnTo>
                  <a:lnTo>
                    <a:pt x="829" y="90"/>
                  </a:lnTo>
                  <a:lnTo>
                    <a:pt x="829" y="87"/>
                  </a:lnTo>
                  <a:lnTo>
                    <a:pt x="823" y="87"/>
                  </a:lnTo>
                  <a:lnTo>
                    <a:pt x="817" y="87"/>
                  </a:lnTo>
                  <a:lnTo>
                    <a:pt x="812" y="87"/>
                  </a:lnTo>
                  <a:lnTo>
                    <a:pt x="806" y="87"/>
                  </a:lnTo>
                  <a:lnTo>
                    <a:pt x="803" y="87"/>
                  </a:lnTo>
                  <a:lnTo>
                    <a:pt x="800" y="87"/>
                  </a:lnTo>
                  <a:lnTo>
                    <a:pt x="800" y="90"/>
                  </a:lnTo>
                  <a:lnTo>
                    <a:pt x="800" y="92"/>
                  </a:lnTo>
                  <a:lnTo>
                    <a:pt x="803" y="95"/>
                  </a:lnTo>
                  <a:lnTo>
                    <a:pt x="803" y="98"/>
                  </a:lnTo>
                  <a:lnTo>
                    <a:pt x="803" y="101"/>
                  </a:lnTo>
                  <a:lnTo>
                    <a:pt x="803" y="104"/>
                  </a:lnTo>
                  <a:lnTo>
                    <a:pt x="803" y="107"/>
                  </a:lnTo>
                  <a:lnTo>
                    <a:pt x="800" y="110"/>
                  </a:lnTo>
                  <a:lnTo>
                    <a:pt x="797" y="113"/>
                  </a:lnTo>
                  <a:lnTo>
                    <a:pt x="797" y="115"/>
                  </a:lnTo>
                  <a:lnTo>
                    <a:pt x="797" y="113"/>
                  </a:lnTo>
                  <a:lnTo>
                    <a:pt x="800" y="113"/>
                  </a:lnTo>
                  <a:lnTo>
                    <a:pt x="800" y="115"/>
                  </a:lnTo>
                  <a:lnTo>
                    <a:pt x="797" y="118"/>
                  </a:lnTo>
                  <a:lnTo>
                    <a:pt x="800" y="121"/>
                  </a:lnTo>
                  <a:lnTo>
                    <a:pt x="800" y="118"/>
                  </a:lnTo>
                  <a:lnTo>
                    <a:pt x="803" y="118"/>
                  </a:lnTo>
                  <a:lnTo>
                    <a:pt x="806" y="121"/>
                  </a:lnTo>
                  <a:lnTo>
                    <a:pt x="809" y="124"/>
                  </a:lnTo>
                  <a:lnTo>
                    <a:pt x="809" y="127"/>
                  </a:lnTo>
                  <a:lnTo>
                    <a:pt x="812" y="130"/>
                  </a:lnTo>
                  <a:lnTo>
                    <a:pt x="809" y="130"/>
                  </a:lnTo>
                  <a:lnTo>
                    <a:pt x="809" y="133"/>
                  </a:lnTo>
                  <a:lnTo>
                    <a:pt x="812" y="136"/>
                  </a:lnTo>
                  <a:lnTo>
                    <a:pt x="814" y="139"/>
                  </a:lnTo>
                  <a:lnTo>
                    <a:pt x="812" y="136"/>
                  </a:lnTo>
                  <a:lnTo>
                    <a:pt x="814" y="136"/>
                  </a:lnTo>
                  <a:lnTo>
                    <a:pt x="817" y="136"/>
                  </a:lnTo>
                  <a:lnTo>
                    <a:pt x="820" y="139"/>
                  </a:lnTo>
                  <a:lnTo>
                    <a:pt x="823" y="139"/>
                  </a:lnTo>
                  <a:lnTo>
                    <a:pt x="826" y="141"/>
                  </a:lnTo>
                  <a:lnTo>
                    <a:pt x="829" y="144"/>
                  </a:lnTo>
                  <a:lnTo>
                    <a:pt x="832" y="144"/>
                  </a:lnTo>
                  <a:lnTo>
                    <a:pt x="835" y="147"/>
                  </a:lnTo>
                  <a:lnTo>
                    <a:pt x="835" y="144"/>
                  </a:lnTo>
                  <a:lnTo>
                    <a:pt x="837" y="147"/>
                  </a:lnTo>
                  <a:lnTo>
                    <a:pt x="837" y="150"/>
                  </a:lnTo>
                  <a:lnTo>
                    <a:pt x="837" y="153"/>
                  </a:lnTo>
                  <a:lnTo>
                    <a:pt x="837" y="156"/>
                  </a:lnTo>
                  <a:lnTo>
                    <a:pt x="837" y="159"/>
                  </a:lnTo>
                  <a:lnTo>
                    <a:pt x="835" y="156"/>
                  </a:lnTo>
                  <a:lnTo>
                    <a:pt x="832" y="153"/>
                  </a:lnTo>
                  <a:lnTo>
                    <a:pt x="829" y="153"/>
                  </a:lnTo>
                  <a:lnTo>
                    <a:pt x="820" y="150"/>
                  </a:lnTo>
                  <a:lnTo>
                    <a:pt x="817" y="147"/>
                  </a:lnTo>
                  <a:lnTo>
                    <a:pt x="814" y="147"/>
                  </a:lnTo>
                  <a:lnTo>
                    <a:pt x="812" y="144"/>
                  </a:lnTo>
                  <a:lnTo>
                    <a:pt x="806" y="144"/>
                  </a:lnTo>
                  <a:lnTo>
                    <a:pt x="803" y="144"/>
                  </a:lnTo>
                  <a:lnTo>
                    <a:pt x="797" y="141"/>
                  </a:lnTo>
                  <a:lnTo>
                    <a:pt x="788" y="139"/>
                  </a:lnTo>
                  <a:lnTo>
                    <a:pt x="786" y="139"/>
                  </a:lnTo>
                  <a:lnTo>
                    <a:pt x="780" y="139"/>
                  </a:lnTo>
                  <a:lnTo>
                    <a:pt x="774" y="136"/>
                  </a:lnTo>
                  <a:lnTo>
                    <a:pt x="765" y="136"/>
                  </a:lnTo>
                  <a:lnTo>
                    <a:pt x="763" y="136"/>
                  </a:lnTo>
                  <a:lnTo>
                    <a:pt x="760" y="136"/>
                  </a:lnTo>
                  <a:lnTo>
                    <a:pt x="757" y="136"/>
                  </a:lnTo>
                  <a:lnTo>
                    <a:pt x="760" y="136"/>
                  </a:lnTo>
                  <a:lnTo>
                    <a:pt x="757" y="139"/>
                  </a:lnTo>
                  <a:lnTo>
                    <a:pt x="754" y="139"/>
                  </a:lnTo>
                  <a:lnTo>
                    <a:pt x="757" y="141"/>
                  </a:lnTo>
                  <a:lnTo>
                    <a:pt x="760" y="144"/>
                  </a:lnTo>
                  <a:lnTo>
                    <a:pt x="765" y="147"/>
                  </a:lnTo>
                  <a:lnTo>
                    <a:pt x="765" y="150"/>
                  </a:lnTo>
                  <a:lnTo>
                    <a:pt x="763" y="153"/>
                  </a:lnTo>
                  <a:lnTo>
                    <a:pt x="760" y="153"/>
                  </a:lnTo>
                  <a:lnTo>
                    <a:pt x="760" y="156"/>
                  </a:lnTo>
                  <a:lnTo>
                    <a:pt x="760" y="159"/>
                  </a:lnTo>
                  <a:lnTo>
                    <a:pt x="757" y="159"/>
                  </a:lnTo>
                  <a:lnTo>
                    <a:pt x="754" y="159"/>
                  </a:lnTo>
                  <a:lnTo>
                    <a:pt x="751" y="156"/>
                  </a:lnTo>
                  <a:lnTo>
                    <a:pt x="754" y="156"/>
                  </a:lnTo>
                  <a:lnTo>
                    <a:pt x="754" y="153"/>
                  </a:lnTo>
                  <a:lnTo>
                    <a:pt x="751" y="150"/>
                  </a:lnTo>
                  <a:lnTo>
                    <a:pt x="748" y="150"/>
                  </a:lnTo>
                  <a:lnTo>
                    <a:pt x="742" y="150"/>
                  </a:lnTo>
                  <a:lnTo>
                    <a:pt x="742" y="153"/>
                  </a:lnTo>
                  <a:lnTo>
                    <a:pt x="740" y="153"/>
                  </a:lnTo>
                  <a:lnTo>
                    <a:pt x="737" y="159"/>
                  </a:lnTo>
                  <a:lnTo>
                    <a:pt x="734" y="156"/>
                  </a:lnTo>
                  <a:lnTo>
                    <a:pt x="731" y="156"/>
                  </a:lnTo>
                  <a:lnTo>
                    <a:pt x="725" y="156"/>
                  </a:lnTo>
                  <a:lnTo>
                    <a:pt x="722" y="159"/>
                  </a:lnTo>
                  <a:lnTo>
                    <a:pt x="717" y="159"/>
                  </a:lnTo>
                  <a:lnTo>
                    <a:pt x="717" y="162"/>
                  </a:lnTo>
                  <a:lnTo>
                    <a:pt x="719" y="164"/>
                  </a:lnTo>
                  <a:lnTo>
                    <a:pt x="717" y="164"/>
                  </a:lnTo>
                  <a:lnTo>
                    <a:pt x="714" y="162"/>
                  </a:lnTo>
                  <a:lnTo>
                    <a:pt x="714" y="164"/>
                  </a:lnTo>
                  <a:lnTo>
                    <a:pt x="711" y="162"/>
                  </a:lnTo>
                  <a:lnTo>
                    <a:pt x="708" y="159"/>
                  </a:lnTo>
                  <a:lnTo>
                    <a:pt x="708" y="156"/>
                  </a:lnTo>
                  <a:lnTo>
                    <a:pt x="705" y="153"/>
                  </a:lnTo>
                  <a:lnTo>
                    <a:pt x="702" y="153"/>
                  </a:lnTo>
                  <a:lnTo>
                    <a:pt x="702" y="156"/>
                  </a:lnTo>
                  <a:lnTo>
                    <a:pt x="699" y="156"/>
                  </a:lnTo>
                  <a:lnTo>
                    <a:pt x="702" y="156"/>
                  </a:lnTo>
                  <a:lnTo>
                    <a:pt x="702" y="159"/>
                  </a:lnTo>
                  <a:lnTo>
                    <a:pt x="699" y="159"/>
                  </a:lnTo>
                  <a:lnTo>
                    <a:pt x="696" y="156"/>
                  </a:lnTo>
                  <a:lnTo>
                    <a:pt x="693" y="159"/>
                  </a:lnTo>
                  <a:lnTo>
                    <a:pt x="696" y="159"/>
                  </a:lnTo>
                  <a:lnTo>
                    <a:pt x="696" y="162"/>
                  </a:lnTo>
                  <a:lnTo>
                    <a:pt x="693" y="162"/>
                  </a:lnTo>
                  <a:lnTo>
                    <a:pt x="693" y="159"/>
                  </a:lnTo>
                  <a:lnTo>
                    <a:pt x="688" y="162"/>
                  </a:lnTo>
                  <a:lnTo>
                    <a:pt x="682" y="164"/>
                  </a:lnTo>
                  <a:lnTo>
                    <a:pt x="682" y="162"/>
                  </a:lnTo>
                  <a:lnTo>
                    <a:pt x="682" y="164"/>
                  </a:lnTo>
                  <a:lnTo>
                    <a:pt x="679" y="164"/>
                  </a:lnTo>
                  <a:lnTo>
                    <a:pt x="668" y="173"/>
                  </a:lnTo>
                  <a:lnTo>
                    <a:pt x="668" y="170"/>
                  </a:lnTo>
                  <a:lnTo>
                    <a:pt x="668" y="173"/>
                  </a:lnTo>
                  <a:lnTo>
                    <a:pt x="665" y="173"/>
                  </a:lnTo>
                  <a:lnTo>
                    <a:pt x="662" y="176"/>
                  </a:lnTo>
                  <a:lnTo>
                    <a:pt x="662" y="173"/>
                  </a:lnTo>
                  <a:lnTo>
                    <a:pt x="662" y="176"/>
                  </a:lnTo>
                  <a:lnTo>
                    <a:pt x="662" y="179"/>
                  </a:lnTo>
                  <a:lnTo>
                    <a:pt x="662" y="182"/>
                  </a:lnTo>
                  <a:lnTo>
                    <a:pt x="662" y="185"/>
                  </a:lnTo>
                  <a:lnTo>
                    <a:pt x="659" y="188"/>
                  </a:lnTo>
                  <a:lnTo>
                    <a:pt x="656" y="188"/>
                  </a:lnTo>
                  <a:lnTo>
                    <a:pt x="656" y="190"/>
                  </a:lnTo>
                  <a:lnTo>
                    <a:pt x="653" y="188"/>
                  </a:lnTo>
                  <a:lnTo>
                    <a:pt x="650" y="188"/>
                  </a:lnTo>
                  <a:lnTo>
                    <a:pt x="647" y="188"/>
                  </a:lnTo>
                  <a:lnTo>
                    <a:pt x="645" y="185"/>
                  </a:lnTo>
                  <a:lnTo>
                    <a:pt x="642" y="182"/>
                  </a:lnTo>
                  <a:lnTo>
                    <a:pt x="639" y="182"/>
                  </a:lnTo>
                  <a:lnTo>
                    <a:pt x="636" y="179"/>
                  </a:lnTo>
                  <a:lnTo>
                    <a:pt x="636" y="176"/>
                  </a:lnTo>
                  <a:lnTo>
                    <a:pt x="636" y="173"/>
                  </a:lnTo>
                  <a:lnTo>
                    <a:pt x="639" y="173"/>
                  </a:lnTo>
                  <a:lnTo>
                    <a:pt x="647" y="173"/>
                  </a:lnTo>
                  <a:lnTo>
                    <a:pt x="645" y="170"/>
                  </a:lnTo>
                  <a:lnTo>
                    <a:pt x="645" y="167"/>
                  </a:lnTo>
                  <a:lnTo>
                    <a:pt x="642" y="164"/>
                  </a:lnTo>
                  <a:lnTo>
                    <a:pt x="642" y="167"/>
                  </a:lnTo>
                  <a:lnTo>
                    <a:pt x="639" y="164"/>
                  </a:lnTo>
                  <a:lnTo>
                    <a:pt x="636" y="162"/>
                  </a:lnTo>
                  <a:lnTo>
                    <a:pt x="630" y="162"/>
                  </a:lnTo>
                  <a:lnTo>
                    <a:pt x="627" y="162"/>
                  </a:lnTo>
                  <a:lnTo>
                    <a:pt x="624" y="162"/>
                  </a:lnTo>
                  <a:lnTo>
                    <a:pt x="621" y="162"/>
                  </a:lnTo>
                  <a:lnTo>
                    <a:pt x="619" y="162"/>
                  </a:lnTo>
                  <a:lnTo>
                    <a:pt x="613" y="159"/>
                  </a:lnTo>
                  <a:lnTo>
                    <a:pt x="613" y="162"/>
                  </a:lnTo>
                  <a:lnTo>
                    <a:pt x="621" y="164"/>
                  </a:lnTo>
                  <a:lnTo>
                    <a:pt x="624" y="167"/>
                  </a:lnTo>
                  <a:lnTo>
                    <a:pt x="624" y="170"/>
                  </a:lnTo>
                  <a:lnTo>
                    <a:pt x="624" y="173"/>
                  </a:lnTo>
                  <a:lnTo>
                    <a:pt x="624" y="179"/>
                  </a:lnTo>
                  <a:lnTo>
                    <a:pt x="627" y="182"/>
                  </a:lnTo>
                  <a:lnTo>
                    <a:pt x="630" y="182"/>
                  </a:lnTo>
                  <a:lnTo>
                    <a:pt x="630" y="185"/>
                  </a:lnTo>
                  <a:lnTo>
                    <a:pt x="633" y="185"/>
                  </a:lnTo>
                  <a:lnTo>
                    <a:pt x="633" y="188"/>
                  </a:lnTo>
                  <a:lnTo>
                    <a:pt x="636" y="190"/>
                  </a:lnTo>
                  <a:lnTo>
                    <a:pt x="633" y="193"/>
                  </a:lnTo>
                  <a:lnTo>
                    <a:pt x="633" y="196"/>
                  </a:lnTo>
                  <a:lnTo>
                    <a:pt x="636" y="199"/>
                  </a:lnTo>
                  <a:lnTo>
                    <a:pt x="636" y="202"/>
                  </a:lnTo>
                  <a:lnTo>
                    <a:pt x="633" y="199"/>
                  </a:lnTo>
                  <a:lnTo>
                    <a:pt x="630" y="199"/>
                  </a:lnTo>
                  <a:lnTo>
                    <a:pt x="627" y="199"/>
                  </a:lnTo>
                  <a:lnTo>
                    <a:pt x="630" y="199"/>
                  </a:lnTo>
                  <a:lnTo>
                    <a:pt x="630" y="196"/>
                  </a:lnTo>
                  <a:lnTo>
                    <a:pt x="624" y="193"/>
                  </a:lnTo>
                  <a:lnTo>
                    <a:pt x="619" y="193"/>
                  </a:lnTo>
                  <a:lnTo>
                    <a:pt x="616" y="193"/>
                  </a:lnTo>
                  <a:lnTo>
                    <a:pt x="613" y="193"/>
                  </a:lnTo>
                  <a:lnTo>
                    <a:pt x="613" y="196"/>
                  </a:lnTo>
                  <a:lnTo>
                    <a:pt x="613" y="199"/>
                  </a:lnTo>
                  <a:lnTo>
                    <a:pt x="610" y="202"/>
                  </a:lnTo>
                  <a:lnTo>
                    <a:pt x="607" y="202"/>
                  </a:lnTo>
                  <a:lnTo>
                    <a:pt x="604" y="202"/>
                  </a:lnTo>
                  <a:lnTo>
                    <a:pt x="601" y="205"/>
                  </a:lnTo>
                  <a:lnTo>
                    <a:pt x="598" y="208"/>
                  </a:lnTo>
                  <a:lnTo>
                    <a:pt x="598" y="211"/>
                  </a:lnTo>
                  <a:lnTo>
                    <a:pt x="601" y="213"/>
                  </a:lnTo>
                  <a:lnTo>
                    <a:pt x="604" y="216"/>
                  </a:lnTo>
                  <a:lnTo>
                    <a:pt x="607" y="216"/>
                  </a:lnTo>
                  <a:lnTo>
                    <a:pt x="610" y="222"/>
                  </a:lnTo>
                  <a:lnTo>
                    <a:pt x="613" y="225"/>
                  </a:lnTo>
                  <a:lnTo>
                    <a:pt x="610" y="225"/>
                  </a:lnTo>
                  <a:lnTo>
                    <a:pt x="604" y="222"/>
                  </a:lnTo>
                  <a:lnTo>
                    <a:pt x="604" y="225"/>
                  </a:lnTo>
                  <a:lnTo>
                    <a:pt x="601" y="225"/>
                  </a:lnTo>
                  <a:lnTo>
                    <a:pt x="598" y="222"/>
                  </a:lnTo>
                  <a:lnTo>
                    <a:pt x="593" y="222"/>
                  </a:lnTo>
                  <a:lnTo>
                    <a:pt x="590" y="222"/>
                  </a:lnTo>
                  <a:lnTo>
                    <a:pt x="590" y="219"/>
                  </a:lnTo>
                  <a:lnTo>
                    <a:pt x="587" y="222"/>
                  </a:lnTo>
                  <a:lnTo>
                    <a:pt x="587" y="225"/>
                  </a:lnTo>
                  <a:lnTo>
                    <a:pt x="584" y="222"/>
                  </a:lnTo>
                  <a:lnTo>
                    <a:pt x="587" y="219"/>
                  </a:lnTo>
                  <a:lnTo>
                    <a:pt x="584" y="219"/>
                  </a:lnTo>
                  <a:lnTo>
                    <a:pt x="581" y="219"/>
                  </a:lnTo>
                  <a:lnTo>
                    <a:pt x="581" y="216"/>
                  </a:lnTo>
                  <a:lnTo>
                    <a:pt x="578" y="216"/>
                  </a:lnTo>
                  <a:lnTo>
                    <a:pt x="575" y="216"/>
                  </a:lnTo>
                  <a:lnTo>
                    <a:pt x="573" y="216"/>
                  </a:lnTo>
                  <a:lnTo>
                    <a:pt x="573" y="219"/>
                  </a:lnTo>
                  <a:lnTo>
                    <a:pt x="570" y="219"/>
                  </a:lnTo>
                  <a:lnTo>
                    <a:pt x="573" y="222"/>
                  </a:lnTo>
                  <a:lnTo>
                    <a:pt x="575" y="222"/>
                  </a:lnTo>
                  <a:lnTo>
                    <a:pt x="575" y="225"/>
                  </a:lnTo>
                  <a:lnTo>
                    <a:pt x="581" y="228"/>
                  </a:lnTo>
                  <a:lnTo>
                    <a:pt x="584" y="225"/>
                  </a:lnTo>
                  <a:lnTo>
                    <a:pt x="587" y="228"/>
                  </a:lnTo>
                  <a:lnTo>
                    <a:pt x="590" y="234"/>
                  </a:lnTo>
                  <a:lnTo>
                    <a:pt x="587" y="234"/>
                  </a:lnTo>
                  <a:lnTo>
                    <a:pt x="584" y="234"/>
                  </a:lnTo>
                  <a:lnTo>
                    <a:pt x="584" y="237"/>
                  </a:lnTo>
                  <a:lnTo>
                    <a:pt x="581" y="237"/>
                  </a:lnTo>
                  <a:lnTo>
                    <a:pt x="575" y="234"/>
                  </a:lnTo>
                  <a:lnTo>
                    <a:pt x="573" y="234"/>
                  </a:lnTo>
                  <a:lnTo>
                    <a:pt x="570" y="231"/>
                  </a:lnTo>
                  <a:lnTo>
                    <a:pt x="567" y="231"/>
                  </a:lnTo>
                  <a:lnTo>
                    <a:pt x="567" y="228"/>
                  </a:lnTo>
                  <a:lnTo>
                    <a:pt x="564" y="228"/>
                  </a:lnTo>
                  <a:lnTo>
                    <a:pt x="561" y="228"/>
                  </a:lnTo>
                  <a:lnTo>
                    <a:pt x="558" y="228"/>
                  </a:lnTo>
                  <a:lnTo>
                    <a:pt x="555" y="225"/>
                  </a:lnTo>
                  <a:lnTo>
                    <a:pt x="555" y="228"/>
                  </a:lnTo>
                  <a:lnTo>
                    <a:pt x="555" y="225"/>
                  </a:lnTo>
                  <a:lnTo>
                    <a:pt x="555" y="222"/>
                  </a:lnTo>
                  <a:lnTo>
                    <a:pt x="555" y="219"/>
                  </a:lnTo>
                  <a:lnTo>
                    <a:pt x="552" y="219"/>
                  </a:lnTo>
                  <a:lnTo>
                    <a:pt x="552" y="216"/>
                  </a:lnTo>
                  <a:lnTo>
                    <a:pt x="547" y="213"/>
                  </a:lnTo>
                  <a:lnTo>
                    <a:pt x="547" y="211"/>
                  </a:lnTo>
                  <a:lnTo>
                    <a:pt x="549" y="211"/>
                  </a:lnTo>
                  <a:lnTo>
                    <a:pt x="549" y="208"/>
                  </a:lnTo>
                  <a:lnTo>
                    <a:pt x="549" y="205"/>
                  </a:lnTo>
                  <a:lnTo>
                    <a:pt x="547" y="205"/>
                  </a:lnTo>
                  <a:lnTo>
                    <a:pt x="547" y="202"/>
                  </a:lnTo>
                  <a:lnTo>
                    <a:pt x="544" y="202"/>
                  </a:lnTo>
                  <a:lnTo>
                    <a:pt x="541" y="202"/>
                  </a:lnTo>
                  <a:lnTo>
                    <a:pt x="541" y="199"/>
                  </a:lnTo>
                  <a:lnTo>
                    <a:pt x="538" y="199"/>
                  </a:lnTo>
                  <a:lnTo>
                    <a:pt x="535" y="199"/>
                  </a:lnTo>
                  <a:lnTo>
                    <a:pt x="535" y="196"/>
                  </a:lnTo>
                  <a:lnTo>
                    <a:pt x="532" y="196"/>
                  </a:lnTo>
                  <a:lnTo>
                    <a:pt x="526" y="193"/>
                  </a:lnTo>
                  <a:lnTo>
                    <a:pt x="524" y="190"/>
                  </a:lnTo>
                  <a:lnTo>
                    <a:pt x="521" y="188"/>
                  </a:lnTo>
                  <a:lnTo>
                    <a:pt x="518" y="188"/>
                  </a:lnTo>
                  <a:lnTo>
                    <a:pt x="524" y="188"/>
                  </a:lnTo>
                  <a:lnTo>
                    <a:pt x="526" y="188"/>
                  </a:lnTo>
                  <a:lnTo>
                    <a:pt x="529" y="190"/>
                  </a:lnTo>
                  <a:lnTo>
                    <a:pt x="535" y="193"/>
                  </a:lnTo>
                  <a:lnTo>
                    <a:pt x="535" y="190"/>
                  </a:lnTo>
                  <a:lnTo>
                    <a:pt x="538" y="193"/>
                  </a:lnTo>
                  <a:lnTo>
                    <a:pt x="541" y="193"/>
                  </a:lnTo>
                  <a:lnTo>
                    <a:pt x="541" y="190"/>
                  </a:lnTo>
                  <a:lnTo>
                    <a:pt x="541" y="193"/>
                  </a:lnTo>
                  <a:lnTo>
                    <a:pt x="544" y="193"/>
                  </a:lnTo>
                  <a:lnTo>
                    <a:pt x="547" y="193"/>
                  </a:lnTo>
                  <a:lnTo>
                    <a:pt x="549" y="193"/>
                  </a:lnTo>
                  <a:lnTo>
                    <a:pt x="549" y="196"/>
                  </a:lnTo>
                  <a:lnTo>
                    <a:pt x="552" y="196"/>
                  </a:lnTo>
                  <a:lnTo>
                    <a:pt x="555" y="196"/>
                  </a:lnTo>
                  <a:lnTo>
                    <a:pt x="561" y="196"/>
                  </a:lnTo>
                  <a:lnTo>
                    <a:pt x="564" y="199"/>
                  </a:lnTo>
                  <a:lnTo>
                    <a:pt x="567" y="199"/>
                  </a:lnTo>
                  <a:lnTo>
                    <a:pt x="573" y="199"/>
                  </a:lnTo>
                  <a:lnTo>
                    <a:pt x="575" y="202"/>
                  </a:lnTo>
                  <a:lnTo>
                    <a:pt x="578" y="202"/>
                  </a:lnTo>
                  <a:lnTo>
                    <a:pt x="587" y="202"/>
                  </a:lnTo>
                  <a:lnTo>
                    <a:pt x="587" y="199"/>
                  </a:lnTo>
                  <a:lnTo>
                    <a:pt x="590" y="199"/>
                  </a:lnTo>
                  <a:lnTo>
                    <a:pt x="596" y="196"/>
                  </a:lnTo>
                  <a:lnTo>
                    <a:pt x="598" y="196"/>
                  </a:lnTo>
                  <a:lnTo>
                    <a:pt x="601" y="193"/>
                  </a:lnTo>
                  <a:lnTo>
                    <a:pt x="604" y="188"/>
                  </a:lnTo>
                  <a:lnTo>
                    <a:pt x="604" y="185"/>
                  </a:lnTo>
                  <a:lnTo>
                    <a:pt x="601" y="182"/>
                  </a:lnTo>
                  <a:lnTo>
                    <a:pt x="601" y="179"/>
                  </a:lnTo>
                  <a:lnTo>
                    <a:pt x="598" y="179"/>
                  </a:lnTo>
                  <a:lnTo>
                    <a:pt x="598" y="176"/>
                  </a:lnTo>
                  <a:lnTo>
                    <a:pt x="596" y="176"/>
                  </a:lnTo>
                  <a:lnTo>
                    <a:pt x="593" y="173"/>
                  </a:lnTo>
                  <a:lnTo>
                    <a:pt x="590" y="173"/>
                  </a:lnTo>
                  <a:lnTo>
                    <a:pt x="587" y="173"/>
                  </a:lnTo>
                  <a:lnTo>
                    <a:pt x="587" y="170"/>
                  </a:lnTo>
                  <a:lnTo>
                    <a:pt x="584" y="170"/>
                  </a:lnTo>
                  <a:lnTo>
                    <a:pt x="581" y="170"/>
                  </a:lnTo>
                  <a:lnTo>
                    <a:pt x="578" y="167"/>
                  </a:lnTo>
                  <a:lnTo>
                    <a:pt x="578" y="170"/>
                  </a:lnTo>
                  <a:lnTo>
                    <a:pt x="575" y="167"/>
                  </a:lnTo>
                  <a:lnTo>
                    <a:pt x="573" y="167"/>
                  </a:lnTo>
                  <a:lnTo>
                    <a:pt x="570" y="164"/>
                  </a:lnTo>
                  <a:lnTo>
                    <a:pt x="561" y="162"/>
                  </a:lnTo>
                  <a:lnTo>
                    <a:pt x="558" y="159"/>
                  </a:lnTo>
                  <a:lnTo>
                    <a:pt x="552" y="159"/>
                  </a:lnTo>
                  <a:lnTo>
                    <a:pt x="552" y="156"/>
                  </a:lnTo>
                  <a:lnTo>
                    <a:pt x="544" y="156"/>
                  </a:lnTo>
                  <a:lnTo>
                    <a:pt x="538" y="153"/>
                  </a:lnTo>
                  <a:lnTo>
                    <a:pt x="538" y="156"/>
                  </a:lnTo>
                  <a:lnTo>
                    <a:pt x="535" y="153"/>
                  </a:lnTo>
                  <a:lnTo>
                    <a:pt x="529" y="153"/>
                  </a:lnTo>
                  <a:lnTo>
                    <a:pt x="526" y="153"/>
                  </a:lnTo>
                  <a:lnTo>
                    <a:pt x="524" y="153"/>
                  </a:lnTo>
                  <a:lnTo>
                    <a:pt x="521" y="156"/>
                  </a:lnTo>
                  <a:lnTo>
                    <a:pt x="521" y="153"/>
                  </a:lnTo>
                  <a:lnTo>
                    <a:pt x="521" y="150"/>
                  </a:lnTo>
                  <a:lnTo>
                    <a:pt x="518" y="153"/>
                  </a:lnTo>
                  <a:lnTo>
                    <a:pt x="518" y="150"/>
                  </a:lnTo>
                  <a:lnTo>
                    <a:pt x="515" y="153"/>
                  </a:lnTo>
                  <a:lnTo>
                    <a:pt x="515" y="150"/>
                  </a:lnTo>
                  <a:lnTo>
                    <a:pt x="512" y="150"/>
                  </a:lnTo>
                  <a:lnTo>
                    <a:pt x="509" y="150"/>
                  </a:lnTo>
                  <a:lnTo>
                    <a:pt x="509" y="147"/>
                  </a:lnTo>
                  <a:lnTo>
                    <a:pt x="512" y="147"/>
                  </a:lnTo>
                  <a:lnTo>
                    <a:pt x="512" y="150"/>
                  </a:lnTo>
                  <a:lnTo>
                    <a:pt x="515" y="150"/>
                  </a:lnTo>
                  <a:lnTo>
                    <a:pt x="518" y="147"/>
                  </a:lnTo>
                  <a:lnTo>
                    <a:pt x="515" y="144"/>
                  </a:lnTo>
                  <a:lnTo>
                    <a:pt x="512" y="147"/>
                  </a:lnTo>
                  <a:lnTo>
                    <a:pt x="512" y="144"/>
                  </a:lnTo>
                  <a:lnTo>
                    <a:pt x="509" y="144"/>
                  </a:lnTo>
                  <a:lnTo>
                    <a:pt x="506" y="144"/>
                  </a:lnTo>
                  <a:lnTo>
                    <a:pt x="506" y="147"/>
                  </a:lnTo>
                  <a:lnTo>
                    <a:pt x="503" y="144"/>
                  </a:lnTo>
                  <a:lnTo>
                    <a:pt x="503" y="147"/>
                  </a:lnTo>
                  <a:lnTo>
                    <a:pt x="506" y="147"/>
                  </a:lnTo>
                  <a:lnTo>
                    <a:pt x="503" y="147"/>
                  </a:lnTo>
                  <a:lnTo>
                    <a:pt x="501" y="147"/>
                  </a:lnTo>
                  <a:lnTo>
                    <a:pt x="498" y="147"/>
                  </a:lnTo>
                  <a:lnTo>
                    <a:pt x="495" y="147"/>
                  </a:lnTo>
                  <a:lnTo>
                    <a:pt x="492" y="147"/>
                  </a:lnTo>
                  <a:lnTo>
                    <a:pt x="489" y="147"/>
                  </a:lnTo>
                  <a:lnTo>
                    <a:pt x="492" y="147"/>
                  </a:lnTo>
                  <a:lnTo>
                    <a:pt x="489" y="147"/>
                  </a:lnTo>
                  <a:lnTo>
                    <a:pt x="486" y="147"/>
                  </a:lnTo>
                  <a:lnTo>
                    <a:pt x="489" y="147"/>
                  </a:lnTo>
                  <a:lnTo>
                    <a:pt x="489" y="144"/>
                  </a:lnTo>
                  <a:lnTo>
                    <a:pt x="486" y="144"/>
                  </a:lnTo>
                  <a:lnTo>
                    <a:pt x="483" y="144"/>
                  </a:lnTo>
                  <a:lnTo>
                    <a:pt x="480" y="144"/>
                  </a:lnTo>
                  <a:lnTo>
                    <a:pt x="480" y="141"/>
                  </a:lnTo>
                  <a:lnTo>
                    <a:pt x="478" y="141"/>
                  </a:lnTo>
                  <a:lnTo>
                    <a:pt x="480" y="141"/>
                  </a:lnTo>
                  <a:lnTo>
                    <a:pt x="489" y="141"/>
                  </a:lnTo>
                  <a:lnTo>
                    <a:pt x="495" y="139"/>
                  </a:lnTo>
                  <a:lnTo>
                    <a:pt x="495" y="136"/>
                  </a:lnTo>
                  <a:lnTo>
                    <a:pt x="492" y="136"/>
                  </a:lnTo>
                  <a:lnTo>
                    <a:pt x="489" y="136"/>
                  </a:lnTo>
                  <a:lnTo>
                    <a:pt x="486" y="133"/>
                  </a:lnTo>
                  <a:lnTo>
                    <a:pt x="483" y="133"/>
                  </a:lnTo>
                  <a:lnTo>
                    <a:pt x="480" y="133"/>
                  </a:lnTo>
                  <a:lnTo>
                    <a:pt x="480" y="130"/>
                  </a:lnTo>
                  <a:lnTo>
                    <a:pt x="478" y="130"/>
                  </a:lnTo>
                  <a:lnTo>
                    <a:pt x="475" y="130"/>
                  </a:lnTo>
                  <a:lnTo>
                    <a:pt x="472" y="133"/>
                  </a:lnTo>
                  <a:lnTo>
                    <a:pt x="472" y="136"/>
                  </a:lnTo>
                  <a:lnTo>
                    <a:pt x="475" y="136"/>
                  </a:lnTo>
                  <a:lnTo>
                    <a:pt x="472" y="136"/>
                  </a:lnTo>
                  <a:lnTo>
                    <a:pt x="469" y="136"/>
                  </a:lnTo>
                  <a:lnTo>
                    <a:pt x="472" y="136"/>
                  </a:lnTo>
                  <a:lnTo>
                    <a:pt x="469" y="133"/>
                  </a:lnTo>
                  <a:lnTo>
                    <a:pt x="469" y="136"/>
                  </a:lnTo>
                  <a:lnTo>
                    <a:pt x="466" y="136"/>
                  </a:lnTo>
                  <a:lnTo>
                    <a:pt x="469" y="133"/>
                  </a:lnTo>
                  <a:lnTo>
                    <a:pt x="466" y="133"/>
                  </a:lnTo>
                  <a:lnTo>
                    <a:pt x="469" y="130"/>
                  </a:lnTo>
                  <a:lnTo>
                    <a:pt x="472" y="130"/>
                  </a:lnTo>
                  <a:lnTo>
                    <a:pt x="472" y="127"/>
                  </a:lnTo>
                  <a:lnTo>
                    <a:pt x="469" y="127"/>
                  </a:lnTo>
                  <a:lnTo>
                    <a:pt x="466" y="127"/>
                  </a:lnTo>
                  <a:lnTo>
                    <a:pt x="463" y="127"/>
                  </a:lnTo>
                  <a:lnTo>
                    <a:pt x="463" y="130"/>
                  </a:lnTo>
                  <a:lnTo>
                    <a:pt x="463" y="133"/>
                  </a:lnTo>
                  <a:lnTo>
                    <a:pt x="460" y="133"/>
                  </a:lnTo>
                  <a:lnTo>
                    <a:pt x="463" y="136"/>
                  </a:lnTo>
                  <a:lnTo>
                    <a:pt x="460" y="136"/>
                  </a:lnTo>
                  <a:lnTo>
                    <a:pt x="457" y="136"/>
                  </a:lnTo>
                  <a:lnTo>
                    <a:pt x="457" y="139"/>
                  </a:lnTo>
                  <a:lnTo>
                    <a:pt x="457" y="136"/>
                  </a:lnTo>
                  <a:lnTo>
                    <a:pt x="454" y="133"/>
                  </a:lnTo>
                  <a:lnTo>
                    <a:pt x="457" y="133"/>
                  </a:lnTo>
                  <a:lnTo>
                    <a:pt x="457" y="130"/>
                  </a:lnTo>
                  <a:lnTo>
                    <a:pt x="454" y="130"/>
                  </a:lnTo>
                  <a:lnTo>
                    <a:pt x="452" y="136"/>
                  </a:lnTo>
                  <a:lnTo>
                    <a:pt x="449" y="136"/>
                  </a:lnTo>
                  <a:lnTo>
                    <a:pt x="449" y="139"/>
                  </a:lnTo>
                  <a:lnTo>
                    <a:pt x="446" y="141"/>
                  </a:lnTo>
                  <a:lnTo>
                    <a:pt x="449" y="139"/>
                  </a:lnTo>
                  <a:lnTo>
                    <a:pt x="446" y="144"/>
                  </a:lnTo>
                  <a:lnTo>
                    <a:pt x="443" y="144"/>
                  </a:lnTo>
                  <a:lnTo>
                    <a:pt x="443" y="141"/>
                  </a:lnTo>
                  <a:lnTo>
                    <a:pt x="446" y="141"/>
                  </a:lnTo>
                  <a:lnTo>
                    <a:pt x="443" y="139"/>
                  </a:lnTo>
                  <a:lnTo>
                    <a:pt x="443" y="136"/>
                  </a:lnTo>
                  <a:lnTo>
                    <a:pt x="446" y="136"/>
                  </a:lnTo>
                  <a:lnTo>
                    <a:pt x="449" y="133"/>
                  </a:lnTo>
                  <a:lnTo>
                    <a:pt x="449" y="130"/>
                  </a:lnTo>
                  <a:lnTo>
                    <a:pt x="446" y="130"/>
                  </a:lnTo>
                  <a:lnTo>
                    <a:pt x="446" y="133"/>
                  </a:lnTo>
                  <a:lnTo>
                    <a:pt x="443" y="133"/>
                  </a:lnTo>
                  <a:lnTo>
                    <a:pt x="443" y="130"/>
                  </a:lnTo>
                  <a:lnTo>
                    <a:pt x="440" y="130"/>
                  </a:lnTo>
                  <a:lnTo>
                    <a:pt x="437" y="130"/>
                  </a:lnTo>
                  <a:lnTo>
                    <a:pt x="437" y="133"/>
                  </a:lnTo>
                  <a:lnTo>
                    <a:pt x="440" y="136"/>
                  </a:lnTo>
                  <a:lnTo>
                    <a:pt x="437" y="136"/>
                  </a:lnTo>
                  <a:lnTo>
                    <a:pt x="434" y="136"/>
                  </a:lnTo>
                  <a:lnTo>
                    <a:pt x="431" y="139"/>
                  </a:lnTo>
                  <a:lnTo>
                    <a:pt x="429" y="141"/>
                  </a:lnTo>
                  <a:lnTo>
                    <a:pt x="429" y="144"/>
                  </a:lnTo>
                  <a:lnTo>
                    <a:pt x="426" y="144"/>
                  </a:lnTo>
                  <a:lnTo>
                    <a:pt x="429" y="144"/>
                  </a:lnTo>
                  <a:lnTo>
                    <a:pt x="426" y="144"/>
                  </a:lnTo>
                  <a:lnTo>
                    <a:pt x="426" y="141"/>
                  </a:lnTo>
                  <a:lnTo>
                    <a:pt x="423" y="141"/>
                  </a:lnTo>
                  <a:lnTo>
                    <a:pt x="423" y="144"/>
                  </a:lnTo>
                  <a:lnTo>
                    <a:pt x="420" y="144"/>
                  </a:lnTo>
                  <a:lnTo>
                    <a:pt x="420" y="141"/>
                  </a:lnTo>
                  <a:lnTo>
                    <a:pt x="417" y="141"/>
                  </a:lnTo>
                  <a:lnTo>
                    <a:pt x="414" y="141"/>
                  </a:lnTo>
                  <a:lnTo>
                    <a:pt x="417" y="144"/>
                  </a:lnTo>
                  <a:lnTo>
                    <a:pt x="414" y="141"/>
                  </a:lnTo>
                  <a:lnTo>
                    <a:pt x="414" y="144"/>
                  </a:lnTo>
                  <a:lnTo>
                    <a:pt x="417" y="144"/>
                  </a:lnTo>
                  <a:lnTo>
                    <a:pt x="417" y="147"/>
                  </a:lnTo>
                  <a:lnTo>
                    <a:pt x="420" y="147"/>
                  </a:lnTo>
                  <a:lnTo>
                    <a:pt x="420" y="150"/>
                  </a:lnTo>
                  <a:lnTo>
                    <a:pt x="417" y="147"/>
                  </a:lnTo>
                  <a:lnTo>
                    <a:pt x="414" y="144"/>
                  </a:lnTo>
                  <a:lnTo>
                    <a:pt x="411" y="144"/>
                  </a:lnTo>
                  <a:lnTo>
                    <a:pt x="414" y="147"/>
                  </a:lnTo>
                  <a:lnTo>
                    <a:pt x="411" y="147"/>
                  </a:lnTo>
                  <a:lnTo>
                    <a:pt x="408" y="147"/>
                  </a:lnTo>
                  <a:lnTo>
                    <a:pt x="408" y="144"/>
                  </a:lnTo>
                  <a:lnTo>
                    <a:pt x="408" y="147"/>
                  </a:lnTo>
                  <a:lnTo>
                    <a:pt x="406" y="150"/>
                  </a:lnTo>
                  <a:lnTo>
                    <a:pt x="408" y="150"/>
                  </a:lnTo>
                  <a:lnTo>
                    <a:pt x="406" y="153"/>
                  </a:lnTo>
                  <a:lnTo>
                    <a:pt x="403" y="156"/>
                  </a:lnTo>
                  <a:lnTo>
                    <a:pt x="406" y="153"/>
                  </a:lnTo>
                  <a:lnTo>
                    <a:pt x="406" y="150"/>
                  </a:lnTo>
                  <a:lnTo>
                    <a:pt x="406" y="147"/>
                  </a:lnTo>
                  <a:lnTo>
                    <a:pt x="403" y="144"/>
                  </a:lnTo>
                  <a:lnTo>
                    <a:pt x="403" y="147"/>
                  </a:lnTo>
                  <a:lnTo>
                    <a:pt x="400" y="147"/>
                  </a:lnTo>
                  <a:lnTo>
                    <a:pt x="400" y="150"/>
                  </a:lnTo>
                  <a:lnTo>
                    <a:pt x="400" y="153"/>
                  </a:lnTo>
                  <a:lnTo>
                    <a:pt x="397" y="147"/>
                  </a:lnTo>
                  <a:lnTo>
                    <a:pt x="394" y="150"/>
                  </a:lnTo>
                  <a:lnTo>
                    <a:pt x="391" y="150"/>
                  </a:lnTo>
                  <a:lnTo>
                    <a:pt x="394" y="153"/>
                  </a:lnTo>
                  <a:lnTo>
                    <a:pt x="397" y="156"/>
                  </a:lnTo>
                  <a:lnTo>
                    <a:pt x="400" y="156"/>
                  </a:lnTo>
                  <a:lnTo>
                    <a:pt x="397" y="156"/>
                  </a:lnTo>
                  <a:lnTo>
                    <a:pt x="394" y="156"/>
                  </a:lnTo>
                  <a:lnTo>
                    <a:pt x="391" y="153"/>
                  </a:lnTo>
                  <a:lnTo>
                    <a:pt x="388" y="153"/>
                  </a:lnTo>
                  <a:lnTo>
                    <a:pt x="391" y="153"/>
                  </a:lnTo>
                  <a:lnTo>
                    <a:pt x="391" y="156"/>
                  </a:lnTo>
                  <a:lnTo>
                    <a:pt x="388" y="156"/>
                  </a:lnTo>
                  <a:lnTo>
                    <a:pt x="388" y="153"/>
                  </a:lnTo>
                  <a:lnTo>
                    <a:pt x="385" y="153"/>
                  </a:lnTo>
                  <a:lnTo>
                    <a:pt x="385" y="156"/>
                  </a:lnTo>
                  <a:lnTo>
                    <a:pt x="385" y="159"/>
                  </a:lnTo>
                  <a:lnTo>
                    <a:pt x="382" y="159"/>
                  </a:lnTo>
                  <a:lnTo>
                    <a:pt x="382" y="162"/>
                  </a:lnTo>
                  <a:lnTo>
                    <a:pt x="385" y="162"/>
                  </a:lnTo>
                  <a:lnTo>
                    <a:pt x="382" y="162"/>
                  </a:lnTo>
                  <a:lnTo>
                    <a:pt x="382" y="164"/>
                  </a:lnTo>
                  <a:lnTo>
                    <a:pt x="380" y="164"/>
                  </a:lnTo>
                  <a:lnTo>
                    <a:pt x="382" y="164"/>
                  </a:lnTo>
                  <a:lnTo>
                    <a:pt x="380" y="164"/>
                  </a:lnTo>
                  <a:lnTo>
                    <a:pt x="377" y="164"/>
                  </a:lnTo>
                  <a:lnTo>
                    <a:pt x="374" y="167"/>
                  </a:lnTo>
                  <a:lnTo>
                    <a:pt x="377" y="167"/>
                  </a:lnTo>
                  <a:lnTo>
                    <a:pt x="380" y="167"/>
                  </a:lnTo>
                  <a:lnTo>
                    <a:pt x="382" y="167"/>
                  </a:lnTo>
                  <a:lnTo>
                    <a:pt x="382" y="170"/>
                  </a:lnTo>
                  <a:lnTo>
                    <a:pt x="380" y="170"/>
                  </a:lnTo>
                  <a:lnTo>
                    <a:pt x="377" y="170"/>
                  </a:lnTo>
                  <a:lnTo>
                    <a:pt x="374" y="170"/>
                  </a:lnTo>
                  <a:lnTo>
                    <a:pt x="371" y="170"/>
                  </a:lnTo>
                  <a:lnTo>
                    <a:pt x="374" y="173"/>
                  </a:lnTo>
                  <a:lnTo>
                    <a:pt x="371" y="173"/>
                  </a:lnTo>
                  <a:lnTo>
                    <a:pt x="374" y="173"/>
                  </a:lnTo>
                  <a:lnTo>
                    <a:pt x="374" y="176"/>
                  </a:lnTo>
                  <a:lnTo>
                    <a:pt x="371" y="176"/>
                  </a:lnTo>
                  <a:lnTo>
                    <a:pt x="371" y="173"/>
                  </a:lnTo>
                  <a:lnTo>
                    <a:pt x="368" y="173"/>
                  </a:lnTo>
                  <a:lnTo>
                    <a:pt x="365" y="173"/>
                  </a:lnTo>
                  <a:lnTo>
                    <a:pt x="368" y="176"/>
                  </a:lnTo>
                  <a:lnTo>
                    <a:pt x="365" y="176"/>
                  </a:lnTo>
                  <a:lnTo>
                    <a:pt x="365" y="179"/>
                  </a:lnTo>
                  <a:lnTo>
                    <a:pt x="368" y="179"/>
                  </a:lnTo>
                  <a:lnTo>
                    <a:pt x="365" y="179"/>
                  </a:lnTo>
                  <a:lnTo>
                    <a:pt x="368" y="179"/>
                  </a:lnTo>
                  <a:lnTo>
                    <a:pt x="365" y="179"/>
                  </a:lnTo>
                  <a:lnTo>
                    <a:pt x="365" y="182"/>
                  </a:lnTo>
                  <a:lnTo>
                    <a:pt x="362" y="182"/>
                  </a:lnTo>
                  <a:lnTo>
                    <a:pt x="365" y="182"/>
                  </a:lnTo>
                  <a:lnTo>
                    <a:pt x="368" y="182"/>
                  </a:lnTo>
                  <a:lnTo>
                    <a:pt x="368" y="185"/>
                  </a:lnTo>
                  <a:lnTo>
                    <a:pt x="365" y="185"/>
                  </a:lnTo>
                  <a:lnTo>
                    <a:pt x="362" y="185"/>
                  </a:lnTo>
                  <a:lnTo>
                    <a:pt x="362" y="182"/>
                  </a:lnTo>
                  <a:lnTo>
                    <a:pt x="359" y="182"/>
                  </a:lnTo>
                  <a:lnTo>
                    <a:pt x="359" y="185"/>
                  </a:lnTo>
                  <a:lnTo>
                    <a:pt x="357" y="185"/>
                  </a:lnTo>
                  <a:lnTo>
                    <a:pt x="357" y="188"/>
                  </a:lnTo>
                  <a:lnTo>
                    <a:pt x="357" y="190"/>
                  </a:lnTo>
                  <a:lnTo>
                    <a:pt x="354" y="190"/>
                  </a:lnTo>
                  <a:lnTo>
                    <a:pt x="351" y="190"/>
                  </a:lnTo>
                  <a:lnTo>
                    <a:pt x="351" y="193"/>
                  </a:lnTo>
                  <a:lnTo>
                    <a:pt x="351" y="196"/>
                  </a:lnTo>
                  <a:lnTo>
                    <a:pt x="348" y="196"/>
                  </a:lnTo>
                  <a:lnTo>
                    <a:pt x="348" y="199"/>
                  </a:lnTo>
                  <a:lnTo>
                    <a:pt x="348" y="202"/>
                  </a:lnTo>
                  <a:lnTo>
                    <a:pt x="351" y="202"/>
                  </a:lnTo>
                  <a:lnTo>
                    <a:pt x="348" y="202"/>
                  </a:lnTo>
                  <a:lnTo>
                    <a:pt x="345" y="202"/>
                  </a:lnTo>
                  <a:lnTo>
                    <a:pt x="345" y="205"/>
                  </a:lnTo>
                  <a:lnTo>
                    <a:pt x="342" y="205"/>
                  </a:lnTo>
                  <a:lnTo>
                    <a:pt x="342" y="208"/>
                  </a:lnTo>
                  <a:lnTo>
                    <a:pt x="345" y="208"/>
                  </a:lnTo>
                  <a:lnTo>
                    <a:pt x="345" y="205"/>
                  </a:lnTo>
                  <a:lnTo>
                    <a:pt x="345" y="208"/>
                  </a:lnTo>
                  <a:lnTo>
                    <a:pt x="348" y="208"/>
                  </a:lnTo>
                  <a:lnTo>
                    <a:pt x="345" y="208"/>
                  </a:lnTo>
                  <a:lnTo>
                    <a:pt x="342" y="211"/>
                  </a:lnTo>
                  <a:lnTo>
                    <a:pt x="342" y="213"/>
                  </a:lnTo>
                  <a:lnTo>
                    <a:pt x="342" y="216"/>
                  </a:lnTo>
                  <a:lnTo>
                    <a:pt x="339" y="213"/>
                  </a:lnTo>
                  <a:lnTo>
                    <a:pt x="339" y="216"/>
                  </a:lnTo>
                  <a:lnTo>
                    <a:pt x="342" y="216"/>
                  </a:lnTo>
                  <a:lnTo>
                    <a:pt x="342" y="219"/>
                  </a:lnTo>
                  <a:lnTo>
                    <a:pt x="339" y="219"/>
                  </a:lnTo>
                  <a:lnTo>
                    <a:pt x="336" y="219"/>
                  </a:lnTo>
                  <a:lnTo>
                    <a:pt x="334" y="222"/>
                  </a:lnTo>
                  <a:lnTo>
                    <a:pt x="334" y="225"/>
                  </a:lnTo>
                  <a:lnTo>
                    <a:pt x="336" y="225"/>
                  </a:lnTo>
                  <a:lnTo>
                    <a:pt x="334" y="225"/>
                  </a:lnTo>
                  <a:lnTo>
                    <a:pt x="334" y="228"/>
                  </a:lnTo>
                  <a:lnTo>
                    <a:pt x="331" y="231"/>
                  </a:lnTo>
                  <a:lnTo>
                    <a:pt x="328" y="228"/>
                  </a:lnTo>
                  <a:lnTo>
                    <a:pt x="328" y="231"/>
                  </a:lnTo>
                  <a:lnTo>
                    <a:pt x="325" y="231"/>
                  </a:lnTo>
                  <a:lnTo>
                    <a:pt x="322" y="237"/>
                  </a:lnTo>
                  <a:lnTo>
                    <a:pt x="322" y="239"/>
                  </a:lnTo>
                  <a:lnTo>
                    <a:pt x="319" y="239"/>
                  </a:lnTo>
                  <a:lnTo>
                    <a:pt x="319" y="242"/>
                  </a:lnTo>
                  <a:lnTo>
                    <a:pt x="322" y="239"/>
                  </a:lnTo>
                  <a:lnTo>
                    <a:pt x="319" y="242"/>
                  </a:lnTo>
                  <a:lnTo>
                    <a:pt x="322" y="245"/>
                  </a:lnTo>
                  <a:lnTo>
                    <a:pt x="328" y="239"/>
                  </a:lnTo>
                  <a:lnTo>
                    <a:pt x="334" y="239"/>
                  </a:lnTo>
                  <a:lnTo>
                    <a:pt x="331" y="239"/>
                  </a:lnTo>
                  <a:lnTo>
                    <a:pt x="328" y="242"/>
                  </a:lnTo>
                  <a:lnTo>
                    <a:pt x="325" y="242"/>
                  </a:lnTo>
                  <a:lnTo>
                    <a:pt x="328" y="245"/>
                  </a:lnTo>
                  <a:lnTo>
                    <a:pt x="325" y="245"/>
                  </a:lnTo>
                  <a:lnTo>
                    <a:pt x="322" y="245"/>
                  </a:lnTo>
                  <a:lnTo>
                    <a:pt x="319" y="245"/>
                  </a:lnTo>
                  <a:lnTo>
                    <a:pt x="319" y="242"/>
                  </a:lnTo>
                  <a:lnTo>
                    <a:pt x="316" y="242"/>
                  </a:lnTo>
                  <a:lnTo>
                    <a:pt x="316" y="245"/>
                  </a:lnTo>
                  <a:lnTo>
                    <a:pt x="313" y="245"/>
                  </a:lnTo>
                  <a:lnTo>
                    <a:pt x="316" y="245"/>
                  </a:lnTo>
                  <a:lnTo>
                    <a:pt x="313" y="248"/>
                  </a:lnTo>
                  <a:lnTo>
                    <a:pt x="313" y="245"/>
                  </a:lnTo>
                  <a:lnTo>
                    <a:pt x="308" y="245"/>
                  </a:lnTo>
                  <a:lnTo>
                    <a:pt x="308" y="248"/>
                  </a:lnTo>
                  <a:lnTo>
                    <a:pt x="305" y="248"/>
                  </a:lnTo>
                  <a:lnTo>
                    <a:pt x="305" y="251"/>
                  </a:lnTo>
                  <a:lnTo>
                    <a:pt x="305" y="248"/>
                  </a:lnTo>
                  <a:lnTo>
                    <a:pt x="302" y="248"/>
                  </a:lnTo>
                  <a:lnTo>
                    <a:pt x="302" y="251"/>
                  </a:lnTo>
                  <a:lnTo>
                    <a:pt x="299" y="251"/>
                  </a:lnTo>
                  <a:lnTo>
                    <a:pt x="296" y="254"/>
                  </a:lnTo>
                  <a:lnTo>
                    <a:pt x="293" y="254"/>
                  </a:lnTo>
                  <a:lnTo>
                    <a:pt x="293" y="257"/>
                  </a:lnTo>
                  <a:lnTo>
                    <a:pt x="296" y="257"/>
                  </a:lnTo>
                  <a:lnTo>
                    <a:pt x="299" y="257"/>
                  </a:lnTo>
                  <a:lnTo>
                    <a:pt x="296" y="260"/>
                  </a:lnTo>
                  <a:lnTo>
                    <a:pt x="290" y="260"/>
                  </a:lnTo>
                  <a:lnTo>
                    <a:pt x="287" y="260"/>
                  </a:lnTo>
                  <a:lnTo>
                    <a:pt x="287" y="262"/>
                  </a:lnTo>
                  <a:lnTo>
                    <a:pt x="290" y="260"/>
                  </a:lnTo>
                  <a:lnTo>
                    <a:pt x="287" y="262"/>
                  </a:lnTo>
                  <a:lnTo>
                    <a:pt x="290" y="265"/>
                  </a:lnTo>
                  <a:lnTo>
                    <a:pt x="287" y="265"/>
                  </a:lnTo>
                  <a:lnTo>
                    <a:pt x="287" y="262"/>
                  </a:lnTo>
                  <a:lnTo>
                    <a:pt x="285" y="265"/>
                  </a:lnTo>
                  <a:lnTo>
                    <a:pt x="285" y="268"/>
                  </a:lnTo>
                  <a:lnTo>
                    <a:pt x="282" y="268"/>
                  </a:lnTo>
                  <a:lnTo>
                    <a:pt x="282" y="265"/>
                  </a:lnTo>
                  <a:lnTo>
                    <a:pt x="279" y="265"/>
                  </a:lnTo>
                  <a:lnTo>
                    <a:pt x="279" y="268"/>
                  </a:lnTo>
                  <a:lnTo>
                    <a:pt x="276" y="265"/>
                  </a:lnTo>
                  <a:lnTo>
                    <a:pt x="276" y="268"/>
                  </a:lnTo>
                  <a:lnTo>
                    <a:pt x="282" y="268"/>
                  </a:lnTo>
                  <a:lnTo>
                    <a:pt x="285" y="268"/>
                  </a:lnTo>
                  <a:lnTo>
                    <a:pt x="282" y="268"/>
                  </a:lnTo>
                  <a:lnTo>
                    <a:pt x="282" y="271"/>
                  </a:lnTo>
                  <a:lnTo>
                    <a:pt x="285" y="271"/>
                  </a:lnTo>
                  <a:lnTo>
                    <a:pt x="287" y="268"/>
                  </a:lnTo>
                  <a:lnTo>
                    <a:pt x="287" y="271"/>
                  </a:lnTo>
                  <a:lnTo>
                    <a:pt x="285" y="271"/>
                  </a:lnTo>
                  <a:lnTo>
                    <a:pt x="282" y="271"/>
                  </a:lnTo>
                  <a:lnTo>
                    <a:pt x="279" y="271"/>
                  </a:lnTo>
                  <a:lnTo>
                    <a:pt x="276" y="271"/>
                  </a:lnTo>
                  <a:lnTo>
                    <a:pt x="276" y="274"/>
                  </a:lnTo>
                  <a:lnTo>
                    <a:pt x="273" y="274"/>
                  </a:lnTo>
                  <a:lnTo>
                    <a:pt x="276" y="274"/>
                  </a:lnTo>
                  <a:lnTo>
                    <a:pt x="276" y="277"/>
                  </a:lnTo>
                  <a:lnTo>
                    <a:pt x="276" y="280"/>
                  </a:lnTo>
                  <a:lnTo>
                    <a:pt x="276" y="283"/>
                  </a:lnTo>
                  <a:lnTo>
                    <a:pt x="279" y="283"/>
                  </a:lnTo>
                  <a:lnTo>
                    <a:pt x="285" y="280"/>
                  </a:lnTo>
                  <a:lnTo>
                    <a:pt x="285" y="283"/>
                  </a:lnTo>
                  <a:lnTo>
                    <a:pt x="287" y="283"/>
                  </a:lnTo>
                  <a:lnTo>
                    <a:pt x="287" y="280"/>
                  </a:lnTo>
                  <a:lnTo>
                    <a:pt x="290" y="277"/>
                  </a:lnTo>
                  <a:lnTo>
                    <a:pt x="290" y="280"/>
                  </a:lnTo>
                  <a:lnTo>
                    <a:pt x="290" y="283"/>
                  </a:lnTo>
                  <a:lnTo>
                    <a:pt x="293" y="283"/>
                  </a:lnTo>
                  <a:lnTo>
                    <a:pt x="293" y="280"/>
                  </a:lnTo>
                  <a:lnTo>
                    <a:pt x="293" y="283"/>
                  </a:lnTo>
                  <a:lnTo>
                    <a:pt x="296" y="280"/>
                  </a:lnTo>
                  <a:lnTo>
                    <a:pt x="296" y="277"/>
                  </a:lnTo>
                  <a:lnTo>
                    <a:pt x="299" y="274"/>
                  </a:lnTo>
                  <a:lnTo>
                    <a:pt x="299" y="277"/>
                  </a:lnTo>
                  <a:lnTo>
                    <a:pt x="296" y="277"/>
                  </a:lnTo>
                  <a:lnTo>
                    <a:pt x="296" y="280"/>
                  </a:lnTo>
                  <a:lnTo>
                    <a:pt x="299" y="280"/>
                  </a:lnTo>
                  <a:lnTo>
                    <a:pt x="296" y="283"/>
                  </a:lnTo>
                  <a:lnTo>
                    <a:pt x="293" y="283"/>
                  </a:lnTo>
                  <a:lnTo>
                    <a:pt x="296" y="286"/>
                  </a:lnTo>
                  <a:lnTo>
                    <a:pt x="293" y="286"/>
                  </a:lnTo>
                  <a:lnTo>
                    <a:pt x="293" y="283"/>
                  </a:lnTo>
                  <a:lnTo>
                    <a:pt x="290" y="283"/>
                  </a:lnTo>
                  <a:lnTo>
                    <a:pt x="287" y="283"/>
                  </a:lnTo>
                  <a:lnTo>
                    <a:pt x="285" y="283"/>
                  </a:lnTo>
                  <a:lnTo>
                    <a:pt x="282" y="283"/>
                  </a:lnTo>
                  <a:lnTo>
                    <a:pt x="279" y="283"/>
                  </a:lnTo>
                  <a:lnTo>
                    <a:pt x="276" y="283"/>
                  </a:lnTo>
                  <a:lnTo>
                    <a:pt x="276" y="286"/>
                  </a:lnTo>
                  <a:lnTo>
                    <a:pt x="276" y="288"/>
                  </a:lnTo>
                  <a:lnTo>
                    <a:pt x="276" y="286"/>
                  </a:lnTo>
                  <a:lnTo>
                    <a:pt x="276" y="288"/>
                  </a:lnTo>
                  <a:lnTo>
                    <a:pt x="273" y="288"/>
                  </a:lnTo>
                  <a:lnTo>
                    <a:pt x="276" y="288"/>
                  </a:lnTo>
                  <a:lnTo>
                    <a:pt x="279" y="288"/>
                  </a:lnTo>
                  <a:lnTo>
                    <a:pt x="282" y="288"/>
                  </a:lnTo>
                  <a:lnTo>
                    <a:pt x="279" y="291"/>
                  </a:lnTo>
                  <a:lnTo>
                    <a:pt x="276" y="294"/>
                  </a:lnTo>
                  <a:lnTo>
                    <a:pt x="276" y="297"/>
                  </a:lnTo>
                  <a:lnTo>
                    <a:pt x="279" y="297"/>
                  </a:lnTo>
                  <a:lnTo>
                    <a:pt x="282" y="294"/>
                  </a:lnTo>
                  <a:lnTo>
                    <a:pt x="282" y="297"/>
                  </a:lnTo>
                  <a:lnTo>
                    <a:pt x="279" y="300"/>
                  </a:lnTo>
                  <a:lnTo>
                    <a:pt x="282" y="300"/>
                  </a:lnTo>
                  <a:lnTo>
                    <a:pt x="282" y="297"/>
                  </a:lnTo>
                  <a:lnTo>
                    <a:pt x="285" y="294"/>
                  </a:lnTo>
                  <a:lnTo>
                    <a:pt x="287" y="291"/>
                  </a:lnTo>
                  <a:lnTo>
                    <a:pt x="290" y="288"/>
                  </a:lnTo>
                  <a:lnTo>
                    <a:pt x="290" y="291"/>
                  </a:lnTo>
                  <a:lnTo>
                    <a:pt x="293" y="291"/>
                  </a:lnTo>
                  <a:lnTo>
                    <a:pt x="290" y="291"/>
                  </a:lnTo>
                  <a:lnTo>
                    <a:pt x="290" y="294"/>
                  </a:lnTo>
                  <a:lnTo>
                    <a:pt x="290" y="291"/>
                  </a:lnTo>
                  <a:lnTo>
                    <a:pt x="287" y="294"/>
                  </a:lnTo>
                  <a:lnTo>
                    <a:pt x="287" y="297"/>
                  </a:lnTo>
                  <a:lnTo>
                    <a:pt x="285" y="297"/>
                  </a:lnTo>
                  <a:lnTo>
                    <a:pt x="282" y="303"/>
                  </a:lnTo>
                  <a:lnTo>
                    <a:pt x="285" y="303"/>
                  </a:lnTo>
                  <a:lnTo>
                    <a:pt x="287" y="303"/>
                  </a:lnTo>
                  <a:lnTo>
                    <a:pt x="285" y="303"/>
                  </a:lnTo>
                  <a:lnTo>
                    <a:pt x="285" y="306"/>
                  </a:lnTo>
                  <a:lnTo>
                    <a:pt x="282" y="306"/>
                  </a:lnTo>
                  <a:lnTo>
                    <a:pt x="279" y="306"/>
                  </a:lnTo>
                  <a:lnTo>
                    <a:pt x="276" y="306"/>
                  </a:lnTo>
                  <a:lnTo>
                    <a:pt x="276" y="309"/>
                  </a:lnTo>
                  <a:lnTo>
                    <a:pt x="279" y="309"/>
                  </a:lnTo>
                  <a:lnTo>
                    <a:pt x="282" y="309"/>
                  </a:lnTo>
                  <a:lnTo>
                    <a:pt x="285" y="309"/>
                  </a:lnTo>
                  <a:lnTo>
                    <a:pt x="287" y="306"/>
                  </a:lnTo>
                  <a:lnTo>
                    <a:pt x="285" y="309"/>
                  </a:lnTo>
                  <a:lnTo>
                    <a:pt x="287" y="309"/>
                  </a:lnTo>
                  <a:lnTo>
                    <a:pt x="287" y="311"/>
                  </a:lnTo>
                  <a:lnTo>
                    <a:pt x="285" y="311"/>
                  </a:lnTo>
                  <a:lnTo>
                    <a:pt x="285" y="314"/>
                  </a:lnTo>
                  <a:lnTo>
                    <a:pt x="282" y="314"/>
                  </a:lnTo>
                  <a:lnTo>
                    <a:pt x="282" y="320"/>
                  </a:lnTo>
                  <a:lnTo>
                    <a:pt x="287" y="323"/>
                  </a:lnTo>
                  <a:lnTo>
                    <a:pt x="290" y="326"/>
                  </a:lnTo>
                  <a:lnTo>
                    <a:pt x="293" y="323"/>
                  </a:lnTo>
                  <a:lnTo>
                    <a:pt x="293" y="326"/>
                  </a:lnTo>
                  <a:lnTo>
                    <a:pt x="293" y="329"/>
                  </a:lnTo>
                  <a:lnTo>
                    <a:pt x="296" y="329"/>
                  </a:lnTo>
                  <a:lnTo>
                    <a:pt x="296" y="326"/>
                  </a:lnTo>
                  <a:lnTo>
                    <a:pt x="299" y="326"/>
                  </a:lnTo>
                  <a:lnTo>
                    <a:pt x="296" y="329"/>
                  </a:lnTo>
                  <a:lnTo>
                    <a:pt x="302" y="329"/>
                  </a:lnTo>
                  <a:lnTo>
                    <a:pt x="305" y="326"/>
                  </a:lnTo>
                  <a:lnTo>
                    <a:pt x="308" y="326"/>
                  </a:lnTo>
                  <a:lnTo>
                    <a:pt x="310" y="326"/>
                  </a:lnTo>
                  <a:lnTo>
                    <a:pt x="313" y="320"/>
                  </a:lnTo>
                  <a:lnTo>
                    <a:pt x="316" y="320"/>
                  </a:lnTo>
                  <a:lnTo>
                    <a:pt x="319" y="317"/>
                  </a:lnTo>
                  <a:lnTo>
                    <a:pt x="322" y="314"/>
                  </a:lnTo>
                  <a:lnTo>
                    <a:pt x="322" y="311"/>
                  </a:lnTo>
                  <a:lnTo>
                    <a:pt x="325" y="314"/>
                  </a:lnTo>
                  <a:lnTo>
                    <a:pt x="328" y="314"/>
                  </a:lnTo>
                  <a:lnTo>
                    <a:pt x="328" y="311"/>
                  </a:lnTo>
                  <a:lnTo>
                    <a:pt x="331" y="309"/>
                  </a:lnTo>
                  <a:lnTo>
                    <a:pt x="328" y="309"/>
                  </a:lnTo>
                  <a:lnTo>
                    <a:pt x="328" y="306"/>
                  </a:lnTo>
                  <a:lnTo>
                    <a:pt x="328" y="303"/>
                  </a:lnTo>
                  <a:lnTo>
                    <a:pt x="328" y="306"/>
                  </a:lnTo>
                  <a:lnTo>
                    <a:pt x="331" y="306"/>
                  </a:lnTo>
                  <a:lnTo>
                    <a:pt x="331" y="303"/>
                  </a:lnTo>
                  <a:lnTo>
                    <a:pt x="328" y="303"/>
                  </a:lnTo>
                  <a:lnTo>
                    <a:pt x="331" y="300"/>
                  </a:lnTo>
                  <a:lnTo>
                    <a:pt x="331" y="303"/>
                  </a:lnTo>
                  <a:lnTo>
                    <a:pt x="331" y="306"/>
                  </a:lnTo>
                  <a:lnTo>
                    <a:pt x="331" y="309"/>
                  </a:lnTo>
                  <a:lnTo>
                    <a:pt x="334" y="311"/>
                  </a:lnTo>
                  <a:lnTo>
                    <a:pt x="336" y="311"/>
                  </a:lnTo>
                  <a:lnTo>
                    <a:pt x="336" y="314"/>
                  </a:lnTo>
                  <a:lnTo>
                    <a:pt x="339" y="323"/>
                  </a:lnTo>
                  <a:lnTo>
                    <a:pt x="339" y="326"/>
                  </a:lnTo>
                  <a:lnTo>
                    <a:pt x="342" y="323"/>
                  </a:lnTo>
                  <a:lnTo>
                    <a:pt x="342" y="326"/>
                  </a:lnTo>
                  <a:lnTo>
                    <a:pt x="342" y="329"/>
                  </a:lnTo>
                  <a:lnTo>
                    <a:pt x="345" y="329"/>
                  </a:lnTo>
                  <a:lnTo>
                    <a:pt x="345" y="332"/>
                  </a:lnTo>
                  <a:lnTo>
                    <a:pt x="348" y="335"/>
                  </a:lnTo>
                  <a:lnTo>
                    <a:pt x="345" y="335"/>
                  </a:lnTo>
                  <a:lnTo>
                    <a:pt x="348" y="337"/>
                  </a:lnTo>
                  <a:lnTo>
                    <a:pt x="345" y="340"/>
                  </a:lnTo>
                  <a:lnTo>
                    <a:pt x="348" y="340"/>
                  </a:lnTo>
                  <a:lnTo>
                    <a:pt x="348" y="343"/>
                  </a:lnTo>
                  <a:lnTo>
                    <a:pt x="351" y="346"/>
                  </a:lnTo>
                  <a:lnTo>
                    <a:pt x="354" y="346"/>
                  </a:lnTo>
                  <a:lnTo>
                    <a:pt x="354" y="349"/>
                  </a:lnTo>
                  <a:lnTo>
                    <a:pt x="357" y="349"/>
                  </a:lnTo>
                  <a:lnTo>
                    <a:pt x="357" y="352"/>
                  </a:lnTo>
                  <a:lnTo>
                    <a:pt x="359" y="352"/>
                  </a:lnTo>
                  <a:lnTo>
                    <a:pt x="357" y="352"/>
                  </a:lnTo>
                  <a:lnTo>
                    <a:pt x="357" y="355"/>
                  </a:lnTo>
                  <a:lnTo>
                    <a:pt x="354" y="355"/>
                  </a:lnTo>
                  <a:lnTo>
                    <a:pt x="357" y="363"/>
                  </a:lnTo>
                  <a:lnTo>
                    <a:pt x="359" y="363"/>
                  </a:lnTo>
                  <a:lnTo>
                    <a:pt x="359" y="366"/>
                  </a:lnTo>
                  <a:lnTo>
                    <a:pt x="359" y="369"/>
                  </a:lnTo>
                  <a:lnTo>
                    <a:pt x="362" y="369"/>
                  </a:lnTo>
                  <a:lnTo>
                    <a:pt x="368" y="369"/>
                  </a:lnTo>
                  <a:lnTo>
                    <a:pt x="371" y="369"/>
                  </a:lnTo>
                  <a:lnTo>
                    <a:pt x="374" y="369"/>
                  </a:lnTo>
                  <a:lnTo>
                    <a:pt x="374" y="366"/>
                  </a:lnTo>
                  <a:lnTo>
                    <a:pt x="371" y="363"/>
                  </a:lnTo>
                  <a:lnTo>
                    <a:pt x="374" y="360"/>
                  </a:lnTo>
                  <a:lnTo>
                    <a:pt x="374" y="358"/>
                  </a:lnTo>
                  <a:lnTo>
                    <a:pt x="377" y="360"/>
                  </a:lnTo>
                  <a:lnTo>
                    <a:pt x="377" y="358"/>
                  </a:lnTo>
                  <a:lnTo>
                    <a:pt x="377" y="355"/>
                  </a:lnTo>
                  <a:lnTo>
                    <a:pt x="382" y="355"/>
                  </a:lnTo>
                  <a:lnTo>
                    <a:pt x="382" y="358"/>
                  </a:lnTo>
                  <a:lnTo>
                    <a:pt x="385" y="355"/>
                  </a:lnTo>
                  <a:lnTo>
                    <a:pt x="388" y="358"/>
                  </a:lnTo>
                  <a:lnTo>
                    <a:pt x="391" y="358"/>
                  </a:lnTo>
                  <a:lnTo>
                    <a:pt x="391" y="355"/>
                  </a:lnTo>
                  <a:lnTo>
                    <a:pt x="391" y="349"/>
                  </a:lnTo>
                  <a:lnTo>
                    <a:pt x="394" y="349"/>
                  </a:lnTo>
                  <a:lnTo>
                    <a:pt x="394" y="343"/>
                  </a:lnTo>
                  <a:lnTo>
                    <a:pt x="394" y="340"/>
                  </a:lnTo>
                  <a:lnTo>
                    <a:pt x="394" y="337"/>
                  </a:lnTo>
                  <a:lnTo>
                    <a:pt x="394" y="335"/>
                  </a:lnTo>
                  <a:lnTo>
                    <a:pt x="394" y="332"/>
                  </a:lnTo>
                  <a:lnTo>
                    <a:pt x="391" y="332"/>
                  </a:lnTo>
                  <a:lnTo>
                    <a:pt x="391" y="329"/>
                  </a:lnTo>
                  <a:lnTo>
                    <a:pt x="394" y="329"/>
                  </a:lnTo>
                  <a:lnTo>
                    <a:pt x="394" y="326"/>
                  </a:lnTo>
                  <a:lnTo>
                    <a:pt x="394" y="323"/>
                  </a:lnTo>
                  <a:lnTo>
                    <a:pt x="391" y="323"/>
                  </a:lnTo>
                  <a:lnTo>
                    <a:pt x="391" y="320"/>
                  </a:lnTo>
                  <a:lnTo>
                    <a:pt x="391" y="323"/>
                  </a:lnTo>
                  <a:lnTo>
                    <a:pt x="394" y="320"/>
                  </a:lnTo>
                  <a:lnTo>
                    <a:pt x="388" y="320"/>
                  </a:lnTo>
                  <a:lnTo>
                    <a:pt x="391" y="317"/>
                  </a:lnTo>
                  <a:lnTo>
                    <a:pt x="394" y="320"/>
                  </a:lnTo>
                  <a:lnTo>
                    <a:pt x="397" y="317"/>
                  </a:lnTo>
                  <a:lnTo>
                    <a:pt x="400" y="317"/>
                  </a:lnTo>
                  <a:lnTo>
                    <a:pt x="400" y="314"/>
                  </a:lnTo>
                  <a:lnTo>
                    <a:pt x="400" y="311"/>
                  </a:lnTo>
                  <a:lnTo>
                    <a:pt x="403" y="311"/>
                  </a:lnTo>
                  <a:lnTo>
                    <a:pt x="403" y="314"/>
                  </a:lnTo>
                  <a:lnTo>
                    <a:pt x="406" y="314"/>
                  </a:lnTo>
                  <a:lnTo>
                    <a:pt x="406" y="311"/>
                  </a:lnTo>
                  <a:lnTo>
                    <a:pt x="408" y="311"/>
                  </a:lnTo>
                  <a:lnTo>
                    <a:pt x="408" y="309"/>
                  </a:lnTo>
                  <a:lnTo>
                    <a:pt x="411" y="309"/>
                  </a:lnTo>
                  <a:lnTo>
                    <a:pt x="411" y="306"/>
                  </a:lnTo>
                  <a:lnTo>
                    <a:pt x="400" y="309"/>
                  </a:lnTo>
                  <a:lnTo>
                    <a:pt x="397" y="309"/>
                  </a:lnTo>
                  <a:lnTo>
                    <a:pt x="397" y="306"/>
                  </a:lnTo>
                  <a:lnTo>
                    <a:pt x="391" y="306"/>
                  </a:lnTo>
                  <a:lnTo>
                    <a:pt x="388" y="306"/>
                  </a:lnTo>
                  <a:lnTo>
                    <a:pt x="391" y="306"/>
                  </a:lnTo>
                  <a:lnTo>
                    <a:pt x="394" y="306"/>
                  </a:lnTo>
                  <a:lnTo>
                    <a:pt x="397" y="306"/>
                  </a:lnTo>
                  <a:lnTo>
                    <a:pt x="400" y="306"/>
                  </a:lnTo>
                  <a:lnTo>
                    <a:pt x="403" y="306"/>
                  </a:lnTo>
                  <a:lnTo>
                    <a:pt x="406" y="306"/>
                  </a:lnTo>
                  <a:lnTo>
                    <a:pt x="411" y="306"/>
                  </a:lnTo>
                  <a:lnTo>
                    <a:pt x="411" y="303"/>
                  </a:lnTo>
                  <a:lnTo>
                    <a:pt x="414" y="303"/>
                  </a:lnTo>
                  <a:lnTo>
                    <a:pt x="414" y="300"/>
                  </a:lnTo>
                  <a:lnTo>
                    <a:pt x="411" y="297"/>
                  </a:lnTo>
                  <a:lnTo>
                    <a:pt x="408" y="297"/>
                  </a:lnTo>
                  <a:lnTo>
                    <a:pt x="408" y="294"/>
                  </a:lnTo>
                  <a:lnTo>
                    <a:pt x="406" y="291"/>
                  </a:lnTo>
                  <a:lnTo>
                    <a:pt x="403" y="291"/>
                  </a:lnTo>
                  <a:lnTo>
                    <a:pt x="403" y="288"/>
                  </a:lnTo>
                  <a:lnTo>
                    <a:pt x="400" y="288"/>
                  </a:lnTo>
                  <a:lnTo>
                    <a:pt x="397" y="288"/>
                  </a:lnTo>
                  <a:lnTo>
                    <a:pt x="397" y="291"/>
                  </a:lnTo>
                  <a:lnTo>
                    <a:pt x="397" y="294"/>
                  </a:lnTo>
                  <a:lnTo>
                    <a:pt x="391" y="294"/>
                  </a:lnTo>
                  <a:lnTo>
                    <a:pt x="388" y="297"/>
                  </a:lnTo>
                  <a:lnTo>
                    <a:pt x="385" y="297"/>
                  </a:lnTo>
                  <a:lnTo>
                    <a:pt x="388" y="294"/>
                  </a:lnTo>
                  <a:lnTo>
                    <a:pt x="391" y="294"/>
                  </a:lnTo>
                  <a:lnTo>
                    <a:pt x="394" y="291"/>
                  </a:lnTo>
                  <a:lnTo>
                    <a:pt x="397" y="291"/>
                  </a:lnTo>
                  <a:lnTo>
                    <a:pt x="397" y="288"/>
                  </a:lnTo>
                  <a:lnTo>
                    <a:pt x="394" y="288"/>
                  </a:lnTo>
                  <a:lnTo>
                    <a:pt x="394" y="286"/>
                  </a:lnTo>
                  <a:lnTo>
                    <a:pt x="394" y="283"/>
                  </a:lnTo>
                  <a:lnTo>
                    <a:pt x="394" y="280"/>
                  </a:lnTo>
                  <a:lnTo>
                    <a:pt x="394" y="277"/>
                  </a:lnTo>
                  <a:lnTo>
                    <a:pt x="391" y="274"/>
                  </a:lnTo>
                  <a:lnTo>
                    <a:pt x="391" y="271"/>
                  </a:lnTo>
                  <a:lnTo>
                    <a:pt x="394" y="274"/>
                  </a:lnTo>
                  <a:lnTo>
                    <a:pt x="394" y="271"/>
                  </a:lnTo>
                  <a:lnTo>
                    <a:pt x="394" y="268"/>
                  </a:lnTo>
                  <a:lnTo>
                    <a:pt x="394" y="265"/>
                  </a:lnTo>
                  <a:lnTo>
                    <a:pt x="394" y="262"/>
                  </a:lnTo>
                  <a:lnTo>
                    <a:pt x="391" y="260"/>
                  </a:lnTo>
                  <a:lnTo>
                    <a:pt x="397" y="260"/>
                  </a:lnTo>
                  <a:lnTo>
                    <a:pt x="397" y="257"/>
                  </a:lnTo>
                  <a:lnTo>
                    <a:pt x="397" y="254"/>
                  </a:lnTo>
                  <a:lnTo>
                    <a:pt x="400" y="254"/>
                  </a:lnTo>
                  <a:lnTo>
                    <a:pt x="403" y="254"/>
                  </a:lnTo>
                  <a:lnTo>
                    <a:pt x="400" y="251"/>
                  </a:lnTo>
                  <a:lnTo>
                    <a:pt x="403" y="251"/>
                  </a:lnTo>
                  <a:lnTo>
                    <a:pt x="406" y="251"/>
                  </a:lnTo>
                  <a:lnTo>
                    <a:pt x="406" y="248"/>
                  </a:lnTo>
                  <a:lnTo>
                    <a:pt x="408" y="248"/>
                  </a:lnTo>
                  <a:lnTo>
                    <a:pt x="408" y="245"/>
                  </a:lnTo>
                  <a:lnTo>
                    <a:pt x="411" y="245"/>
                  </a:lnTo>
                  <a:lnTo>
                    <a:pt x="411" y="242"/>
                  </a:lnTo>
                  <a:lnTo>
                    <a:pt x="414" y="245"/>
                  </a:lnTo>
                  <a:lnTo>
                    <a:pt x="414" y="242"/>
                  </a:lnTo>
                  <a:lnTo>
                    <a:pt x="417" y="239"/>
                  </a:lnTo>
                  <a:lnTo>
                    <a:pt x="417" y="242"/>
                  </a:lnTo>
                  <a:lnTo>
                    <a:pt x="420" y="239"/>
                  </a:lnTo>
                  <a:lnTo>
                    <a:pt x="423" y="239"/>
                  </a:lnTo>
                  <a:lnTo>
                    <a:pt x="423" y="237"/>
                  </a:lnTo>
                  <a:lnTo>
                    <a:pt x="426" y="234"/>
                  </a:lnTo>
                  <a:lnTo>
                    <a:pt x="426" y="231"/>
                  </a:lnTo>
                  <a:lnTo>
                    <a:pt x="429" y="231"/>
                  </a:lnTo>
                  <a:lnTo>
                    <a:pt x="429" y="228"/>
                  </a:lnTo>
                  <a:lnTo>
                    <a:pt x="426" y="225"/>
                  </a:lnTo>
                  <a:lnTo>
                    <a:pt x="423" y="225"/>
                  </a:lnTo>
                  <a:lnTo>
                    <a:pt x="426" y="222"/>
                  </a:lnTo>
                  <a:lnTo>
                    <a:pt x="429" y="219"/>
                  </a:lnTo>
                  <a:lnTo>
                    <a:pt x="429" y="216"/>
                  </a:lnTo>
                  <a:lnTo>
                    <a:pt x="426" y="216"/>
                  </a:lnTo>
                  <a:lnTo>
                    <a:pt x="429" y="216"/>
                  </a:lnTo>
                  <a:lnTo>
                    <a:pt x="429" y="213"/>
                  </a:lnTo>
                  <a:lnTo>
                    <a:pt x="431" y="213"/>
                  </a:lnTo>
                  <a:lnTo>
                    <a:pt x="429" y="213"/>
                  </a:lnTo>
                  <a:lnTo>
                    <a:pt x="431" y="213"/>
                  </a:lnTo>
                  <a:lnTo>
                    <a:pt x="431" y="211"/>
                  </a:lnTo>
                  <a:lnTo>
                    <a:pt x="434" y="211"/>
                  </a:lnTo>
                  <a:lnTo>
                    <a:pt x="431" y="211"/>
                  </a:lnTo>
                  <a:lnTo>
                    <a:pt x="434" y="211"/>
                  </a:lnTo>
                  <a:lnTo>
                    <a:pt x="434" y="208"/>
                  </a:lnTo>
                  <a:lnTo>
                    <a:pt x="437" y="208"/>
                  </a:lnTo>
                  <a:lnTo>
                    <a:pt x="440" y="208"/>
                  </a:lnTo>
                  <a:lnTo>
                    <a:pt x="446" y="208"/>
                  </a:lnTo>
                  <a:lnTo>
                    <a:pt x="449" y="208"/>
                  </a:lnTo>
                  <a:lnTo>
                    <a:pt x="449" y="205"/>
                  </a:lnTo>
                  <a:lnTo>
                    <a:pt x="452" y="208"/>
                  </a:lnTo>
                  <a:lnTo>
                    <a:pt x="454" y="208"/>
                  </a:lnTo>
                  <a:lnTo>
                    <a:pt x="454" y="211"/>
                  </a:lnTo>
                  <a:lnTo>
                    <a:pt x="457" y="211"/>
                  </a:lnTo>
                  <a:lnTo>
                    <a:pt x="463" y="213"/>
                  </a:lnTo>
                  <a:lnTo>
                    <a:pt x="463" y="216"/>
                  </a:lnTo>
                  <a:lnTo>
                    <a:pt x="463" y="219"/>
                  </a:lnTo>
                  <a:lnTo>
                    <a:pt x="466" y="219"/>
                  </a:lnTo>
                  <a:lnTo>
                    <a:pt x="463" y="219"/>
                  </a:lnTo>
                  <a:lnTo>
                    <a:pt x="463" y="222"/>
                  </a:lnTo>
                  <a:lnTo>
                    <a:pt x="466" y="222"/>
                  </a:lnTo>
                  <a:lnTo>
                    <a:pt x="463" y="222"/>
                  </a:lnTo>
                  <a:lnTo>
                    <a:pt x="460" y="222"/>
                  </a:lnTo>
                  <a:lnTo>
                    <a:pt x="457" y="225"/>
                  </a:lnTo>
                  <a:lnTo>
                    <a:pt x="457" y="228"/>
                  </a:lnTo>
                  <a:lnTo>
                    <a:pt x="454" y="228"/>
                  </a:lnTo>
                  <a:lnTo>
                    <a:pt x="452" y="231"/>
                  </a:lnTo>
                  <a:lnTo>
                    <a:pt x="449" y="237"/>
                  </a:lnTo>
                  <a:lnTo>
                    <a:pt x="446" y="239"/>
                  </a:lnTo>
                  <a:lnTo>
                    <a:pt x="443" y="245"/>
                  </a:lnTo>
                  <a:lnTo>
                    <a:pt x="440" y="245"/>
                  </a:lnTo>
                  <a:lnTo>
                    <a:pt x="440" y="248"/>
                  </a:lnTo>
                  <a:lnTo>
                    <a:pt x="437" y="248"/>
                  </a:lnTo>
                  <a:lnTo>
                    <a:pt x="434" y="248"/>
                  </a:lnTo>
                  <a:lnTo>
                    <a:pt x="434" y="251"/>
                  </a:lnTo>
                  <a:lnTo>
                    <a:pt x="431" y="251"/>
                  </a:lnTo>
                  <a:lnTo>
                    <a:pt x="431" y="254"/>
                  </a:lnTo>
                  <a:lnTo>
                    <a:pt x="429" y="254"/>
                  </a:lnTo>
                  <a:lnTo>
                    <a:pt x="429" y="257"/>
                  </a:lnTo>
                  <a:lnTo>
                    <a:pt x="429" y="260"/>
                  </a:lnTo>
                  <a:lnTo>
                    <a:pt x="431" y="260"/>
                  </a:lnTo>
                  <a:lnTo>
                    <a:pt x="431" y="262"/>
                  </a:lnTo>
                  <a:lnTo>
                    <a:pt x="431" y="265"/>
                  </a:lnTo>
                  <a:lnTo>
                    <a:pt x="431" y="268"/>
                  </a:lnTo>
                  <a:lnTo>
                    <a:pt x="434" y="268"/>
                  </a:lnTo>
                  <a:lnTo>
                    <a:pt x="437" y="271"/>
                  </a:lnTo>
                  <a:lnTo>
                    <a:pt x="437" y="274"/>
                  </a:lnTo>
                  <a:lnTo>
                    <a:pt x="434" y="274"/>
                  </a:lnTo>
                  <a:lnTo>
                    <a:pt x="437" y="274"/>
                  </a:lnTo>
                  <a:lnTo>
                    <a:pt x="434" y="277"/>
                  </a:lnTo>
                  <a:lnTo>
                    <a:pt x="437" y="277"/>
                  </a:lnTo>
                  <a:lnTo>
                    <a:pt x="437" y="280"/>
                  </a:lnTo>
                  <a:lnTo>
                    <a:pt x="434" y="280"/>
                  </a:lnTo>
                  <a:lnTo>
                    <a:pt x="434" y="283"/>
                  </a:lnTo>
                  <a:lnTo>
                    <a:pt x="437" y="283"/>
                  </a:lnTo>
                  <a:lnTo>
                    <a:pt x="434" y="286"/>
                  </a:lnTo>
                  <a:lnTo>
                    <a:pt x="437" y="286"/>
                  </a:lnTo>
                  <a:lnTo>
                    <a:pt x="437" y="288"/>
                  </a:lnTo>
                  <a:lnTo>
                    <a:pt x="440" y="288"/>
                  </a:lnTo>
                  <a:lnTo>
                    <a:pt x="443" y="288"/>
                  </a:lnTo>
                  <a:lnTo>
                    <a:pt x="449" y="291"/>
                  </a:lnTo>
                  <a:lnTo>
                    <a:pt x="449" y="294"/>
                  </a:lnTo>
                  <a:lnTo>
                    <a:pt x="452" y="291"/>
                  </a:lnTo>
                  <a:lnTo>
                    <a:pt x="452" y="294"/>
                  </a:lnTo>
                  <a:lnTo>
                    <a:pt x="454" y="297"/>
                  </a:lnTo>
                  <a:lnTo>
                    <a:pt x="457" y="297"/>
                  </a:lnTo>
                  <a:lnTo>
                    <a:pt x="454" y="297"/>
                  </a:lnTo>
                  <a:lnTo>
                    <a:pt x="454" y="300"/>
                  </a:lnTo>
                  <a:lnTo>
                    <a:pt x="457" y="297"/>
                  </a:lnTo>
                  <a:lnTo>
                    <a:pt x="460" y="297"/>
                  </a:lnTo>
                  <a:lnTo>
                    <a:pt x="463" y="297"/>
                  </a:lnTo>
                  <a:lnTo>
                    <a:pt x="466" y="297"/>
                  </a:lnTo>
                  <a:lnTo>
                    <a:pt x="466" y="294"/>
                  </a:lnTo>
                  <a:lnTo>
                    <a:pt x="466" y="297"/>
                  </a:lnTo>
                  <a:lnTo>
                    <a:pt x="469" y="297"/>
                  </a:lnTo>
                  <a:lnTo>
                    <a:pt x="469" y="294"/>
                  </a:lnTo>
                  <a:lnTo>
                    <a:pt x="472" y="294"/>
                  </a:lnTo>
                  <a:lnTo>
                    <a:pt x="478" y="291"/>
                  </a:lnTo>
                  <a:lnTo>
                    <a:pt x="480" y="288"/>
                  </a:lnTo>
                  <a:lnTo>
                    <a:pt x="480" y="291"/>
                  </a:lnTo>
                  <a:lnTo>
                    <a:pt x="483" y="291"/>
                  </a:lnTo>
                  <a:lnTo>
                    <a:pt x="483" y="288"/>
                  </a:lnTo>
                  <a:lnTo>
                    <a:pt x="486" y="288"/>
                  </a:lnTo>
                  <a:lnTo>
                    <a:pt x="489" y="288"/>
                  </a:lnTo>
                  <a:lnTo>
                    <a:pt x="492" y="288"/>
                  </a:lnTo>
                  <a:lnTo>
                    <a:pt x="495" y="288"/>
                  </a:lnTo>
                  <a:lnTo>
                    <a:pt x="498" y="288"/>
                  </a:lnTo>
                  <a:lnTo>
                    <a:pt x="501" y="288"/>
                  </a:lnTo>
                  <a:lnTo>
                    <a:pt x="503" y="288"/>
                  </a:lnTo>
                  <a:lnTo>
                    <a:pt x="506" y="286"/>
                  </a:lnTo>
                  <a:lnTo>
                    <a:pt x="509" y="286"/>
                  </a:lnTo>
                  <a:lnTo>
                    <a:pt x="509" y="288"/>
                  </a:lnTo>
                  <a:lnTo>
                    <a:pt x="509" y="291"/>
                  </a:lnTo>
                  <a:lnTo>
                    <a:pt x="512" y="291"/>
                  </a:lnTo>
                  <a:lnTo>
                    <a:pt x="515" y="294"/>
                  </a:lnTo>
                  <a:lnTo>
                    <a:pt x="518" y="294"/>
                  </a:lnTo>
                  <a:lnTo>
                    <a:pt x="521" y="291"/>
                  </a:lnTo>
                  <a:lnTo>
                    <a:pt x="524" y="294"/>
                  </a:lnTo>
                  <a:lnTo>
                    <a:pt x="526" y="297"/>
                  </a:lnTo>
                  <a:lnTo>
                    <a:pt x="524" y="297"/>
                  </a:lnTo>
                  <a:lnTo>
                    <a:pt x="521" y="297"/>
                  </a:lnTo>
                  <a:lnTo>
                    <a:pt x="518" y="297"/>
                  </a:lnTo>
                  <a:lnTo>
                    <a:pt x="515" y="297"/>
                  </a:lnTo>
                  <a:lnTo>
                    <a:pt x="512" y="300"/>
                  </a:lnTo>
                  <a:lnTo>
                    <a:pt x="512" y="297"/>
                  </a:lnTo>
                  <a:lnTo>
                    <a:pt x="509" y="297"/>
                  </a:lnTo>
                  <a:lnTo>
                    <a:pt x="509" y="300"/>
                  </a:lnTo>
                  <a:lnTo>
                    <a:pt x="506" y="300"/>
                  </a:lnTo>
                  <a:lnTo>
                    <a:pt x="506" y="303"/>
                  </a:lnTo>
                  <a:lnTo>
                    <a:pt x="503" y="306"/>
                  </a:lnTo>
                  <a:lnTo>
                    <a:pt x="498" y="306"/>
                  </a:lnTo>
                  <a:lnTo>
                    <a:pt x="495" y="306"/>
                  </a:lnTo>
                  <a:lnTo>
                    <a:pt x="495" y="303"/>
                  </a:lnTo>
                  <a:lnTo>
                    <a:pt x="489" y="303"/>
                  </a:lnTo>
                  <a:lnTo>
                    <a:pt x="486" y="303"/>
                  </a:lnTo>
                  <a:lnTo>
                    <a:pt x="483" y="303"/>
                  </a:lnTo>
                  <a:lnTo>
                    <a:pt x="480" y="303"/>
                  </a:lnTo>
                  <a:lnTo>
                    <a:pt x="478" y="303"/>
                  </a:lnTo>
                  <a:lnTo>
                    <a:pt x="475" y="303"/>
                  </a:lnTo>
                  <a:lnTo>
                    <a:pt x="475" y="306"/>
                  </a:lnTo>
                  <a:lnTo>
                    <a:pt x="469" y="306"/>
                  </a:lnTo>
                  <a:lnTo>
                    <a:pt x="466" y="306"/>
                  </a:lnTo>
                  <a:lnTo>
                    <a:pt x="463" y="309"/>
                  </a:lnTo>
                  <a:lnTo>
                    <a:pt x="460" y="309"/>
                  </a:lnTo>
                  <a:lnTo>
                    <a:pt x="460" y="311"/>
                  </a:lnTo>
                  <a:lnTo>
                    <a:pt x="463" y="311"/>
                  </a:lnTo>
                  <a:lnTo>
                    <a:pt x="463" y="314"/>
                  </a:lnTo>
                  <a:lnTo>
                    <a:pt x="466" y="314"/>
                  </a:lnTo>
                  <a:lnTo>
                    <a:pt x="463" y="317"/>
                  </a:lnTo>
                  <a:lnTo>
                    <a:pt x="463" y="320"/>
                  </a:lnTo>
                  <a:lnTo>
                    <a:pt x="466" y="320"/>
                  </a:lnTo>
                  <a:lnTo>
                    <a:pt x="466" y="323"/>
                  </a:lnTo>
                  <a:lnTo>
                    <a:pt x="469" y="323"/>
                  </a:lnTo>
                  <a:lnTo>
                    <a:pt x="472" y="323"/>
                  </a:lnTo>
                  <a:lnTo>
                    <a:pt x="472" y="320"/>
                  </a:lnTo>
                  <a:lnTo>
                    <a:pt x="475" y="320"/>
                  </a:lnTo>
                  <a:lnTo>
                    <a:pt x="475" y="323"/>
                  </a:lnTo>
                  <a:lnTo>
                    <a:pt x="475" y="326"/>
                  </a:lnTo>
                  <a:lnTo>
                    <a:pt x="475" y="329"/>
                  </a:lnTo>
                  <a:lnTo>
                    <a:pt x="475" y="340"/>
                  </a:lnTo>
                  <a:lnTo>
                    <a:pt x="475" y="343"/>
                  </a:lnTo>
                  <a:lnTo>
                    <a:pt x="472" y="343"/>
                  </a:lnTo>
                  <a:lnTo>
                    <a:pt x="472" y="340"/>
                  </a:lnTo>
                  <a:lnTo>
                    <a:pt x="469" y="343"/>
                  </a:lnTo>
                  <a:lnTo>
                    <a:pt x="466" y="340"/>
                  </a:lnTo>
                  <a:lnTo>
                    <a:pt x="463" y="337"/>
                  </a:lnTo>
                  <a:lnTo>
                    <a:pt x="463" y="340"/>
                  </a:lnTo>
                  <a:lnTo>
                    <a:pt x="463" y="337"/>
                  </a:lnTo>
                  <a:lnTo>
                    <a:pt x="460" y="337"/>
                  </a:lnTo>
                  <a:lnTo>
                    <a:pt x="457" y="335"/>
                  </a:lnTo>
                  <a:lnTo>
                    <a:pt x="454" y="332"/>
                  </a:lnTo>
                  <a:lnTo>
                    <a:pt x="452" y="335"/>
                  </a:lnTo>
                  <a:lnTo>
                    <a:pt x="449" y="335"/>
                  </a:lnTo>
                  <a:lnTo>
                    <a:pt x="446" y="337"/>
                  </a:lnTo>
                  <a:lnTo>
                    <a:pt x="446" y="340"/>
                  </a:lnTo>
                  <a:lnTo>
                    <a:pt x="443" y="343"/>
                  </a:lnTo>
                  <a:lnTo>
                    <a:pt x="443" y="346"/>
                  </a:lnTo>
                  <a:lnTo>
                    <a:pt x="443" y="355"/>
                  </a:lnTo>
                  <a:lnTo>
                    <a:pt x="443" y="358"/>
                  </a:lnTo>
                  <a:lnTo>
                    <a:pt x="443" y="360"/>
                  </a:lnTo>
                  <a:lnTo>
                    <a:pt x="443" y="363"/>
                  </a:lnTo>
                  <a:lnTo>
                    <a:pt x="446" y="363"/>
                  </a:lnTo>
                  <a:lnTo>
                    <a:pt x="446" y="360"/>
                  </a:lnTo>
                  <a:lnTo>
                    <a:pt x="446" y="363"/>
                  </a:lnTo>
                  <a:lnTo>
                    <a:pt x="446" y="366"/>
                  </a:lnTo>
                  <a:lnTo>
                    <a:pt x="449" y="366"/>
                  </a:lnTo>
                  <a:lnTo>
                    <a:pt x="446" y="369"/>
                  </a:lnTo>
                  <a:lnTo>
                    <a:pt x="449" y="369"/>
                  </a:lnTo>
                  <a:lnTo>
                    <a:pt x="449" y="372"/>
                  </a:lnTo>
                  <a:lnTo>
                    <a:pt x="449" y="375"/>
                  </a:lnTo>
                  <a:lnTo>
                    <a:pt x="446" y="375"/>
                  </a:lnTo>
                  <a:lnTo>
                    <a:pt x="443" y="375"/>
                  </a:lnTo>
                  <a:lnTo>
                    <a:pt x="443" y="372"/>
                  </a:lnTo>
                  <a:lnTo>
                    <a:pt x="440" y="375"/>
                  </a:lnTo>
                  <a:lnTo>
                    <a:pt x="437" y="375"/>
                  </a:lnTo>
                  <a:lnTo>
                    <a:pt x="434" y="375"/>
                  </a:lnTo>
                  <a:lnTo>
                    <a:pt x="434" y="378"/>
                  </a:lnTo>
                  <a:lnTo>
                    <a:pt x="434" y="381"/>
                  </a:lnTo>
                  <a:lnTo>
                    <a:pt x="431" y="381"/>
                  </a:lnTo>
                  <a:lnTo>
                    <a:pt x="431" y="384"/>
                  </a:lnTo>
                  <a:lnTo>
                    <a:pt x="429" y="384"/>
                  </a:lnTo>
                  <a:lnTo>
                    <a:pt x="426" y="384"/>
                  </a:lnTo>
                  <a:lnTo>
                    <a:pt x="423" y="384"/>
                  </a:lnTo>
                  <a:lnTo>
                    <a:pt x="423" y="386"/>
                  </a:lnTo>
                  <a:lnTo>
                    <a:pt x="420" y="378"/>
                  </a:lnTo>
                  <a:lnTo>
                    <a:pt x="423" y="381"/>
                  </a:lnTo>
                  <a:lnTo>
                    <a:pt x="423" y="378"/>
                  </a:lnTo>
                  <a:lnTo>
                    <a:pt x="420" y="378"/>
                  </a:lnTo>
                  <a:lnTo>
                    <a:pt x="417" y="378"/>
                  </a:lnTo>
                  <a:lnTo>
                    <a:pt x="414" y="378"/>
                  </a:lnTo>
                  <a:lnTo>
                    <a:pt x="406" y="378"/>
                  </a:lnTo>
                  <a:lnTo>
                    <a:pt x="403" y="381"/>
                  </a:lnTo>
                  <a:lnTo>
                    <a:pt x="400" y="381"/>
                  </a:lnTo>
                  <a:lnTo>
                    <a:pt x="394" y="386"/>
                  </a:lnTo>
                  <a:lnTo>
                    <a:pt x="388" y="386"/>
                  </a:lnTo>
                  <a:lnTo>
                    <a:pt x="385" y="389"/>
                  </a:lnTo>
                  <a:lnTo>
                    <a:pt x="382" y="389"/>
                  </a:lnTo>
                  <a:lnTo>
                    <a:pt x="380" y="392"/>
                  </a:lnTo>
                  <a:lnTo>
                    <a:pt x="380" y="389"/>
                  </a:lnTo>
                  <a:lnTo>
                    <a:pt x="377" y="392"/>
                  </a:lnTo>
                  <a:lnTo>
                    <a:pt x="380" y="392"/>
                  </a:lnTo>
                  <a:lnTo>
                    <a:pt x="380" y="395"/>
                  </a:lnTo>
                  <a:lnTo>
                    <a:pt x="377" y="395"/>
                  </a:lnTo>
                  <a:lnTo>
                    <a:pt x="377" y="392"/>
                  </a:lnTo>
                  <a:lnTo>
                    <a:pt x="371" y="392"/>
                  </a:lnTo>
                  <a:lnTo>
                    <a:pt x="371" y="389"/>
                  </a:lnTo>
                  <a:lnTo>
                    <a:pt x="368" y="389"/>
                  </a:lnTo>
                  <a:lnTo>
                    <a:pt x="365" y="389"/>
                  </a:lnTo>
                  <a:lnTo>
                    <a:pt x="365" y="386"/>
                  </a:lnTo>
                  <a:lnTo>
                    <a:pt x="362" y="386"/>
                  </a:lnTo>
                  <a:lnTo>
                    <a:pt x="362" y="384"/>
                  </a:lnTo>
                  <a:lnTo>
                    <a:pt x="359" y="386"/>
                  </a:lnTo>
                  <a:lnTo>
                    <a:pt x="357" y="386"/>
                  </a:lnTo>
                  <a:lnTo>
                    <a:pt x="357" y="384"/>
                  </a:lnTo>
                  <a:lnTo>
                    <a:pt x="359" y="384"/>
                  </a:lnTo>
                  <a:lnTo>
                    <a:pt x="357" y="384"/>
                  </a:lnTo>
                  <a:lnTo>
                    <a:pt x="354" y="386"/>
                  </a:lnTo>
                  <a:lnTo>
                    <a:pt x="354" y="389"/>
                  </a:lnTo>
                  <a:lnTo>
                    <a:pt x="351" y="389"/>
                  </a:lnTo>
                  <a:lnTo>
                    <a:pt x="351" y="386"/>
                  </a:lnTo>
                  <a:lnTo>
                    <a:pt x="348" y="389"/>
                  </a:lnTo>
                  <a:lnTo>
                    <a:pt x="345" y="389"/>
                  </a:lnTo>
                  <a:lnTo>
                    <a:pt x="345" y="392"/>
                  </a:lnTo>
                  <a:lnTo>
                    <a:pt x="342" y="389"/>
                  </a:lnTo>
                  <a:lnTo>
                    <a:pt x="339" y="392"/>
                  </a:lnTo>
                  <a:lnTo>
                    <a:pt x="339" y="389"/>
                  </a:lnTo>
                  <a:lnTo>
                    <a:pt x="342" y="386"/>
                  </a:lnTo>
                  <a:lnTo>
                    <a:pt x="339" y="386"/>
                  </a:lnTo>
                  <a:lnTo>
                    <a:pt x="336" y="386"/>
                  </a:lnTo>
                  <a:lnTo>
                    <a:pt x="334" y="386"/>
                  </a:lnTo>
                  <a:lnTo>
                    <a:pt x="334" y="384"/>
                  </a:lnTo>
                  <a:lnTo>
                    <a:pt x="331" y="386"/>
                  </a:lnTo>
                  <a:lnTo>
                    <a:pt x="331" y="384"/>
                  </a:lnTo>
                  <a:lnTo>
                    <a:pt x="328" y="384"/>
                  </a:lnTo>
                  <a:lnTo>
                    <a:pt x="331" y="381"/>
                  </a:lnTo>
                  <a:lnTo>
                    <a:pt x="328" y="378"/>
                  </a:lnTo>
                  <a:lnTo>
                    <a:pt x="325" y="378"/>
                  </a:lnTo>
                  <a:lnTo>
                    <a:pt x="325" y="375"/>
                  </a:lnTo>
                  <a:lnTo>
                    <a:pt x="325" y="372"/>
                  </a:lnTo>
                  <a:lnTo>
                    <a:pt x="325" y="369"/>
                  </a:lnTo>
                  <a:lnTo>
                    <a:pt x="325" y="366"/>
                  </a:lnTo>
                  <a:lnTo>
                    <a:pt x="325" y="363"/>
                  </a:lnTo>
                  <a:lnTo>
                    <a:pt x="328" y="363"/>
                  </a:lnTo>
                  <a:lnTo>
                    <a:pt x="328" y="360"/>
                  </a:lnTo>
                  <a:lnTo>
                    <a:pt x="331" y="360"/>
                  </a:lnTo>
                  <a:lnTo>
                    <a:pt x="331" y="358"/>
                  </a:lnTo>
                  <a:lnTo>
                    <a:pt x="334" y="355"/>
                  </a:lnTo>
                  <a:lnTo>
                    <a:pt x="334" y="358"/>
                  </a:lnTo>
                  <a:lnTo>
                    <a:pt x="336" y="355"/>
                  </a:lnTo>
                  <a:lnTo>
                    <a:pt x="336" y="352"/>
                  </a:lnTo>
                  <a:lnTo>
                    <a:pt x="334" y="352"/>
                  </a:lnTo>
                  <a:lnTo>
                    <a:pt x="331" y="352"/>
                  </a:lnTo>
                  <a:lnTo>
                    <a:pt x="331" y="349"/>
                  </a:lnTo>
                  <a:lnTo>
                    <a:pt x="328" y="349"/>
                  </a:lnTo>
                  <a:lnTo>
                    <a:pt x="331" y="349"/>
                  </a:lnTo>
                  <a:lnTo>
                    <a:pt x="331" y="346"/>
                  </a:lnTo>
                  <a:lnTo>
                    <a:pt x="331" y="343"/>
                  </a:lnTo>
                  <a:lnTo>
                    <a:pt x="334" y="340"/>
                  </a:lnTo>
                  <a:lnTo>
                    <a:pt x="331" y="337"/>
                  </a:lnTo>
                  <a:lnTo>
                    <a:pt x="331" y="335"/>
                  </a:lnTo>
                  <a:lnTo>
                    <a:pt x="325" y="335"/>
                  </a:lnTo>
                  <a:lnTo>
                    <a:pt x="322" y="340"/>
                  </a:lnTo>
                  <a:lnTo>
                    <a:pt x="313" y="343"/>
                  </a:lnTo>
                  <a:lnTo>
                    <a:pt x="310" y="343"/>
                  </a:lnTo>
                  <a:lnTo>
                    <a:pt x="310" y="346"/>
                  </a:lnTo>
                  <a:lnTo>
                    <a:pt x="310" y="349"/>
                  </a:lnTo>
                  <a:lnTo>
                    <a:pt x="310" y="352"/>
                  </a:lnTo>
                  <a:lnTo>
                    <a:pt x="308" y="355"/>
                  </a:lnTo>
                  <a:lnTo>
                    <a:pt x="310" y="360"/>
                  </a:lnTo>
                  <a:lnTo>
                    <a:pt x="310" y="363"/>
                  </a:lnTo>
                  <a:lnTo>
                    <a:pt x="310" y="366"/>
                  </a:lnTo>
                  <a:lnTo>
                    <a:pt x="313" y="369"/>
                  </a:lnTo>
                  <a:lnTo>
                    <a:pt x="316" y="369"/>
                  </a:lnTo>
                  <a:lnTo>
                    <a:pt x="316" y="375"/>
                  </a:lnTo>
                  <a:lnTo>
                    <a:pt x="316" y="378"/>
                  </a:lnTo>
                  <a:lnTo>
                    <a:pt x="319" y="381"/>
                  </a:lnTo>
                  <a:lnTo>
                    <a:pt x="319" y="384"/>
                  </a:lnTo>
                  <a:lnTo>
                    <a:pt x="316" y="384"/>
                  </a:lnTo>
                  <a:lnTo>
                    <a:pt x="316" y="386"/>
                  </a:lnTo>
                  <a:lnTo>
                    <a:pt x="319" y="386"/>
                  </a:lnTo>
                  <a:lnTo>
                    <a:pt x="319" y="389"/>
                  </a:lnTo>
                  <a:lnTo>
                    <a:pt x="319" y="392"/>
                  </a:lnTo>
                  <a:lnTo>
                    <a:pt x="322" y="392"/>
                  </a:lnTo>
                  <a:lnTo>
                    <a:pt x="316" y="392"/>
                  </a:lnTo>
                  <a:lnTo>
                    <a:pt x="316" y="395"/>
                  </a:lnTo>
                  <a:lnTo>
                    <a:pt x="316" y="398"/>
                  </a:lnTo>
                  <a:lnTo>
                    <a:pt x="316" y="401"/>
                  </a:lnTo>
                  <a:lnTo>
                    <a:pt x="313" y="398"/>
                  </a:lnTo>
                  <a:lnTo>
                    <a:pt x="313" y="401"/>
                  </a:lnTo>
                  <a:lnTo>
                    <a:pt x="310" y="401"/>
                  </a:lnTo>
                  <a:lnTo>
                    <a:pt x="310" y="398"/>
                  </a:lnTo>
                  <a:lnTo>
                    <a:pt x="310" y="395"/>
                  </a:lnTo>
                  <a:lnTo>
                    <a:pt x="308" y="395"/>
                  </a:lnTo>
                  <a:lnTo>
                    <a:pt x="302" y="398"/>
                  </a:lnTo>
                  <a:lnTo>
                    <a:pt x="299" y="401"/>
                  </a:lnTo>
                  <a:lnTo>
                    <a:pt x="302" y="401"/>
                  </a:lnTo>
                  <a:lnTo>
                    <a:pt x="305" y="401"/>
                  </a:lnTo>
                  <a:lnTo>
                    <a:pt x="305" y="404"/>
                  </a:lnTo>
                  <a:lnTo>
                    <a:pt x="305" y="401"/>
                  </a:lnTo>
                  <a:lnTo>
                    <a:pt x="302" y="401"/>
                  </a:lnTo>
                  <a:lnTo>
                    <a:pt x="299" y="401"/>
                  </a:lnTo>
                  <a:lnTo>
                    <a:pt x="296" y="401"/>
                  </a:lnTo>
                  <a:lnTo>
                    <a:pt x="293" y="401"/>
                  </a:lnTo>
                  <a:lnTo>
                    <a:pt x="290" y="401"/>
                  </a:lnTo>
                  <a:lnTo>
                    <a:pt x="287" y="401"/>
                  </a:lnTo>
                  <a:lnTo>
                    <a:pt x="285" y="401"/>
                  </a:lnTo>
                  <a:lnTo>
                    <a:pt x="285" y="404"/>
                  </a:lnTo>
                  <a:lnTo>
                    <a:pt x="282" y="404"/>
                  </a:lnTo>
                  <a:lnTo>
                    <a:pt x="282" y="407"/>
                  </a:lnTo>
                  <a:lnTo>
                    <a:pt x="285" y="407"/>
                  </a:lnTo>
                  <a:lnTo>
                    <a:pt x="285" y="409"/>
                  </a:lnTo>
                  <a:lnTo>
                    <a:pt x="285" y="412"/>
                  </a:lnTo>
                  <a:lnTo>
                    <a:pt x="282" y="415"/>
                  </a:lnTo>
                  <a:lnTo>
                    <a:pt x="285" y="415"/>
                  </a:lnTo>
                  <a:lnTo>
                    <a:pt x="282" y="418"/>
                  </a:lnTo>
                  <a:lnTo>
                    <a:pt x="282" y="415"/>
                  </a:lnTo>
                  <a:lnTo>
                    <a:pt x="279" y="415"/>
                  </a:lnTo>
                  <a:lnTo>
                    <a:pt x="279" y="412"/>
                  </a:lnTo>
                  <a:lnTo>
                    <a:pt x="282" y="409"/>
                  </a:lnTo>
                  <a:lnTo>
                    <a:pt x="279" y="409"/>
                  </a:lnTo>
                  <a:lnTo>
                    <a:pt x="279" y="407"/>
                  </a:lnTo>
                  <a:lnTo>
                    <a:pt x="276" y="407"/>
                  </a:lnTo>
                  <a:lnTo>
                    <a:pt x="276" y="412"/>
                  </a:lnTo>
                  <a:lnTo>
                    <a:pt x="276" y="418"/>
                  </a:lnTo>
                  <a:lnTo>
                    <a:pt x="270" y="421"/>
                  </a:lnTo>
                  <a:lnTo>
                    <a:pt x="270" y="424"/>
                  </a:lnTo>
                  <a:lnTo>
                    <a:pt x="273" y="427"/>
                  </a:lnTo>
                  <a:lnTo>
                    <a:pt x="276" y="427"/>
                  </a:lnTo>
                  <a:lnTo>
                    <a:pt x="279" y="427"/>
                  </a:lnTo>
                  <a:lnTo>
                    <a:pt x="276" y="427"/>
                  </a:lnTo>
                  <a:lnTo>
                    <a:pt x="273" y="427"/>
                  </a:lnTo>
                  <a:lnTo>
                    <a:pt x="273" y="430"/>
                  </a:lnTo>
                  <a:lnTo>
                    <a:pt x="267" y="430"/>
                  </a:lnTo>
                  <a:lnTo>
                    <a:pt x="270" y="430"/>
                  </a:lnTo>
                  <a:lnTo>
                    <a:pt x="270" y="433"/>
                  </a:lnTo>
                  <a:lnTo>
                    <a:pt x="267" y="433"/>
                  </a:lnTo>
                  <a:lnTo>
                    <a:pt x="264" y="430"/>
                  </a:lnTo>
                  <a:lnTo>
                    <a:pt x="264" y="433"/>
                  </a:lnTo>
                  <a:lnTo>
                    <a:pt x="262" y="433"/>
                  </a:lnTo>
                  <a:lnTo>
                    <a:pt x="256" y="435"/>
                  </a:lnTo>
                  <a:lnTo>
                    <a:pt x="253" y="435"/>
                  </a:lnTo>
                  <a:lnTo>
                    <a:pt x="250" y="435"/>
                  </a:lnTo>
                  <a:lnTo>
                    <a:pt x="244" y="438"/>
                  </a:lnTo>
                  <a:lnTo>
                    <a:pt x="244" y="441"/>
                  </a:lnTo>
                  <a:lnTo>
                    <a:pt x="244" y="447"/>
                  </a:lnTo>
                  <a:lnTo>
                    <a:pt x="244" y="450"/>
                  </a:lnTo>
                  <a:lnTo>
                    <a:pt x="241" y="453"/>
                  </a:lnTo>
                  <a:lnTo>
                    <a:pt x="239" y="453"/>
                  </a:lnTo>
                  <a:lnTo>
                    <a:pt x="230" y="456"/>
                  </a:lnTo>
                  <a:lnTo>
                    <a:pt x="230" y="458"/>
                  </a:lnTo>
                  <a:lnTo>
                    <a:pt x="227" y="458"/>
                  </a:lnTo>
                  <a:lnTo>
                    <a:pt x="227" y="461"/>
                  </a:lnTo>
                  <a:lnTo>
                    <a:pt x="230" y="461"/>
                  </a:lnTo>
                  <a:lnTo>
                    <a:pt x="227" y="461"/>
                  </a:lnTo>
                  <a:lnTo>
                    <a:pt x="224" y="461"/>
                  </a:lnTo>
                  <a:lnTo>
                    <a:pt x="224" y="464"/>
                  </a:lnTo>
                  <a:lnTo>
                    <a:pt x="221" y="464"/>
                  </a:lnTo>
                  <a:lnTo>
                    <a:pt x="218" y="461"/>
                  </a:lnTo>
                  <a:lnTo>
                    <a:pt x="215" y="461"/>
                  </a:lnTo>
                  <a:lnTo>
                    <a:pt x="213" y="458"/>
                  </a:lnTo>
                  <a:lnTo>
                    <a:pt x="207" y="458"/>
                  </a:lnTo>
                  <a:lnTo>
                    <a:pt x="207" y="461"/>
                  </a:lnTo>
                  <a:lnTo>
                    <a:pt x="207" y="464"/>
                  </a:lnTo>
                  <a:lnTo>
                    <a:pt x="210" y="467"/>
                  </a:lnTo>
                  <a:lnTo>
                    <a:pt x="210" y="470"/>
                  </a:lnTo>
                  <a:lnTo>
                    <a:pt x="210" y="473"/>
                  </a:lnTo>
                  <a:lnTo>
                    <a:pt x="207" y="473"/>
                  </a:lnTo>
                  <a:lnTo>
                    <a:pt x="204" y="473"/>
                  </a:lnTo>
                  <a:lnTo>
                    <a:pt x="201" y="473"/>
                  </a:lnTo>
                  <a:lnTo>
                    <a:pt x="198" y="473"/>
                  </a:lnTo>
                  <a:lnTo>
                    <a:pt x="192" y="470"/>
                  </a:lnTo>
                  <a:lnTo>
                    <a:pt x="190" y="470"/>
                  </a:lnTo>
                  <a:lnTo>
                    <a:pt x="187" y="470"/>
                  </a:lnTo>
                  <a:lnTo>
                    <a:pt x="187" y="473"/>
                  </a:lnTo>
                  <a:lnTo>
                    <a:pt x="184" y="473"/>
                  </a:lnTo>
                  <a:lnTo>
                    <a:pt x="181" y="473"/>
                  </a:lnTo>
                  <a:lnTo>
                    <a:pt x="178" y="473"/>
                  </a:lnTo>
                  <a:lnTo>
                    <a:pt x="172" y="476"/>
                  </a:lnTo>
                  <a:lnTo>
                    <a:pt x="172" y="479"/>
                  </a:lnTo>
                  <a:lnTo>
                    <a:pt x="178" y="479"/>
                  </a:lnTo>
                  <a:lnTo>
                    <a:pt x="175" y="479"/>
                  </a:lnTo>
                  <a:lnTo>
                    <a:pt x="175" y="482"/>
                  </a:lnTo>
                  <a:lnTo>
                    <a:pt x="178" y="482"/>
                  </a:lnTo>
                  <a:lnTo>
                    <a:pt x="175" y="482"/>
                  </a:lnTo>
                  <a:lnTo>
                    <a:pt x="175" y="484"/>
                  </a:lnTo>
                  <a:lnTo>
                    <a:pt x="178" y="484"/>
                  </a:lnTo>
                  <a:lnTo>
                    <a:pt x="178" y="487"/>
                  </a:lnTo>
                  <a:lnTo>
                    <a:pt x="181" y="487"/>
                  </a:lnTo>
                  <a:lnTo>
                    <a:pt x="181" y="484"/>
                  </a:lnTo>
                  <a:lnTo>
                    <a:pt x="187" y="487"/>
                  </a:lnTo>
                  <a:lnTo>
                    <a:pt x="190" y="487"/>
                  </a:lnTo>
                  <a:lnTo>
                    <a:pt x="190" y="490"/>
                  </a:lnTo>
                  <a:lnTo>
                    <a:pt x="192" y="490"/>
                  </a:lnTo>
                  <a:lnTo>
                    <a:pt x="195" y="490"/>
                  </a:lnTo>
                  <a:lnTo>
                    <a:pt x="198" y="490"/>
                  </a:lnTo>
                  <a:lnTo>
                    <a:pt x="198" y="493"/>
                  </a:lnTo>
                  <a:lnTo>
                    <a:pt x="201" y="496"/>
                  </a:lnTo>
                  <a:lnTo>
                    <a:pt x="204" y="493"/>
                  </a:lnTo>
                  <a:lnTo>
                    <a:pt x="207" y="496"/>
                  </a:lnTo>
                  <a:lnTo>
                    <a:pt x="204" y="496"/>
                  </a:lnTo>
                  <a:lnTo>
                    <a:pt x="204" y="499"/>
                  </a:lnTo>
                  <a:lnTo>
                    <a:pt x="201" y="499"/>
                  </a:lnTo>
                  <a:lnTo>
                    <a:pt x="204" y="502"/>
                  </a:lnTo>
                  <a:lnTo>
                    <a:pt x="207" y="505"/>
                  </a:lnTo>
                  <a:lnTo>
                    <a:pt x="210" y="508"/>
                  </a:lnTo>
                  <a:lnTo>
                    <a:pt x="215" y="510"/>
                  </a:lnTo>
                  <a:lnTo>
                    <a:pt x="213" y="510"/>
                  </a:lnTo>
                  <a:lnTo>
                    <a:pt x="215" y="513"/>
                  </a:lnTo>
                  <a:lnTo>
                    <a:pt x="215" y="516"/>
                  </a:lnTo>
                  <a:lnTo>
                    <a:pt x="213" y="519"/>
                  </a:lnTo>
                  <a:lnTo>
                    <a:pt x="215" y="519"/>
                  </a:lnTo>
                  <a:lnTo>
                    <a:pt x="218" y="522"/>
                  </a:lnTo>
                  <a:lnTo>
                    <a:pt x="218" y="525"/>
                  </a:lnTo>
                  <a:lnTo>
                    <a:pt x="215" y="522"/>
                  </a:lnTo>
                  <a:lnTo>
                    <a:pt x="215" y="525"/>
                  </a:lnTo>
                  <a:lnTo>
                    <a:pt x="213" y="533"/>
                  </a:lnTo>
                  <a:lnTo>
                    <a:pt x="215" y="533"/>
                  </a:lnTo>
                  <a:lnTo>
                    <a:pt x="215" y="536"/>
                  </a:lnTo>
                  <a:lnTo>
                    <a:pt x="213" y="536"/>
                  </a:lnTo>
                  <a:lnTo>
                    <a:pt x="213" y="539"/>
                  </a:lnTo>
                  <a:lnTo>
                    <a:pt x="210" y="551"/>
                  </a:lnTo>
                  <a:lnTo>
                    <a:pt x="210" y="554"/>
                  </a:lnTo>
                  <a:lnTo>
                    <a:pt x="207" y="554"/>
                  </a:lnTo>
                  <a:lnTo>
                    <a:pt x="204" y="554"/>
                  </a:lnTo>
                  <a:lnTo>
                    <a:pt x="198" y="554"/>
                  </a:lnTo>
                  <a:lnTo>
                    <a:pt x="195" y="554"/>
                  </a:lnTo>
                  <a:lnTo>
                    <a:pt x="190" y="554"/>
                  </a:lnTo>
                  <a:lnTo>
                    <a:pt x="187" y="554"/>
                  </a:lnTo>
                  <a:lnTo>
                    <a:pt x="184" y="554"/>
                  </a:lnTo>
                  <a:lnTo>
                    <a:pt x="181" y="554"/>
                  </a:lnTo>
                  <a:lnTo>
                    <a:pt x="178" y="554"/>
                  </a:lnTo>
                  <a:lnTo>
                    <a:pt x="172" y="554"/>
                  </a:lnTo>
                  <a:lnTo>
                    <a:pt x="167" y="551"/>
                  </a:lnTo>
                  <a:lnTo>
                    <a:pt x="164" y="551"/>
                  </a:lnTo>
                  <a:lnTo>
                    <a:pt x="161" y="551"/>
                  </a:lnTo>
                  <a:lnTo>
                    <a:pt x="158" y="551"/>
                  </a:lnTo>
                  <a:lnTo>
                    <a:pt x="155" y="551"/>
                  </a:lnTo>
                  <a:lnTo>
                    <a:pt x="146" y="551"/>
                  </a:lnTo>
                  <a:lnTo>
                    <a:pt x="143" y="551"/>
                  </a:lnTo>
                  <a:lnTo>
                    <a:pt x="141" y="548"/>
                  </a:lnTo>
                  <a:lnTo>
                    <a:pt x="138" y="548"/>
                  </a:lnTo>
                  <a:lnTo>
                    <a:pt x="132" y="548"/>
                  </a:lnTo>
                  <a:lnTo>
                    <a:pt x="132" y="551"/>
                  </a:lnTo>
                  <a:lnTo>
                    <a:pt x="132" y="554"/>
                  </a:lnTo>
                  <a:lnTo>
                    <a:pt x="129" y="554"/>
                  </a:lnTo>
                  <a:lnTo>
                    <a:pt x="126" y="554"/>
                  </a:lnTo>
                  <a:lnTo>
                    <a:pt x="123" y="557"/>
                  </a:lnTo>
                  <a:lnTo>
                    <a:pt x="120" y="557"/>
                  </a:lnTo>
                  <a:lnTo>
                    <a:pt x="120" y="559"/>
                  </a:lnTo>
                  <a:lnTo>
                    <a:pt x="123" y="562"/>
                  </a:lnTo>
                  <a:lnTo>
                    <a:pt x="123" y="565"/>
                  </a:lnTo>
                  <a:lnTo>
                    <a:pt x="126" y="565"/>
                  </a:lnTo>
                  <a:lnTo>
                    <a:pt x="123" y="568"/>
                  </a:lnTo>
                  <a:lnTo>
                    <a:pt x="126" y="568"/>
                  </a:lnTo>
                  <a:lnTo>
                    <a:pt x="123" y="571"/>
                  </a:lnTo>
                  <a:lnTo>
                    <a:pt x="126" y="571"/>
                  </a:lnTo>
                  <a:lnTo>
                    <a:pt x="123" y="574"/>
                  </a:lnTo>
                  <a:lnTo>
                    <a:pt x="123" y="577"/>
                  </a:lnTo>
                  <a:lnTo>
                    <a:pt x="126" y="585"/>
                  </a:lnTo>
                  <a:lnTo>
                    <a:pt x="126" y="588"/>
                  </a:lnTo>
                  <a:lnTo>
                    <a:pt x="126" y="591"/>
                  </a:lnTo>
                  <a:lnTo>
                    <a:pt x="123" y="597"/>
                  </a:lnTo>
                  <a:lnTo>
                    <a:pt x="123" y="600"/>
                  </a:lnTo>
                  <a:lnTo>
                    <a:pt x="120" y="606"/>
                  </a:lnTo>
                  <a:lnTo>
                    <a:pt x="120" y="611"/>
                  </a:lnTo>
                  <a:lnTo>
                    <a:pt x="118" y="614"/>
                  </a:lnTo>
                  <a:lnTo>
                    <a:pt x="115" y="617"/>
                  </a:lnTo>
                  <a:lnTo>
                    <a:pt x="115" y="620"/>
                  </a:lnTo>
                  <a:lnTo>
                    <a:pt x="115" y="623"/>
                  </a:lnTo>
                  <a:lnTo>
                    <a:pt x="115" y="626"/>
                  </a:lnTo>
                  <a:lnTo>
                    <a:pt x="118" y="626"/>
                  </a:lnTo>
                  <a:lnTo>
                    <a:pt x="118" y="629"/>
                  </a:lnTo>
                  <a:lnTo>
                    <a:pt x="120" y="629"/>
                  </a:lnTo>
                  <a:lnTo>
                    <a:pt x="123" y="629"/>
                  </a:lnTo>
                  <a:lnTo>
                    <a:pt x="123" y="634"/>
                  </a:lnTo>
                  <a:lnTo>
                    <a:pt x="120" y="634"/>
                  </a:lnTo>
                  <a:lnTo>
                    <a:pt x="123" y="637"/>
                  </a:lnTo>
                  <a:lnTo>
                    <a:pt x="120" y="643"/>
                  </a:lnTo>
                  <a:lnTo>
                    <a:pt x="120" y="649"/>
                  </a:lnTo>
                  <a:lnTo>
                    <a:pt x="120" y="652"/>
                  </a:lnTo>
                  <a:lnTo>
                    <a:pt x="123" y="649"/>
                  </a:lnTo>
                  <a:lnTo>
                    <a:pt x="126" y="649"/>
                  </a:lnTo>
                  <a:lnTo>
                    <a:pt x="129" y="649"/>
                  </a:lnTo>
                  <a:lnTo>
                    <a:pt x="129" y="652"/>
                  </a:lnTo>
                  <a:lnTo>
                    <a:pt x="132" y="652"/>
                  </a:lnTo>
                  <a:lnTo>
                    <a:pt x="135" y="649"/>
                  </a:lnTo>
                  <a:lnTo>
                    <a:pt x="138" y="649"/>
                  </a:lnTo>
                  <a:lnTo>
                    <a:pt x="143" y="649"/>
                  </a:lnTo>
                  <a:lnTo>
                    <a:pt x="149" y="649"/>
                  </a:lnTo>
                  <a:lnTo>
                    <a:pt x="149" y="652"/>
                  </a:lnTo>
                  <a:lnTo>
                    <a:pt x="149" y="655"/>
                  </a:lnTo>
                  <a:lnTo>
                    <a:pt x="149" y="657"/>
                  </a:lnTo>
                  <a:lnTo>
                    <a:pt x="152" y="657"/>
                  </a:lnTo>
                  <a:lnTo>
                    <a:pt x="152" y="660"/>
                  </a:lnTo>
                  <a:lnTo>
                    <a:pt x="155" y="663"/>
                  </a:lnTo>
                  <a:lnTo>
                    <a:pt x="158" y="666"/>
                  </a:lnTo>
                  <a:lnTo>
                    <a:pt x="161" y="666"/>
                  </a:lnTo>
                  <a:lnTo>
                    <a:pt x="164" y="666"/>
                  </a:lnTo>
                  <a:lnTo>
                    <a:pt x="164" y="663"/>
                  </a:lnTo>
                  <a:lnTo>
                    <a:pt x="167" y="660"/>
                  </a:lnTo>
                  <a:lnTo>
                    <a:pt x="169" y="660"/>
                  </a:lnTo>
                  <a:lnTo>
                    <a:pt x="172" y="657"/>
                  </a:lnTo>
                  <a:lnTo>
                    <a:pt x="175" y="657"/>
                  </a:lnTo>
                  <a:lnTo>
                    <a:pt x="181" y="655"/>
                  </a:lnTo>
                  <a:lnTo>
                    <a:pt x="187" y="655"/>
                  </a:lnTo>
                  <a:lnTo>
                    <a:pt x="190" y="655"/>
                  </a:lnTo>
                  <a:lnTo>
                    <a:pt x="192" y="657"/>
                  </a:lnTo>
                  <a:lnTo>
                    <a:pt x="195" y="657"/>
                  </a:lnTo>
                  <a:lnTo>
                    <a:pt x="198" y="655"/>
                  </a:lnTo>
                  <a:lnTo>
                    <a:pt x="201" y="655"/>
                  </a:lnTo>
                  <a:lnTo>
                    <a:pt x="204" y="655"/>
                  </a:lnTo>
                  <a:lnTo>
                    <a:pt x="204" y="652"/>
                  </a:lnTo>
                  <a:lnTo>
                    <a:pt x="207" y="649"/>
                  </a:lnTo>
                  <a:lnTo>
                    <a:pt x="210" y="643"/>
                  </a:lnTo>
                  <a:lnTo>
                    <a:pt x="218" y="643"/>
                  </a:lnTo>
                  <a:lnTo>
                    <a:pt x="215" y="640"/>
                  </a:lnTo>
                  <a:lnTo>
                    <a:pt x="218" y="640"/>
                  </a:lnTo>
                  <a:lnTo>
                    <a:pt x="218" y="637"/>
                  </a:lnTo>
                  <a:lnTo>
                    <a:pt x="218" y="634"/>
                  </a:lnTo>
                  <a:lnTo>
                    <a:pt x="221" y="631"/>
                  </a:lnTo>
                  <a:lnTo>
                    <a:pt x="224" y="631"/>
                  </a:lnTo>
                  <a:lnTo>
                    <a:pt x="224" y="629"/>
                  </a:lnTo>
                  <a:lnTo>
                    <a:pt x="227" y="626"/>
                  </a:lnTo>
                  <a:lnTo>
                    <a:pt x="227" y="623"/>
                  </a:lnTo>
                  <a:lnTo>
                    <a:pt x="224" y="623"/>
                  </a:lnTo>
                  <a:lnTo>
                    <a:pt x="224" y="620"/>
                  </a:lnTo>
                  <a:lnTo>
                    <a:pt x="224" y="617"/>
                  </a:lnTo>
                  <a:lnTo>
                    <a:pt x="221" y="617"/>
                  </a:lnTo>
                  <a:lnTo>
                    <a:pt x="221" y="614"/>
                  </a:lnTo>
                  <a:lnTo>
                    <a:pt x="224" y="614"/>
                  </a:lnTo>
                  <a:lnTo>
                    <a:pt x="224" y="611"/>
                  </a:lnTo>
                  <a:lnTo>
                    <a:pt x="227" y="606"/>
                  </a:lnTo>
                  <a:lnTo>
                    <a:pt x="230" y="600"/>
                  </a:lnTo>
                  <a:lnTo>
                    <a:pt x="233" y="597"/>
                  </a:lnTo>
                  <a:lnTo>
                    <a:pt x="236" y="594"/>
                  </a:lnTo>
                  <a:lnTo>
                    <a:pt x="239" y="591"/>
                  </a:lnTo>
                  <a:lnTo>
                    <a:pt x="250" y="585"/>
                  </a:lnTo>
                  <a:lnTo>
                    <a:pt x="253" y="582"/>
                  </a:lnTo>
                  <a:lnTo>
                    <a:pt x="262" y="577"/>
                  </a:lnTo>
                  <a:lnTo>
                    <a:pt x="264" y="577"/>
                  </a:lnTo>
                  <a:lnTo>
                    <a:pt x="262" y="574"/>
                  </a:lnTo>
                  <a:lnTo>
                    <a:pt x="262" y="571"/>
                  </a:lnTo>
                  <a:lnTo>
                    <a:pt x="264" y="571"/>
                  </a:lnTo>
                  <a:lnTo>
                    <a:pt x="264" y="568"/>
                  </a:lnTo>
                  <a:lnTo>
                    <a:pt x="262" y="568"/>
                  </a:lnTo>
                  <a:lnTo>
                    <a:pt x="262" y="562"/>
                  </a:lnTo>
                  <a:lnTo>
                    <a:pt x="262" y="559"/>
                  </a:lnTo>
                  <a:lnTo>
                    <a:pt x="262" y="557"/>
                  </a:lnTo>
                  <a:lnTo>
                    <a:pt x="267" y="554"/>
                  </a:lnTo>
                  <a:lnTo>
                    <a:pt x="270" y="554"/>
                  </a:lnTo>
                  <a:lnTo>
                    <a:pt x="273" y="551"/>
                  </a:lnTo>
                  <a:lnTo>
                    <a:pt x="273" y="554"/>
                  </a:lnTo>
                  <a:lnTo>
                    <a:pt x="276" y="554"/>
                  </a:lnTo>
                  <a:lnTo>
                    <a:pt x="279" y="554"/>
                  </a:lnTo>
                  <a:lnTo>
                    <a:pt x="282" y="554"/>
                  </a:lnTo>
                  <a:lnTo>
                    <a:pt x="285" y="554"/>
                  </a:lnTo>
                  <a:lnTo>
                    <a:pt x="287" y="554"/>
                  </a:lnTo>
                  <a:lnTo>
                    <a:pt x="287" y="557"/>
                  </a:lnTo>
                  <a:lnTo>
                    <a:pt x="290" y="557"/>
                  </a:lnTo>
                  <a:lnTo>
                    <a:pt x="293" y="557"/>
                  </a:lnTo>
                  <a:lnTo>
                    <a:pt x="296" y="559"/>
                  </a:lnTo>
                  <a:lnTo>
                    <a:pt x="302" y="557"/>
                  </a:lnTo>
                  <a:lnTo>
                    <a:pt x="302" y="554"/>
                  </a:lnTo>
                  <a:lnTo>
                    <a:pt x="305" y="554"/>
                  </a:lnTo>
                  <a:lnTo>
                    <a:pt x="305" y="551"/>
                  </a:lnTo>
                  <a:lnTo>
                    <a:pt x="308" y="551"/>
                  </a:lnTo>
                  <a:lnTo>
                    <a:pt x="308" y="548"/>
                  </a:lnTo>
                  <a:lnTo>
                    <a:pt x="310" y="548"/>
                  </a:lnTo>
                  <a:lnTo>
                    <a:pt x="313" y="548"/>
                  </a:lnTo>
                  <a:lnTo>
                    <a:pt x="316" y="548"/>
                  </a:lnTo>
                  <a:lnTo>
                    <a:pt x="319" y="545"/>
                  </a:lnTo>
                  <a:lnTo>
                    <a:pt x="319" y="539"/>
                  </a:lnTo>
                  <a:lnTo>
                    <a:pt x="322" y="539"/>
                  </a:lnTo>
                  <a:lnTo>
                    <a:pt x="325" y="536"/>
                  </a:lnTo>
                  <a:lnTo>
                    <a:pt x="328" y="536"/>
                  </a:lnTo>
                  <a:lnTo>
                    <a:pt x="331" y="539"/>
                  </a:lnTo>
                  <a:lnTo>
                    <a:pt x="339" y="542"/>
                  </a:lnTo>
                  <a:lnTo>
                    <a:pt x="342" y="545"/>
                  </a:lnTo>
                  <a:lnTo>
                    <a:pt x="342" y="548"/>
                  </a:lnTo>
                  <a:lnTo>
                    <a:pt x="345" y="554"/>
                  </a:lnTo>
                  <a:lnTo>
                    <a:pt x="348" y="557"/>
                  </a:lnTo>
                  <a:lnTo>
                    <a:pt x="348" y="559"/>
                  </a:lnTo>
                  <a:lnTo>
                    <a:pt x="351" y="562"/>
                  </a:lnTo>
                  <a:lnTo>
                    <a:pt x="354" y="565"/>
                  </a:lnTo>
                  <a:lnTo>
                    <a:pt x="354" y="568"/>
                  </a:lnTo>
                  <a:lnTo>
                    <a:pt x="357" y="568"/>
                  </a:lnTo>
                  <a:lnTo>
                    <a:pt x="359" y="568"/>
                  </a:lnTo>
                  <a:lnTo>
                    <a:pt x="362" y="574"/>
                  </a:lnTo>
                  <a:lnTo>
                    <a:pt x="365" y="574"/>
                  </a:lnTo>
                  <a:lnTo>
                    <a:pt x="368" y="580"/>
                  </a:lnTo>
                  <a:lnTo>
                    <a:pt x="371" y="582"/>
                  </a:lnTo>
                  <a:lnTo>
                    <a:pt x="377" y="585"/>
                  </a:lnTo>
                  <a:lnTo>
                    <a:pt x="385" y="585"/>
                  </a:lnTo>
                  <a:lnTo>
                    <a:pt x="388" y="588"/>
                  </a:lnTo>
                  <a:lnTo>
                    <a:pt x="391" y="591"/>
                  </a:lnTo>
                  <a:lnTo>
                    <a:pt x="394" y="594"/>
                  </a:lnTo>
                  <a:lnTo>
                    <a:pt x="397" y="594"/>
                  </a:lnTo>
                  <a:lnTo>
                    <a:pt x="400" y="594"/>
                  </a:lnTo>
                  <a:lnTo>
                    <a:pt x="400" y="597"/>
                  </a:lnTo>
                  <a:lnTo>
                    <a:pt x="400" y="600"/>
                  </a:lnTo>
                  <a:lnTo>
                    <a:pt x="400" y="603"/>
                  </a:lnTo>
                  <a:lnTo>
                    <a:pt x="406" y="603"/>
                  </a:lnTo>
                  <a:lnTo>
                    <a:pt x="406" y="606"/>
                  </a:lnTo>
                  <a:lnTo>
                    <a:pt x="408" y="603"/>
                  </a:lnTo>
                  <a:lnTo>
                    <a:pt x="408" y="606"/>
                  </a:lnTo>
                  <a:lnTo>
                    <a:pt x="411" y="606"/>
                  </a:lnTo>
                  <a:lnTo>
                    <a:pt x="411" y="611"/>
                  </a:lnTo>
                  <a:lnTo>
                    <a:pt x="414" y="614"/>
                  </a:lnTo>
                  <a:lnTo>
                    <a:pt x="414" y="617"/>
                  </a:lnTo>
                  <a:lnTo>
                    <a:pt x="417" y="623"/>
                  </a:lnTo>
                  <a:lnTo>
                    <a:pt x="414" y="623"/>
                  </a:lnTo>
                  <a:lnTo>
                    <a:pt x="414" y="626"/>
                  </a:lnTo>
                  <a:lnTo>
                    <a:pt x="414" y="629"/>
                  </a:lnTo>
                  <a:lnTo>
                    <a:pt x="411" y="629"/>
                  </a:lnTo>
                  <a:lnTo>
                    <a:pt x="411" y="631"/>
                  </a:lnTo>
                  <a:lnTo>
                    <a:pt x="411" y="634"/>
                  </a:lnTo>
                  <a:lnTo>
                    <a:pt x="411" y="637"/>
                  </a:lnTo>
                  <a:lnTo>
                    <a:pt x="414" y="634"/>
                  </a:lnTo>
                  <a:lnTo>
                    <a:pt x="414" y="637"/>
                  </a:lnTo>
                  <a:lnTo>
                    <a:pt x="417" y="634"/>
                  </a:lnTo>
                  <a:lnTo>
                    <a:pt x="417" y="631"/>
                  </a:lnTo>
                  <a:lnTo>
                    <a:pt x="420" y="629"/>
                  </a:lnTo>
                  <a:lnTo>
                    <a:pt x="423" y="629"/>
                  </a:lnTo>
                  <a:lnTo>
                    <a:pt x="423" y="623"/>
                  </a:lnTo>
                  <a:lnTo>
                    <a:pt x="423" y="620"/>
                  </a:lnTo>
                  <a:lnTo>
                    <a:pt x="426" y="620"/>
                  </a:lnTo>
                  <a:lnTo>
                    <a:pt x="429" y="620"/>
                  </a:lnTo>
                  <a:lnTo>
                    <a:pt x="426" y="617"/>
                  </a:lnTo>
                  <a:lnTo>
                    <a:pt x="426" y="614"/>
                  </a:lnTo>
                  <a:lnTo>
                    <a:pt x="426" y="611"/>
                  </a:lnTo>
                  <a:lnTo>
                    <a:pt x="423" y="611"/>
                  </a:lnTo>
                  <a:lnTo>
                    <a:pt x="423" y="608"/>
                  </a:lnTo>
                  <a:lnTo>
                    <a:pt x="420" y="608"/>
                  </a:lnTo>
                  <a:lnTo>
                    <a:pt x="420" y="606"/>
                  </a:lnTo>
                  <a:lnTo>
                    <a:pt x="420" y="603"/>
                  </a:lnTo>
                  <a:lnTo>
                    <a:pt x="423" y="600"/>
                  </a:lnTo>
                  <a:lnTo>
                    <a:pt x="423" y="597"/>
                  </a:lnTo>
                  <a:lnTo>
                    <a:pt x="426" y="597"/>
                  </a:lnTo>
                  <a:lnTo>
                    <a:pt x="429" y="600"/>
                  </a:lnTo>
                  <a:lnTo>
                    <a:pt x="434" y="600"/>
                  </a:lnTo>
                  <a:lnTo>
                    <a:pt x="437" y="600"/>
                  </a:lnTo>
                  <a:lnTo>
                    <a:pt x="437" y="603"/>
                  </a:lnTo>
                  <a:lnTo>
                    <a:pt x="437" y="606"/>
                  </a:lnTo>
                  <a:lnTo>
                    <a:pt x="440" y="606"/>
                  </a:lnTo>
                  <a:lnTo>
                    <a:pt x="443" y="603"/>
                  </a:lnTo>
                  <a:lnTo>
                    <a:pt x="443" y="600"/>
                  </a:lnTo>
                  <a:lnTo>
                    <a:pt x="440" y="600"/>
                  </a:lnTo>
                  <a:lnTo>
                    <a:pt x="437" y="597"/>
                  </a:lnTo>
                  <a:lnTo>
                    <a:pt x="434" y="594"/>
                  </a:lnTo>
                  <a:lnTo>
                    <a:pt x="429" y="591"/>
                  </a:lnTo>
                  <a:lnTo>
                    <a:pt x="426" y="588"/>
                  </a:lnTo>
                  <a:lnTo>
                    <a:pt x="423" y="585"/>
                  </a:lnTo>
                  <a:lnTo>
                    <a:pt x="414" y="582"/>
                  </a:lnTo>
                  <a:lnTo>
                    <a:pt x="411" y="582"/>
                  </a:lnTo>
                  <a:lnTo>
                    <a:pt x="411" y="580"/>
                  </a:lnTo>
                  <a:lnTo>
                    <a:pt x="414" y="577"/>
                  </a:lnTo>
                  <a:lnTo>
                    <a:pt x="411" y="574"/>
                  </a:lnTo>
                  <a:lnTo>
                    <a:pt x="408" y="574"/>
                  </a:lnTo>
                  <a:lnTo>
                    <a:pt x="403" y="574"/>
                  </a:lnTo>
                  <a:lnTo>
                    <a:pt x="403" y="577"/>
                  </a:lnTo>
                  <a:lnTo>
                    <a:pt x="400" y="574"/>
                  </a:lnTo>
                  <a:lnTo>
                    <a:pt x="397" y="574"/>
                  </a:lnTo>
                  <a:lnTo>
                    <a:pt x="397" y="571"/>
                  </a:lnTo>
                  <a:lnTo>
                    <a:pt x="394" y="571"/>
                  </a:lnTo>
                  <a:lnTo>
                    <a:pt x="388" y="565"/>
                  </a:lnTo>
                  <a:lnTo>
                    <a:pt x="385" y="562"/>
                  </a:lnTo>
                  <a:lnTo>
                    <a:pt x="385" y="559"/>
                  </a:lnTo>
                  <a:lnTo>
                    <a:pt x="385" y="557"/>
                  </a:lnTo>
                  <a:lnTo>
                    <a:pt x="382" y="554"/>
                  </a:lnTo>
                  <a:lnTo>
                    <a:pt x="380" y="548"/>
                  </a:lnTo>
                  <a:lnTo>
                    <a:pt x="377" y="548"/>
                  </a:lnTo>
                  <a:lnTo>
                    <a:pt x="374" y="545"/>
                  </a:lnTo>
                  <a:lnTo>
                    <a:pt x="368" y="542"/>
                  </a:lnTo>
                  <a:lnTo>
                    <a:pt x="365" y="539"/>
                  </a:lnTo>
                  <a:lnTo>
                    <a:pt x="365" y="533"/>
                  </a:lnTo>
                  <a:lnTo>
                    <a:pt x="365" y="531"/>
                  </a:lnTo>
                  <a:lnTo>
                    <a:pt x="368" y="531"/>
                  </a:lnTo>
                  <a:lnTo>
                    <a:pt x="368" y="528"/>
                  </a:lnTo>
                  <a:lnTo>
                    <a:pt x="365" y="528"/>
                  </a:lnTo>
                  <a:lnTo>
                    <a:pt x="362" y="525"/>
                  </a:lnTo>
                  <a:lnTo>
                    <a:pt x="365" y="522"/>
                  </a:lnTo>
                  <a:lnTo>
                    <a:pt x="365" y="519"/>
                  </a:lnTo>
                  <a:lnTo>
                    <a:pt x="368" y="519"/>
                  </a:lnTo>
                  <a:lnTo>
                    <a:pt x="368" y="522"/>
                  </a:lnTo>
                  <a:lnTo>
                    <a:pt x="368" y="519"/>
                  </a:lnTo>
                  <a:lnTo>
                    <a:pt x="374" y="519"/>
                  </a:lnTo>
                  <a:lnTo>
                    <a:pt x="377" y="519"/>
                  </a:lnTo>
                  <a:lnTo>
                    <a:pt x="377" y="516"/>
                  </a:lnTo>
                  <a:lnTo>
                    <a:pt x="380" y="519"/>
                  </a:lnTo>
                  <a:lnTo>
                    <a:pt x="377" y="519"/>
                  </a:lnTo>
                  <a:lnTo>
                    <a:pt x="380" y="525"/>
                  </a:lnTo>
                  <a:lnTo>
                    <a:pt x="382" y="531"/>
                  </a:lnTo>
                  <a:lnTo>
                    <a:pt x="385" y="531"/>
                  </a:lnTo>
                  <a:lnTo>
                    <a:pt x="385" y="528"/>
                  </a:lnTo>
                  <a:lnTo>
                    <a:pt x="388" y="522"/>
                  </a:lnTo>
                  <a:lnTo>
                    <a:pt x="391" y="525"/>
                  </a:lnTo>
                  <a:lnTo>
                    <a:pt x="394" y="525"/>
                  </a:lnTo>
                  <a:lnTo>
                    <a:pt x="394" y="528"/>
                  </a:lnTo>
                  <a:lnTo>
                    <a:pt x="394" y="533"/>
                  </a:lnTo>
                  <a:lnTo>
                    <a:pt x="397" y="536"/>
                  </a:lnTo>
                  <a:lnTo>
                    <a:pt x="400" y="539"/>
                  </a:lnTo>
                  <a:lnTo>
                    <a:pt x="400" y="545"/>
                  </a:lnTo>
                  <a:lnTo>
                    <a:pt x="403" y="545"/>
                  </a:lnTo>
                  <a:lnTo>
                    <a:pt x="406" y="548"/>
                  </a:lnTo>
                  <a:lnTo>
                    <a:pt x="408" y="548"/>
                  </a:lnTo>
                  <a:lnTo>
                    <a:pt x="408" y="551"/>
                  </a:lnTo>
                  <a:lnTo>
                    <a:pt x="414" y="551"/>
                  </a:lnTo>
                  <a:lnTo>
                    <a:pt x="420" y="554"/>
                  </a:lnTo>
                  <a:lnTo>
                    <a:pt x="423" y="554"/>
                  </a:lnTo>
                  <a:lnTo>
                    <a:pt x="426" y="557"/>
                  </a:lnTo>
                  <a:lnTo>
                    <a:pt x="429" y="559"/>
                  </a:lnTo>
                  <a:lnTo>
                    <a:pt x="426" y="559"/>
                  </a:lnTo>
                  <a:lnTo>
                    <a:pt x="426" y="557"/>
                  </a:lnTo>
                  <a:lnTo>
                    <a:pt x="423" y="557"/>
                  </a:lnTo>
                  <a:lnTo>
                    <a:pt x="423" y="559"/>
                  </a:lnTo>
                  <a:lnTo>
                    <a:pt x="426" y="559"/>
                  </a:lnTo>
                  <a:lnTo>
                    <a:pt x="429" y="562"/>
                  </a:lnTo>
                  <a:lnTo>
                    <a:pt x="431" y="562"/>
                  </a:lnTo>
                  <a:lnTo>
                    <a:pt x="437" y="565"/>
                  </a:lnTo>
                  <a:lnTo>
                    <a:pt x="443" y="568"/>
                  </a:lnTo>
                  <a:lnTo>
                    <a:pt x="446" y="571"/>
                  </a:lnTo>
                  <a:lnTo>
                    <a:pt x="449" y="574"/>
                  </a:lnTo>
                  <a:lnTo>
                    <a:pt x="449" y="577"/>
                  </a:lnTo>
                  <a:lnTo>
                    <a:pt x="452" y="577"/>
                  </a:lnTo>
                  <a:lnTo>
                    <a:pt x="452" y="582"/>
                  </a:lnTo>
                  <a:lnTo>
                    <a:pt x="452" y="585"/>
                  </a:lnTo>
                  <a:lnTo>
                    <a:pt x="452" y="588"/>
                  </a:lnTo>
                  <a:lnTo>
                    <a:pt x="452" y="591"/>
                  </a:lnTo>
                  <a:lnTo>
                    <a:pt x="452" y="594"/>
                  </a:lnTo>
                  <a:lnTo>
                    <a:pt x="452" y="597"/>
                  </a:lnTo>
                  <a:lnTo>
                    <a:pt x="452" y="600"/>
                  </a:lnTo>
                  <a:lnTo>
                    <a:pt x="454" y="603"/>
                  </a:lnTo>
                  <a:lnTo>
                    <a:pt x="457" y="603"/>
                  </a:lnTo>
                  <a:lnTo>
                    <a:pt x="460" y="606"/>
                  </a:lnTo>
                  <a:lnTo>
                    <a:pt x="460" y="608"/>
                  </a:lnTo>
                  <a:lnTo>
                    <a:pt x="463" y="608"/>
                  </a:lnTo>
                  <a:lnTo>
                    <a:pt x="466" y="614"/>
                  </a:lnTo>
                  <a:lnTo>
                    <a:pt x="469" y="620"/>
                  </a:lnTo>
                  <a:lnTo>
                    <a:pt x="472" y="617"/>
                  </a:lnTo>
                  <a:lnTo>
                    <a:pt x="475" y="620"/>
                  </a:lnTo>
                  <a:lnTo>
                    <a:pt x="472" y="623"/>
                  </a:lnTo>
                  <a:lnTo>
                    <a:pt x="472" y="620"/>
                  </a:lnTo>
                  <a:lnTo>
                    <a:pt x="475" y="626"/>
                  </a:lnTo>
                  <a:lnTo>
                    <a:pt x="475" y="629"/>
                  </a:lnTo>
                  <a:lnTo>
                    <a:pt x="478" y="629"/>
                  </a:lnTo>
                  <a:lnTo>
                    <a:pt x="480" y="629"/>
                  </a:lnTo>
                  <a:lnTo>
                    <a:pt x="486" y="629"/>
                  </a:lnTo>
                  <a:lnTo>
                    <a:pt x="489" y="629"/>
                  </a:lnTo>
                  <a:lnTo>
                    <a:pt x="492" y="629"/>
                  </a:lnTo>
                  <a:lnTo>
                    <a:pt x="495" y="629"/>
                  </a:lnTo>
                  <a:lnTo>
                    <a:pt x="498" y="631"/>
                  </a:lnTo>
                  <a:lnTo>
                    <a:pt x="501" y="631"/>
                  </a:lnTo>
                  <a:lnTo>
                    <a:pt x="501" y="634"/>
                  </a:lnTo>
                  <a:lnTo>
                    <a:pt x="498" y="634"/>
                  </a:lnTo>
                  <a:lnTo>
                    <a:pt x="492" y="631"/>
                  </a:lnTo>
                  <a:lnTo>
                    <a:pt x="489" y="631"/>
                  </a:lnTo>
                  <a:lnTo>
                    <a:pt x="486" y="631"/>
                  </a:lnTo>
                  <a:lnTo>
                    <a:pt x="483" y="631"/>
                  </a:lnTo>
                  <a:lnTo>
                    <a:pt x="480" y="631"/>
                  </a:lnTo>
                  <a:lnTo>
                    <a:pt x="478" y="637"/>
                  </a:lnTo>
                  <a:lnTo>
                    <a:pt x="478" y="640"/>
                  </a:lnTo>
                  <a:lnTo>
                    <a:pt x="480" y="643"/>
                  </a:lnTo>
                  <a:lnTo>
                    <a:pt x="483" y="646"/>
                  </a:lnTo>
                  <a:lnTo>
                    <a:pt x="483" y="649"/>
                  </a:lnTo>
                  <a:lnTo>
                    <a:pt x="483" y="652"/>
                  </a:lnTo>
                  <a:lnTo>
                    <a:pt x="486" y="655"/>
                  </a:lnTo>
                  <a:lnTo>
                    <a:pt x="489" y="652"/>
                  </a:lnTo>
                  <a:lnTo>
                    <a:pt x="489" y="649"/>
                  </a:lnTo>
                  <a:lnTo>
                    <a:pt x="489" y="652"/>
                  </a:lnTo>
                  <a:lnTo>
                    <a:pt x="492" y="652"/>
                  </a:lnTo>
                  <a:lnTo>
                    <a:pt x="492" y="657"/>
                  </a:lnTo>
                  <a:lnTo>
                    <a:pt x="492" y="660"/>
                  </a:lnTo>
                  <a:lnTo>
                    <a:pt x="495" y="660"/>
                  </a:lnTo>
                  <a:lnTo>
                    <a:pt x="495" y="655"/>
                  </a:lnTo>
                  <a:lnTo>
                    <a:pt x="498" y="655"/>
                  </a:lnTo>
                  <a:lnTo>
                    <a:pt x="498" y="657"/>
                  </a:lnTo>
                  <a:lnTo>
                    <a:pt x="501" y="657"/>
                  </a:lnTo>
                  <a:lnTo>
                    <a:pt x="503" y="657"/>
                  </a:lnTo>
                  <a:lnTo>
                    <a:pt x="501" y="655"/>
                  </a:lnTo>
                  <a:lnTo>
                    <a:pt x="498" y="646"/>
                  </a:lnTo>
                  <a:lnTo>
                    <a:pt x="498" y="643"/>
                  </a:lnTo>
                  <a:lnTo>
                    <a:pt x="495" y="643"/>
                  </a:lnTo>
                  <a:lnTo>
                    <a:pt x="501" y="643"/>
                  </a:lnTo>
                  <a:lnTo>
                    <a:pt x="501" y="646"/>
                  </a:lnTo>
                  <a:lnTo>
                    <a:pt x="503" y="646"/>
                  </a:lnTo>
                  <a:lnTo>
                    <a:pt x="503" y="643"/>
                  </a:lnTo>
                  <a:lnTo>
                    <a:pt x="506" y="643"/>
                  </a:lnTo>
                  <a:lnTo>
                    <a:pt x="503" y="643"/>
                  </a:lnTo>
                  <a:lnTo>
                    <a:pt x="503" y="640"/>
                  </a:lnTo>
                  <a:lnTo>
                    <a:pt x="501" y="637"/>
                  </a:lnTo>
                  <a:lnTo>
                    <a:pt x="501" y="634"/>
                  </a:lnTo>
                  <a:lnTo>
                    <a:pt x="503" y="634"/>
                  </a:lnTo>
                  <a:lnTo>
                    <a:pt x="506" y="634"/>
                  </a:lnTo>
                  <a:lnTo>
                    <a:pt x="509" y="637"/>
                  </a:lnTo>
                  <a:lnTo>
                    <a:pt x="512" y="640"/>
                  </a:lnTo>
                  <a:lnTo>
                    <a:pt x="509" y="631"/>
                  </a:lnTo>
                  <a:lnTo>
                    <a:pt x="506" y="629"/>
                  </a:lnTo>
                  <a:lnTo>
                    <a:pt x="503" y="629"/>
                  </a:lnTo>
                  <a:lnTo>
                    <a:pt x="501" y="626"/>
                  </a:lnTo>
                  <a:lnTo>
                    <a:pt x="498" y="623"/>
                  </a:lnTo>
                  <a:lnTo>
                    <a:pt x="495" y="623"/>
                  </a:lnTo>
                  <a:lnTo>
                    <a:pt x="492" y="623"/>
                  </a:lnTo>
                  <a:lnTo>
                    <a:pt x="492" y="620"/>
                  </a:lnTo>
                  <a:lnTo>
                    <a:pt x="495" y="620"/>
                  </a:lnTo>
                  <a:lnTo>
                    <a:pt x="498" y="620"/>
                  </a:lnTo>
                  <a:lnTo>
                    <a:pt x="495" y="617"/>
                  </a:lnTo>
                  <a:lnTo>
                    <a:pt x="495" y="614"/>
                  </a:lnTo>
                  <a:lnTo>
                    <a:pt x="498" y="614"/>
                  </a:lnTo>
                  <a:lnTo>
                    <a:pt x="498" y="617"/>
                  </a:lnTo>
                  <a:lnTo>
                    <a:pt x="501" y="617"/>
                  </a:lnTo>
                  <a:lnTo>
                    <a:pt x="501" y="614"/>
                  </a:lnTo>
                  <a:lnTo>
                    <a:pt x="498" y="614"/>
                  </a:lnTo>
                  <a:lnTo>
                    <a:pt x="495" y="608"/>
                  </a:lnTo>
                  <a:lnTo>
                    <a:pt x="492" y="606"/>
                  </a:lnTo>
                  <a:lnTo>
                    <a:pt x="489" y="603"/>
                  </a:lnTo>
                  <a:lnTo>
                    <a:pt x="489" y="600"/>
                  </a:lnTo>
                  <a:lnTo>
                    <a:pt x="489" y="597"/>
                  </a:lnTo>
                  <a:lnTo>
                    <a:pt x="495" y="594"/>
                  </a:lnTo>
                  <a:lnTo>
                    <a:pt x="492" y="597"/>
                  </a:lnTo>
                  <a:lnTo>
                    <a:pt x="495" y="597"/>
                  </a:lnTo>
                  <a:lnTo>
                    <a:pt x="498" y="600"/>
                  </a:lnTo>
                  <a:lnTo>
                    <a:pt x="501" y="603"/>
                  </a:lnTo>
                  <a:lnTo>
                    <a:pt x="503" y="606"/>
                  </a:lnTo>
                  <a:lnTo>
                    <a:pt x="503" y="603"/>
                  </a:lnTo>
                  <a:lnTo>
                    <a:pt x="501" y="603"/>
                  </a:lnTo>
                  <a:lnTo>
                    <a:pt x="501" y="600"/>
                  </a:lnTo>
                  <a:lnTo>
                    <a:pt x="503" y="600"/>
                  </a:lnTo>
                  <a:lnTo>
                    <a:pt x="509" y="600"/>
                  </a:lnTo>
                  <a:lnTo>
                    <a:pt x="506" y="597"/>
                  </a:lnTo>
                  <a:lnTo>
                    <a:pt x="503" y="597"/>
                  </a:lnTo>
                  <a:lnTo>
                    <a:pt x="503" y="594"/>
                  </a:lnTo>
                  <a:lnTo>
                    <a:pt x="506" y="591"/>
                  </a:lnTo>
                  <a:lnTo>
                    <a:pt x="509" y="591"/>
                  </a:lnTo>
                  <a:lnTo>
                    <a:pt x="509" y="588"/>
                  </a:lnTo>
                  <a:lnTo>
                    <a:pt x="512" y="591"/>
                  </a:lnTo>
                  <a:lnTo>
                    <a:pt x="515" y="591"/>
                  </a:lnTo>
                  <a:lnTo>
                    <a:pt x="518" y="588"/>
                  </a:lnTo>
                  <a:lnTo>
                    <a:pt x="529" y="591"/>
                  </a:lnTo>
                  <a:lnTo>
                    <a:pt x="532" y="594"/>
                  </a:lnTo>
                  <a:lnTo>
                    <a:pt x="538" y="594"/>
                  </a:lnTo>
                  <a:lnTo>
                    <a:pt x="535" y="597"/>
                  </a:lnTo>
                  <a:lnTo>
                    <a:pt x="532" y="597"/>
                  </a:lnTo>
                  <a:lnTo>
                    <a:pt x="532" y="600"/>
                  </a:lnTo>
                  <a:lnTo>
                    <a:pt x="532" y="603"/>
                  </a:lnTo>
                  <a:lnTo>
                    <a:pt x="535" y="600"/>
                  </a:lnTo>
                  <a:lnTo>
                    <a:pt x="538" y="597"/>
                  </a:lnTo>
                  <a:lnTo>
                    <a:pt x="544" y="594"/>
                  </a:lnTo>
                  <a:lnTo>
                    <a:pt x="547" y="591"/>
                  </a:lnTo>
                  <a:lnTo>
                    <a:pt x="547" y="588"/>
                  </a:lnTo>
                  <a:lnTo>
                    <a:pt x="549" y="588"/>
                  </a:lnTo>
                  <a:lnTo>
                    <a:pt x="552" y="585"/>
                  </a:lnTo>
                  <a:lnTo>
                    <a:pt x="555" y="585"/>
                  </a:lnTo>
                  <a:lnTo>
                    <a:pt x="558" y="588"/>
                  </a:lnTo>
                  <a:lnTo>
                    <a:pt x="561" y="588"/>
                  </a:lnTo>
                  <a:lnTo>
                    <a:pt x="564" y="585"/>
                  </a:lnTo>
                  <a:lnTo>
                    <a:pt x="564" y="582"/>
                  </a:lnTo>
                  <a:lnTo>
                    <a:pt x="561" y="582"/>
                  </a:lnTo>
                  <a:lnTo>
                    <a:pt x="558" y="582"/>
                  </a:lnTo>
                  <a:lnTo>
                    <a:pt x="555" y="580"/>
                  </a:lnTo>
                  <a:lnTo>
                    <a:pt x="552" y="577"/>
                  </a:lnTo>
                  <a:lnTo>
                    <a:pt x="552" y="574"/>
                  </a:lnTo>
                  <a:lnTo>
                    <a:pt x="549" y="571"/>
                  </a:lnTo>
                  <a:lnTo>
                    <a:pt x="547" y="568"/>
                  </a:lnTo>
                  <a:lnTo>
                    <a:pt x="547" y="565"/>
                  </a:lnTo>
                  <a:lnTo>
                    <a:pt x="544" y="565"/>
                  </a:lnTo>
                  <a:lnTo>
                    <a:pt x="547" y="562"/>
                  </a:lnTo>
                  <a:lnTo>
                    <a:pt x="547" y="554"/>
                  </a:lnTo>
                  <a:lnTo>
                    <a:pt x="549" y="551"/>
                  </a:lnTo>
                  <a:lnTo>
                    <a:pt x="555" y="551"/>
                  </a:lnTo>
                  <a:lnTo>
                    <a:pt x="555" y="548"/>
                  </a:lnTo>
                  <a:lnTo>
                    <a:pt x="555" y="545"/>
                  </a:lnTo>
                  <a:lnTo>
                    <a:pt x="555" y="542"/>
                  </a:lnTo>
                  <a:lnTo>
                    <a:pt x="555" y="539"/>
                  </a:lnTo>
                  <a:lnTo>
                    <a:pt x="552" y="536"/>
                  </a:lnTo>
                  <a:lnTo>
                    <a:pt x="555" y="536"/>
                  </a:lnTo>
                  <a:lnTo>
                    <a:pt x="555" y="533"/>
                  </a:lnTo>
                  <a:lnTo>
                    <a:pt x="555" y="531"/>
                  </a:lnTo>
                  <a:lnTo>
                    <a:pt x="555" y="525"/>
                  </a:lnTo>
                  <a:lnTo>
                    <a:pt x="555" y="528"/>
                  </a:lnTo>
                  <a:lnTo>
                    <a:pt x="555" y="531"/>
                  </a:lnTo>
                  <a:lnTo>
                    <a:pt x="555" y="533"/>
                  </a:lnTo>
                  <a:lnTo>
                    <a:pt x="558" y="531"/>
                  </a:lnTo>
                  <a:lnTo>
                    <a:pt x="561" y="528"/>
                  </a:lnTo>
                  <a:lnTo>
                    <a:pt x="564" y="528"/>
                  </a:lnTo>
                  <a:lnTo>
                    <a:pt x="564" y="525"/>
                  </a:lnTo>
                  <a:lnTo>
                    <a:pt x="564" y="522"/>
                  </a:lnTo>
                  <a:lnTo>
                    <a:pt x="561" y="519"/>
                  </a:lnTo>
                  <a:lnTo>
                    <a:pt x="564" y="519"/>
                  </a:lnTo>
                  <a:lnTo>
                    <a:pt x="561" y="516"/>
                  </a:lnTo>
                  <a:lnTo>
                    <a:pt x="561" y="513"/>
                  </a:lnTo>
                  <a:lnTo>
                    <a:pt x="561" y="516"/>
                  </a:lnTo>
                  <a:lnTo>
                    <a:pt x="564" y="516"/>
                  </a:lnTo>
                  <a:lnTo>
                    <a:pt x="564" y="513"/>
                  </a:lnTo>
                  <a:lnTo>
                    <a:pt x="567" y="513"/>
                  </a:lnTo>
                  <a:lnTo>
                    <a:pt x="570" y="510"/>
                  </a:lnTo>
                  <a:lnTo>
                    <a:pt x="570" y="508"/>
                  </a:lnTo>
                  <a:lnTo>
                    <a:pt x="567" y="505"/>
                  </a:lnTo>
                  <a:lnTo>
                    <a:pt x="570" y="505"/>
                  </a:lnTo>
                  <a:lnTo>
                    <a:pt x="570" y="508"/>
                  </a:lnTo>
                  <a:lnTo>
                    <a:pt x="573" y="505"/>
                  </a:lnTo>
                  <a:lnTo>
                    <a:pt x="573" y="502"/>
                  </a:lnTo>
                  <a:lnTo>
                    <a:pt x="575" y="502"/>
                  </a:lnTo>
                  <a:lnTo>
                    <a:pt x="578" y="499"/>
                  </a:lnTo>
                  <a:lnTo>
                    <a:pt x="581" y="499"/>
                  </a:lnTo>
                  <a:lnTo>
                    <a:pt x="584" y="499"/>
                  </a:lnTo>
                  <a:lnTo>
                    <a:pt x="584" y="496"/>
                  </a:lnTo>
                  <a:lnTo>
                    <a:pt x="587" y="499"/>
                  </a:lnTo>
                  <a:lnTo>
                    <a:pt x="587" y="502"/>
                  </a:lnTo>
                  <a:lnTo>
                    <a:pt x="590" y="502"/>
                  </a:lnTo>
                  <a:lnTo>
                    <a:pt x="584" y="502"/>
                  </a:lnTo>
                  <a:lnTo>
                    <a:pt x="587" y="502"/>
                  </a:lnTo>
                  <a:lnTo>
                    <a:pt x="584" y="505"/>
                  </a:lnTo>
                  <a:lnTo>
                    <a:pt x="584" y="508"/>
                  </a:lnTo>
                  <a:lnTo>
                    <a:pt x="587" y="505"/>
                  </a:lnTo>
                  <a:lnTo>
                    <a:pt x="590" y="508"/>
                  </a:lnTo>
                  <a:lnTo>
                    <a:pt x="593" y="508"/>
                  </a:lnTo>
                  <a:lnTo>
                    <a:pt x="598" y="508"/>
                  </a:lnTo>
                  <a:lnTo>
                    <a:pt x="601" y="508"/>
                  </a:lnTo>
                  <a:lnTo>
                    <a:pt x="604" y="508"/>
                  </a:lnTo>
                  <a:lnTo>
                    <a:pt x="607" y="508"/>
                  </a:lnTo>
                  <a:lnTo>
                    <a:pt x="607" y="510"/>
                  </a:lnTo>
                  <a:lnTo>
                    <a:pt x="601" y="513"/>
                  </a:lnTo>
                  <a:lnTo>
                    <a:pt x="598" y="516"/>
                  </a:lnTo>
                  <a:lnTo>
                    <a:pt x="596" y="519"/>
                  </a:lnTo>
                  <a:lnTo>
                    <a:pt x="598" y="519"/>
                  </a:lnTo>
                  <a:lnTo>
                    <a:pt x="601" y="519"/>
                  </a:lnTo>
                  <a:lnTo>
                    <a:pt x="604" y="522"/>
                  </a:lnTo>
                  <a:lnTo>
                    <a:pt x="607" y="522"/>
                  </a:lnTo>
                  <a:lnTo>
                    <a:pt x="607" y="525"/>
                  </a:lnTo>
                  <a:lnTo>
                    <a:pt x="610" y="525"/>
                  </a:lnTo>
                  <a:lnTo>
                    <a:pt x="607" y="528"/>
                  </a:lnTo>
                  <a:lnTo>
                    <a:pt x="610" y="531"/>
                  </a:lnTo>
                  <a:lnTo>
                    <a:pt x="607" y="531"/>
                  </a:lnTo>
                  <a:lnTo>
                    <a:pt x="610" y="533"/>
                  </a:lnTo>
                  <a:lnTo>
                    <a:pt x="613" y="533"/>
                  </a:lnTo>
                  <a:lnTo>
                    <a:pt x="616" y="533"/>
                  </a:lnTo>
                  <a:lnTo>
                    <a:pt x="619" y="533"/>
                  </a:lnTo>
                  <a:lnTo>
                    <a:pt x="619" y="531"/>
                  </a:lnTo>
                  <a:lnTo>
                    <a:pt x="619" y="528"/>
                  </a:lnTo>
                  <a:lnTo>
                    <a:pt x="621" y="528"/>
                  </a:lnTo>
                  <a:lnTo>
                    <a:pt x="619" y="528"/>
                  </a:lnTo>
                  <a:lnTo>
                    <a:pt x="621" y="528"/>
                  </a:lnTo>
                  <a:lnTo>
                    <a:pt x="624" y="528"/>
                  </a:lnTo>
                  <a:lnTo>
                    <a:pt x="627" y="525"/>
                  </a:lnTo>
                  <a:lnTo>
                    <a:pt x="630" y="522"/>
                  </a:lnTo>
                  <a:lnTo>
                    <a:pt x="636" y="525"/>
                  </a:lnTo>
                  <a:lnTo>
                    <a:pt x="639" y="522"/>
                  </a:lnTo>
                  <a:lnTo>
                    <a:pt x="642" y="522"/>
                  </a:lnTo>
                  <a:lnTo>
                    <a:pt x="642" y="519"/>
                  </a:lnTo>
                  <a:lnTo>
                    <a:pt x="642" y="516"/>
                  </a:lnTo>
                  <a:lnTo>
                    <a:pt x="639" y="516"/>
                  </a:lnTo>
                  <a:lnTo>
                    <a:pt x="636" y="519"/>
                  </a:lnTo>
                  <a:lnTo>
                    <a:pt x="636" y="516"/>
                  </a:lnTo>
                  <a:lnTo>
                    <a:pt x="633" y="519"/>
                  </a:lnTo>
                  <a:lnTo>
                    <a:pt x="630" y="519"/>
                  </a:lnTo>
                  <a:lnTo>
                    <a:pt x="624" y="519"/>
                  </a:lnTo>
                  <a:lnTo>
                    <a:pt x="624" y="516"/>
                  </a:lnTo>
                  <a:lnTo>
                    <a:pt x="621" y="513"/>
                  </a:lnTo>
                  <a:lnTo>
                    <a:pt x="619" y="513"/>
                  </a:lnTo>
                  <a:lnTo>
                    <a:pt x="619" y="510"/>
                  </a:lnTo>
                  <a:lnTo>
                    <a:pt x="619" y="513"/>
                  </a:lnTo>
                  <a:lnTo>
                    <a:pt x="616" y="510"/>
                  </a:lnTo>
                  <a:lnTo>
                    <a:pt x="619" y="510"/>
                  </a:lnTo>
                  <a:lnTo>
                    <a:pt x="616" y="510"/>
                  </a:lnTo>
                  <a:lnTo>
                    <a:pt x="613" y="508"/>
                  </a:lnTo>
                  <a:lnTo>
                    <a:pt x="613" y="510"/>
                  </a:lnTo>
                  <a:lnTo>
                    <a:pt x="613" y="508"/>
                  </a:lnTo>
                  <a:lnTo>
                    <a:pt x="610" y="508"/>
                  </a:lnTo>
                  <a:lnTo>
                    <a:pt x="607" y="508"/>
                  </a:lnTo>
                  <a:lnTo>
                    <a:pt x="607" y="505"/>
                  </a:lnTo>
                  <a:lnTo>
                    <a:pt x="610" y="508"/>
                  </a:lnTo>
                  <a:lnTo>
                    <a:pt x="613" y="508"/>
                  </a:lnTo>
                  <a:lnTo>
                    <a:pt x="610" y="505"/>
                  </a:lnTo>
                  <a:lnTo>
                    <a:pt x="613" y="505"/>
                  </a:lnTo>
                  <a:lnTo>
                    <a:pt x="613" y="508"/>
                  </a:lnTo>
                  <a:lnTo>
                    <a:pt x="616" y="508"/>
                  </a:lnTo>
                  <a:lnTo>
                    <a:pt x="619" y="508"/>
                  </a:lnTo>
                  <a:lnTo>
                    <a:pt x="621" y="510"/>
                  </a:lnTo>
                  <a:lnTo>
                    <a:pt x="619" y="508"/>
                  </a:lnTo>
                  <a:lnTo>
                    <a:pt x="621" y="505"/>
                  </a:lnTo>
                  <a:lnTo>
                    <a:pt x="621" y="502"/>
                  </a:lnTo>
                  <a:lnTo>
                    <a:pt x="624" y="502"/>
                  </a:lnTo>
                  <a:lnTo>
                    <a:pt x="624" y="505"/>
                  </a:lnTo>
                  <a:lnTo>
                    <a:pt x="627" y="502"/>
                  </a:lnTo>
                  <a:lnTo>
                    <a:pt x="630" y="499"/>
                  </a:lnTo>
                  <a:lnTo>
                    <a:pt x="633" y="499"/>
                  </a:lnTo>
                  <a:lnTo>
                    <a:pt x="639" y="496"/>
                  </a:lnTo>
                  <a:lnTo>
                    <a:pt x="642" y="496"/>
                  </a:lnTo>
                  <a:lnTo>
                    <a:pt x="645" y="493"/>
                  </a:lnTo>
                  <a:lnTo>
                    <a:pt x="647" y="493"/>
                  </a:lnTo>
                  <a:lnTo>
                    <a:pt x="647" y="490"/>
                  </a:lnTo>
                  <a:lnTo>
                    <a:pt x="650" y="490"/>
                  </a:lnTo>
                  <a:lnTo>
                    <a:pt x="656" y="490"/>
                  </a:lnTo>
                  <a:lnTo>
                    <a:pt x="659" y="490"/>
                  </a:lnTo>
                  <a:lnTo>
                    <a:pt x="662" y="487"/>
                  </a:lnTo>
                  <a:lnTo>
                    <a:pt x="665" y="487"/>
                  </a:lnTo>
                  <a:lnTo>
                    <a:pt x="665" y="490"/>
                  </a:lnTo>
                  <a:lnTo>
                    <a:pt x="668" y="490"/>
                  </a:lnTo>
                  <a:lnTo>
                    <a:pt x="665" y="490"/>
                  </a:lnTo>
                  <a:lnTo>
                    <a:pt x="665" y="493"/>
                  </a:lnTo>
                  <a:lnTo>
                    <a:pt x="659" y="493"/>
                  </a:lnTo>
                  <a:lnTo>
                    <a:pt x="659" y="496"/>
                  </a:lnTo>
                  <a:lnTo>
                    <a:pt x="656" y="496"/>
                  </a:lnTo>
                  <a:lnTo>
                    <a:pt x="650" y="496"/>
                  </a:lnTo>
                  <a:lnTo>
                    <a:pt x="650" y="499"/>
                  </a:lnTo>
                  <a:lnTo>
                    <a:pt x="653" y="502"/>
                  </a:lnTo>
                  <a:lnTo>
                    <a:pt x="656" y="502"/>
                  </a:lnTo>
                  <a:lnTo>
                    <a:pt x="659" y="505"/>
                  </a:lnTo>
                  <a:lnTo>
                    <a:pt x="662" y="508"/>
                  </a:lnTo>
                  <a:lnTo>
                    <a:pt x="659" y="508"/>
                  </a:lnTo>
                  <a:lnTo>
                    <a:pt x="656" y="505"/>
                  </a:lnTo>
                  <a:lnTo>
                    <a:pt x="656" y="508"/>
                  </a:lnTo>
                  <a:lnTo>
                    <a:pt x="653" y="510"/>
                  </a:lnTo>
                  <a:lnTo>
                    <a:pt x="653" y="513"/>
                  </a:lnTo>
                  <a:lnTo>
                    <a:pt x="650" y="519"/>
                  </a:lnTo>
                  <a:lnTo>
                    <a:pt x="647" y="519"/>
                  </a:lnTo>
                  <a:lnTo>
                    <a:pt x="645" y="519"/>
                  </a:lnTo>
                  <a:lnTo>
                    <a:pt x="642" y="519"/>
                  </a:lnTo>
                  <a:lnTo>
                    <a:pt x="645" y="522"/>
                  </a:lnTo>
                  <a:lnTo>
                    <a:pt x="647" y="525"/>
                  </a:lnTo>
                  <a:lnTo>
                    <a:pt x="650" y="525"/>
                  </a:lnTo>
                  <a:lnTo>
                    <a:pt x="653" y="528"/>
                  </a:lnTo>
                  <a:lnTo>
                    <a:pt x="656" y="528"/>
                  </a:lnTo>
                  <a:lnTo>
                    <a:pt x="659" y="531"/>
                  </a:lnTo>
                  <a:lnTo>
                    <a:pt x="670" y="533"/>
                  </a:lnTo>
                  <a:lnTo>
                    <a:pt x="676" y="539"/>
                  </a:lnTo>
                  <a:lnTo>
                    <a:pt x="679" y="542"/>
                  </a:lnTo>
                  <a:lnTo>
                    <a:pt x="682" y="542"/>
                  </a:lnTo>
                  <a:lnTo>
                    <a:pt x="685" y="545"/>
                  </a:lnTo>
                  <a:lnTo>
                    <a:pt x="685" y="548"/>
                  </a:lnTo>
                  <a:lnTo>
                    <a:pt x="688" y="548"/>
                  </a:lnTo>
                  <a:lnTo>
                    <a:pt x="691" y="551"/>
                  </a:lnTo>
                  <a:lnTo>
                    <a:pt x="693" y="551"/>
                  </a:lnTo>
                  <a:lnTo>
                    <a:pt x="696" y="554"/>
                  </a:lnTo>
                  <a:lnTo>
                    <a:pt x="702" y="554"/>
                  </a:lnTo>
                  <a:lnTo>
                    <a:pt x="702" y="557"/>
                  </a:lnTo>
                  <a:lnTo>
                    <a:pt x="705" y="557"/>
                  </a:lnTo>
                  <a:lnTo>
                    <a:pt x="705" y="562"/>
                  </a:lnTo>
                  <a:lnTo>
                    <a:pt x="708" y="565"/>
                  </a:lnTo>
                  <a:lnTo>
                    <a:pt x="708" y="568"/>
                  </a:lnTo>
                  <a:lnTo>
                    <a:pt x="711" y="568"/>
                  </a:lnTo>
                  <a:lnTo>
                    <a:pt x="711" y="574"/>
                  </a:lnTo>
                  <a:lnTo>
                    <a:pt x="708" y="574"/>
                  </a:lnTo>
                  <a:lnTo>
                    <a:pt x="708" y="577"/>
                  </a:lnTo>
                  <a:lnTo>
                    <a:pt x="705" y="577"/>
                  </a:lnTo>
                  <a:lnTo>
                    <a:pt x="696" y="585"/>
                  </a:lnTo>
                  <a:lnTo>
                    <a:pt x="693" y="585"/>
                  </a:lnTo>
                  <a:lnTo>
                    <a:pt x="685" y="582"/>
                  </a:lnTo>
                  <a:lnTo>
                    <a:pt x="679" y="582"/>
                  </a:lnTo>
                  <a:lnTo>
                    <a:pt x="676" y="585"/>
                  </a:lnTo>
                  <a:lnTo>
                    <a:pt x="670" y="585"/>
                  </a:lnTo>
                  <a:lnTo>
                    <a:pt x="668" y="582"/>
                  </a:lnTo>
                  <a:lnTo>
                    <a:pt x="665" y="585"/>
                  </a:lnTo>
                  <a:lnTo>
                    <a:pt x="656" y="582"/>
                  </a:lnTo>
                  <a:lnTo>
                    <a:pt x="650" y="582"/>
                  </a:lnTo>
                  <a:lnTo>
                    <a:pt x="647" y="577"/>
                  </a:lnTo>
                  <a:lnTo>
                    <a:pt x="645" y="574"/>
                  </a:lnTo>
                  <a:lnTo>
                    <a:pt x="642" y="577"/>
                  </a:lnTo>
                  <a:lnTo>
                    <a:pt x="642" y="574"/>
                  </a:lnTo>
                  <a:lnTo>
                    <a:pt x="636" y="574"/>
                  </a:lnTo>
                  <a:lnTo>
                    <a:pt x="636" y="571"/>
                  </a:lnTo>
                  <a:lnTo>
                    <a:pt x="636" y="568"/>
                  </a:lnTo>
                  <a:lnTo>
                    <a:pt x="633" y="568"/>
                  </a:lnTo>
                  <a:lnTo>
                    <a:pt x="630" y="571"/>
                  </a:lnTo>
                  <a:lnTo>
                    <a:pt x="621" y="571"/>
                  </a:lnTo>
                  <a:lnTo>
                    <a:pt x="619" y="571"/>
                  </a:lnTo>
                  <a:lnTo>
                    <a:pt x="613" y="571"/>
                  </a:lnTo>
                  <a:lnTo>
                    <a:pt x="610" y="571"/>
                  </a:lnTo>
                  <a:lnTo>
                    <a:pt x="604" y="574"/>
                  </a:lnTo>
                  <a:lnTo>
                    <a:pt x="601" y="577"/>
                  </a:lnTo>
                  <a:lnTo>
                    <a:pt x="598" y="577"/>
                  </a:lnTo>
                  <a:lnTo>
                    <a:pt x="596" y="580"/>
                  </a:lnTo>
                  <a:lnTo>
                    <a:pt x="593" y="582"/>
                  </a:lnTo>
                  <a:lnTo>
                    <a:pt x="593" y="585"/>
                  </a:lnTo>
                  <a:lnTo>
                    <a:pt x="590" y="585"/>
                  </a:lnTo>
                  <a:lnTo>
                    <a:pt x="584" y="585"/>
                  </a:lnTo>
                  <a:lnTo>
                    <a:pt x="581" y="585"/>
                  </a:lnTo>
                  <a:lnTo>
                    <a:pt x="573" y="585"/>
                  </a:lnTo>
                  <a:lnTo>
                    <a:pt x="570" y="582"/>
                  </a:lnTo>
                  <a:lnTo>
                    <a:pt x="567" y="582"/>
                  </a:lnTo>
                  <a:lnTo>
                    <a:pt x="567" y="585"/>
                  </a:lnTo>
                  <a:lnTo>
                    <a:pt x="567" y="588"/>
                  </a:lnTo>
                  <a:lnTo>
                    <a:pt x="570" y="588"/>
                  </a:lnTo>
                  <a:lnTo>
                    <a:pt x="570" y="591"/>
                  </a:lnTo>
                  <a:lnTo>
                    <a:pt x="573" y="591"/>
                  </a:lnTo>
                  <a:lnTo>
                    <a:pt x="575" y="591"/>
                  </a:lnTo>
                  <a:lnTo>
                    <a:pt x="567" y="591"/>
                  </a:lnTo>
                  <a:lnTo>
                    <a:pt x="564" y="594"/>
                  </a:lnTo>
                  <a:lnTo>
                    <a:pt x="567" y="594"/>
                  </a:lnTo>
                  <a:lnTo>
                    <a:pt x="567" y="597"/>
                  </a:lnTo>
                  <a:lnTo>
                    <a:pt x="564" y="597"/>
                  </a:lnTo>
                  <a:lnTo>
                    <a:pt x="558" y="597"/>
                  </a:lnTo>
                  <a:lnTo>
                    <a:pt x="555" y="597"/>
                  </a:lnTo>
                  <a:lnTo>
                    <a:pt x="555" y="594"/>
                  </a:lnTo>
                  <a:lnTo>
                    <a:pt x="552" y="594"/>
                  </a:lnTo>
                  <a:lnTo>
                    <a:pt x="549" y="594"/>
                  </a:lnTo>
                  <a:lnTo>
                    <a:pt x="552" y="597"/>
                  </a:lnTo>
                  <a:lnTo>
                    <a:pt x="549" y="597"/>
                  </a:lnTo>
                  <a:lnTo>
                    <a:pt x="547" y="597"/>
                  </a:lnTo>
                  <a:lnTo>
                    <a:pt x="544" y="597"/>
                  </a:lnTo>
                  <a:lnTo>
                    <a:pt x="538" y="597"/>
                  </a:lnTo>
                  <a:lnTo>
                    <a:pt x="538" y="600"/>
                  </a:lnTo>
                  <a:lnTo>
                    <a:pt x="535" y="603"/>
                  </a:lnTo>
                  <a:lnTo>
                    <a:pt x="532" y="606"/>
                  </a:lnTo>
                  <a:lnTo>
                    <a:pt x="532" y="608"/>
                  </a:lnTo>
                  <a:lnTo>
                    <a:pt x="535" y="611"/>
                  </a:lnTo>
                  <a:lnTo>
                    <a:pt x="538" y="611"/>
                  </a:lnTo>
                  <a:lnTo>
                    <a:pt x="544" y="608"/>
                  </a:lnTo>
                  <a:lnTo>
                    <a:pt x="544" y="611"/>
                  </a:lnTo>
                  <a:lnTo>
                    <a:pt x="541" y="611"/>
                  </a:lnTo>
                  <a:lnTo>
                    <a:pt x="541" y="614"/>
                  </a:lnTo>
                  <a:lnTo>
                    <a:pt x="544" y="617"/>
                  </a:lnTo>
                  <a:lnTo>
                    <a:pt x="544" y="620"/>
                  </a:lnTo>
                  <a:lnTo>
                    <a:pt x="544" y="623"/>
                  </a:lnTo>
                  <a:lnTo>
                    <a:pt x="544" y="626"/>
                  </a:lnTo>
                  <a:lnTo>
                    <a:pt x="547" y="626"/>
                  </a:lnTo>
                  <a:lnTo>
                    <a:pt x="547" y="629"/>
                  </a:lnTo>
                  <a:lnTo>
                    <a:pt x="544" y="629"/>
                  </a:lnTo>
                  <a:lnTo>
                    <a:pt x="541" y="629"/>
                  </a:lnTo>
                  <a:lnTo>
                    <a:pt x="541" y="623"/>
                  </a:lnTo>
                  <a:lnTo>
                    <a:pt x="538" y="623"/>
                  </a:lnTo>
                  <a:lnTo>
                    <a:pt x="538" y="626"/>
                  </a:lnTo>
                  <a:lnTo>
                    <a:pt x="538" y="629"/>
                  </a:lnTo>
                  <a:lnTo>
                    <a:pt x="538" y="631"/>
                  </a:lnTo>
                  <a:lnTo>
                    <a:pt x="541" y="631"/>
                  </a:lnTo>
                  <a:lnTo>
                    <a:pt x="544" y="631"/>
                  </a:lnTo>
                  <a:lnTo>
                    <a:pt x="547" y="631"/>
                  </a:lnTo>
                  <a:lnTo>
                    <a:pt x="547" y="634"/>
                  </a:lnTo>
                  <a:lnTo>
                    <a:pt x="549" y="634"/>
                  </a:lnTo>
                  <a:lnTo>
                    <a:pt x="549" y="637"/>
                  </a:lnTo>
                  <a:lnTo>
                    <a:pt x="547" y="637"/>
                  </a:lnTo>
                  <a:lnTo>
                    <a:pt x="549" y="640"/>
                  </a:lnTo>
                  <a:lnTo>
                    <a:pt x="552" y="640"/>
                  </a:lnTo>
                  <a:lnTo>
                    <a:pt x="552" y="643"/>
                  </a:lnTo>
                  <a:lnTo>
                    <a:pt x="555" y="646"/>
                  </a:lnTo>
                  <a:lnTo>
                    <a:pt x="552" y="649"/>
                  </a:lnTo>
                  <a:lnTo>
                    <a:pt x="558" y="649"/>
                  </a:lnTo>
                  <a:lnTo>
                    <a:pt x="561" y="649"/>
                  </a:lnTo>
                  <a:lnTo>
                    <a:pt x="564" y="649"/>
                  </a:lnTo>
                  <a:lnTo>
                    <a:pt x="561" y="649"/>
                  </a:lnTo>
                  <a:lnTo>
                    <a:pt x="561" y="652"/>
                  </a:lnTo>
                  <a:lnTo>
                    <a:pt x="558" y="652"/>
                  </a:lnTo>
                  <a:lnTo>
                    <a:pt x="555" y="652"/>
                  </a:lnTo>
                  <a:lnTo>
                    <a:pt x="555" y="655"/>
                  </a:lnTo>
                  <a:lnTo>
                    <a:pt x="561" y="652"/>
                  </a:lnTo>
                  <a:lnTo>
                    <a:pt x="561" y="655"/>
                  </a:lnTo>
                  <a:lnTo>
                    <a:pt x="564" y="652"/>
                  </a:lnTo>
                  <a:lnTo>
                    <a:pt x="567" y="652"/>
                  </a:lnTo>
                  <a:lnTo>
                    <a:pt x="570" y="652"/>
                  </a:lnTo>
                  <a:lnTo>
                    <a:pt x="573" y="655"/>
                  </a:lnTo>
                  <a:lnTo>
                    <a:pt x="573" y="652"/>
                  </a:lnTo>
                  <a:lnTo>
                    <a:pt x="575" y="655"/>
                  </a:lnTo>
                  <a:lnTo>
                    <a:pt x="575" y="657"/>
                  </a:lnTo>
                  <a:lnTo>
                    <a:pt x="578" y="660"/>
                  </a:lnTo>
                  <a:lnTo>
                    <a:pt x="581" y="660"/>
                  </a:lnTo>
                  <a:lnTo>
                    <a:pt x="584" y="660"/>
                  </a:lnTo>
                  <a:lnTo>
                    <a:pt x="587" y="660"/>
                  </a:lnTo>
                  <a:lnTo>
                    <a:pt x="593" y="657"/>
                  </a:lnTo>
                  <a:lnTo>
                    <a:pt x="593" y="655"/>
                  </a:lnTo>
                  <a:lnTo>
                    <a:pt x="593" y="652"/>
                  </a:lnTo>
                  <a:lnTo>
                    <a:pt x="596" y="649"/>
                  </a:lnTo>
                  <a:lnTo>
                    <a:pt x="601" y="652"/>
                  </a:lnTo>
                  <a:lnTo>
                    <a:pt x="604" y="652"/>
                  </a:lnTo>
                  <a:lnTo>
                    <a:pt x="610" y="655"/>
                  </a:lnTo>
                  <a:lnTo>
                    <a:pt x="610" y="657"/>
                  </a:lnTo>
                  <a:lnTo>
                    <a:pt x="613" y="657"/>
                  </a:lnTo>
                  <a:lnTo>
                    <a:pt x="613" y="660"/>
                  </a:lnTo>
                  <a:lnTo>
                    <a:pt x="616" y="660"/>
                  </a:lnTo>
                  <a:lnTo>
                    <a:pt x="621" y="663"/>
                  </a:lnTo>
                  <a:lnTo>
                    <a:pt x="621" y="660"/>
                  </a:lnTo>
                  <a:lnTo>
                    <a:pt x="627" y="660"/>
                  </a:lnTo>
                  <a:lnTo>
                    <a:pt x="630" y="660"/>
                  </a:lnTo>
                  <a:lnTo>
                    <a:pt x="633" y="657"/>
                  </a:lnTo>
                  <a:lnTo>
                    <a:pt x="636" y="657"/>
                  </a:lnTo>
                  <a:lnTo>
                    <a:pt x="639" y="652"/>
                  </a:lnTo>
                  <a:lnTo>
                    <a:pt x="642" y="652"/>
                  </a:lnTo>
                  <a:lnTo>
                    <a:pt x="642" y="649"/>
                  </a:lnTo>
                  <a:lnTo>
                    <a:pt x="645" y="652"/>
                  </a:lnTo>
                  <a:lnTo>
                    <a:pt x="647" y="652"/>
                  </a:lnTo>
                  <a:lnTo>
                    <a:pt x="647" y="655"/>
                  </a:lnTo>
                  <a:lnTo>
                    <a:pt x="650" y="655"/>
                  </a:lnTo>
                  <a:lnTo>
                    <a:pt x="653" y="655"/>
                  </a:lnTo>
                  <a:lnTo>
                    <a:pt x="653" y="652"/>
                  </a:lnTo>
                  <a:lnTo>
                    <a:pt x="656" y="649"/>
                  </a:lnTo>
                  <a:lnTo>
                    <a:pt x="659" y="652"/>
                  </a:lnTo>
                  <a:lnTo>
                    <a:pt x="659" y="655"/>
                  </a:lnTo>
                  <a:lnTo>
                    <a:pt x="656" y="655"/>
                  </a:lnTo>
                  <a:lnTo>
                    <a:pt x="656" y="657"/>
                  </a:lnTo>
                  <a:lnTo>
                    <a:pt x="656" y="660"/>
                  </a:lnTo>
                  <a:lnTo>
                    <a:pt x="656" y="663"/>
                  </a:lnTo>
                  <a:lnTo>
                    <a:pt x="656" y="666"/>
                  </a:lnTo>
                  <a:lnTo>
                    <a:pt x="656" y="669"/>
                  </a:lnTo>
                  <a:lnTo>
                    <a:pt x="659" y="672"/>
                  </a:lnTo>
                  <a:lnTo>
                    <a:pt x="659" y="678"/>
                  </a:lnTo>
                  <a:lnTo>
                    <a:pt x="659" y="680"/>
                  </a:lnTo>
                  <a:lnTo>
                    <a:pt x="659" y="683"/>
                  </a:lnTo>
                  <a:lnTo>
                    <a:pt x="662" y="686"/>
                  </a:lnTo>
                  <a:lnTo>
                    <a:pt x="659" y="686"/>
                  </a:lnTo>
                  <a:lnTo>
                    <a:pt x="656" y="695"/>
                  </a:lnTo>
                  <a:lnTo>
                    <a:pt x="653" y="698"/>
                  </a:lnTo>
                  <a:lnTo>
                    <a:pt x="653" y="701"/>
                  </a:lnTo>
                  <a:lnTo>
                    <a:pt x="653" y="704"/>
                  </a:lnTo>
                  <a:lnTo>
                    <a:pt x="650" y="706"/>
                  </a:lnTo>
                  <a:lnTo>
                    <a:pt x="650" y="709"/>
                  </a:lnTo>
                  <a:lnTo>
                    <a:pt x="650" y="712"/>
                  </a:lnTo>
                  <a:lnTo>
                    <a:pt x="650" y="715"/>
                  </a:lnTo>
                  <a:lnTo>
                    <a:pt x="650" y="724"/>
                  </a:lnTo>
                  <a:lnTo>
                    <a:pt x="647" y="729"/>
                  </a:lnTo>
                  <a:lnTo>
                    <a:pt x="647" y="732"/>
                  </a:lnTo>
                  <a:lnTo>
                    <a:pt x="647" y="735"/>
                  </a:lnTo>
                  <a:lnTo>
                    <a:pt x="645" y="735"/>
                  </a:lnTo>
                  <a:lnTo>
                    <a:pt x="645" y="738"/>
                  </a:lnTo>
                  <a:lnTo>
                    <a:pt x="642" y="735"/>
                  </a:lnTo>
                  <a:lnTo>
                    <a:pt x="642" y="738"/>
                  </a:lnTo>
                  <a:lnTo>
                    <a:pt x="636" y="738"/>
                  </a:lnTo>
                  <a:lnTo>
                    <a:pt x="633" y="741"/>
                  </a:lnTo>
                  <a:lnTo>
                    <a:pt x="630" y="738"/>
                  </a:lnTo>
                  <a:lnTo>
                    <a:pt x="630" y="741"/>
                  </a:lnTo>
                  <a:lnTo>
                    <a:pt x="627" y="741"/>
                  </a:lnTo>
                  <a:lnTo>
                    <a:pt x="624" y="741"/>
                  </a:lnTo>
                  <a:lnTo>
                    <a:pt x="624" y="738"/>
                  </a:lnTo>
                  <a:lnTo>
                    <a:pt x="621" y="738"/>
                  </a:lnTo>
                  <a:lnTo>
                    <a:pt x="619" y="738"/>
                  </a:lnTo>
                  <a:lnTo>
                    <a:pt x="619" y="735"/>
                  </a:lnTo>
                  <a:lnTo>
                    <a:pt x="616" y="732"/>
                  </a:lnTo>
                  <a:lnTo>
                    <a:pt x="613" y="732"/>
                  </a:lnTo>
                  <a:lnTo>
                    <a:pt x="607" y="732"/>
                  </a:lnTo>
                  <a:lnTo>
                    <a:pt x="604" y="732"/>
                  </a:lnTo>
                  <a:lnTo>
                    <a:pt x="604" y="735"/>
                  </a:lnTo>
                  <a:lnTo>
                    <a:pt x="598" y="735"/>
                  </a:lnTo>
                  <a:lnTo>
                    <a:pt x="601" y="732"/>
                  </a:lnTo>
                  <a:lnTo>
                    <a:pt x="598" y="732"/>
                  </a:lnTo>
                  <a:lnTo>
                    <a:pt x="596" y="735"/>
                  </a:lnTo>
                  <a:lnTo>
                    <a:pt x="593" y="735"/>
                  </a:lnTo>
                  <a:lnTo>
                    <a:pt x="590" y="738"/>
                  </a:lnTo>
                  <a:lnTo>
                    <a:pt x="587" y="741"/>
                  </a:lnTo>
                  <a:lnTo>
                    <a:pt x="584" y="744"/>
                  </a:lnTo>
                  <a:lnTo>
                    <a:pt x="581" y="744"/>
                  </a:lnTo>
                  <a:lnTo>
                    <a:pt x="578" y="744"/>
                  </a:lnTo>
                  <a:lnTo>
                    <a:pt x="575" y="741"/>
                  </a:lnTo>
                  <a:lnTo>
                    <a:pt x="573" y="741"/>
                  </a:lnTo>
                  <a:lnTo>
                    <a:pt x="570" y="741"/>
                  </a:lnTo>
                  <a:lnTo>
                    <a:pt x="567" y="738"/>
                  </a:lnTo>
                  <a:lnTo>
                    <a:pt x="564" y="738"/>
                  </a:lnTo>
                  <a:lnTo>
                    <a:pt x="561" y="738"/>
                  </a:lnTo>
                  <a:lnTo>
                    <a:pt x="558" y="735"/>
                  </a:lnTo>
                  <a:lnTo>
                    <a:pt x="555" y="735"/>
                  </a:lnTo>
                  <a:lnTo>
                    <a:pt x="547" y="732"/>
                  </a:lnTo>
                  <a:lnTo>
                    <a:pt x="541" y="732"/>
                  </a:lnTo>
                  <a:lnTo>
                    <a:pt x="538" y="732"/>
                  </a:lnTo>
                  <a:lnTo>
                    <a:pt x="535" y="732"/>
                  </a:lnTo>
                  <a:lnTo>
                    <a:pt x="532" y="732"/>
                  </a:lnTo>
                  <a:lnTo>
                    <a:pt x="529" y="729"/>
                  </a:lnTo>
                  <a:lnTo>
                    <a:pt x="529" y="727"/>
                  </a:lnTo>
                  <a:lnTo>
                    <a:pt x="524" y="727"/>
                  </a:lnTo>
                  <a:lnTo>
                    <a:pt x="518" y="727"/>
                  </a:lnTo>
                  <a:lnTo>
                    <a:pt x="515" y="724"/>
                  </a:lnTo>
                  <a:lnTo>
                    <a:pt x="512" y="724"/>
                  </a:lnTo>
                  <a:lnTo>
                    <a:pt x="509" y="724"/>
                  </a:lnTo>
                  <a:lnTo>
                    <a:pt x="506" y="724"/>
                  </a:lnTo>
                  <a:lnTo>
                    <a:pt x="503" y="724"/>
                  </a:lnTo>
                  <a:lnTo>
                    <a:pt x="503" y="721"/>
                  </a:lnTo>
                  <a:lnTo>
                    <a:pt x="506" y="721"/>
                  </a:lnTo>
                  <a:lnTo>
                    <a:pt x="503" y="718"/>
                  </a:lnTo>
                  <a:lnTo>
                    <a:pt x="503" y="715"/>
                  </a:lnTo>
                  <a:lnTo>
                    <a:pt x="501" y="715"/>
                  </a:lnTo>
                  <a:lnTo>
                    <a:pt x="498" y="715"/>
                  </a:lnTo>
                  <a:lnTo>
                    <a:pt x="492" y="712"/>
                  </a:lnTo>
                  <a:lnTo>
                    <a:pt x="486" y="715"/>
                  </a:lnTo>
                  <a:lnTo>
                    <a:pt x="483" y="715"/>
                  </a:lnTo>
                  <a:lnTo>
                    <a:pt x="480" y="715"/>
                  </a:lnTo>
                  <a:lnTo>
                    <a:pt x="475" y="718"/>
                  </a:lnTo>
                  <a:lnTo>
                    <a:pt x="472" y="721"/>
                  </a:lnTo>
                  <a:lnTo>
                    <a:pt x="469" y="724"/>
                  </a:lnTo>
                  <a:lnTo>
                    <a:pt x="466" y="727"/>
                  </a:lnTo>
                  <a:lnTo>
                    <a:pt x="466" y="729"/>
                  </a:lnTo>
                  <a:lnTo>
                    <a:pt x="466" y="732"/>
                  </a:lnTo>
                  <a:lnTo>
                    <a:pt x="469" y="735"/>
                  </a:lnTo>
                  <a:lnTo>
                    <a:pt x="469" y="738"/>
                  </a:lnTo>
                  <a:lnTo>
                    <a:pt x="472" y="741"/>
                  </a:lnTo>
                  <a:lnTo>
                    <a:pt x="469" y="744"/>
                  </a:lnTo>
                  <a:lnTo>
                    <a:pt x="469" y="747"/>
                  </a:lnTo>
                  <a:lnTo>
                    <a:pt x="466" y="750"/>
                  </a:lnTo>
                  <a:lnTo>
                    <a:pt x="463" y="753"/>
                  </a:lnTo>
                  <a:lnTo>
                    <a:pt x="460" y="753"/>
                  </a:lnTo>
                  <a:lnTo>
                    <a:pt x="457" y="753"/>
                  </a:lnTo>
                  <a:lnTo>
                    <a:pt x="452" y="753"/>
                  </a:lnTo>
                  <a:lnTo>
                    <a:pt x="449" y="750"/>
                  </a:lnTo>
                  <a:lnTo>
                    <a:pt x="449" y="747"/>
                  </a:lnTo>
                  <a:lnTo>
                    <a:pt x="446" y="747"/>
                  </a:lnTo>
                  <a:lnTo>
                    <a:pt x="443" y="747"/>
                  </a:lnTo>
                  <a:lnTo>
                    <a:pt x="440" y="744"/>
                  </a:lnTo>
                  <a:lnTo>
                    <a:pt x="434" y="741"/>
                  </a:lnTo>
                  <a:lnTo>
                    <a:pt x="429" y="738"/>
                  </a:lnTo>
                  <a:lnTo>
                    <a:pt x="423" y="738"/>
                  </a:lnTo>
                  <a:lnTo>
                    <a:pt x="420" y="738"/>
                  </a:lnTo>
                  <a:lnTo>
                    <a:pt x="417" y="738"/>
                  </a:lnTo>
                  <a:lnTo>
                    <a:pt x="414" y="732"/>
                  </a:lnTo>
                  <a:lnTo>
                    <a:pt x="411" y="729"/>
                  </a:lnTo>
                  <a:lnTo>
                    <a:pt x="411" y="727"/>
                  </a:lnTo>
                  <a:lnTo>
                    <a:pt x="411" y="724"/>
                  </a:lnTo>
                  <a:lnTo>
                    <a:pt x="408" y="724"/>
                  </a:lnTo>
                  <a:lnTo>
                    <a:pt x="406" y="721"/>
                  </a:lnTo>
                  <a:lnTo>
                    <a:pt x="403" y="721"/>
                  </a:lnTo>
                  <a:lnTo>
                    <a:pt x="397" y="718"/>
                  </a:lnTo>
                  <a:lnTo>
                    <a:pt x="391" y="715"/>
                  </a:lnTo>
                  <a:lnTo>
                    <a:pt x="388" y="715"/>
                  </a:lnTo>
                  <a:lnTo>
                    <a:pt x="385" y="715"/>
                  </a:lnTo>
                  <a:lnTo>
                    <a:pt x="382" y="715"/>
                  </a:lnTo>
                  <a:lnTo>
                    <a:pt x="380" y="715"/>
                  </a:lnTo>
                  <a:lnTo>
                    <a:pt x="374" y="715"/>
                  </a:lnTo>
                  <a:lnTo>
                    <a:pt x="368" y="712"/>
                  </a:lnTo>
                  <a:lnTo>
                    <a:pt x="365" y="712"/>
                  </a:lnTo>
                  <a:lnTo>
                    <a:pt x="362" y="709"/>
                  </a:lnTo>
                  <a:lnTo>
                    <a:pt x="359" y="709"/>
                  </a:lnTo>
                  <a:lnTo>
                    <a:pt x="357" y="704"/>
                  </a:lnTo>
                  <a:lnTo>
                    <a:pt x="354" y="706"/>
                  </a:lnTo>
                  <a:lnTo>
                    <a:pt x="354" y="704"/>
                  </a:lnTo>
                  <a:lnTo>
                    <a:pt x="351" y="701"/>
                  </a:lnTo>
                  <a:lnTo>
                    <a:pt x="351" y="704"/>
                  </a:lnTo>
                  <a:lnTo>
                    <a:pt x="348" y="704"/>
                  </a:lnTo>
                  <a:lnTo>
                    <a:pt x="348" y="701"/>
                  </a:lnTo>
                  <a:lnTo>
                    <a:pt x="345" y="701"/>
                  </a:lnTo>
                  <a:lnTo>
                    <a:pt x="345" y="698"/>
                  </a:lnTo>
                  <a:lnTo>
                    <a:pt x="345" y="695"/>
                  </a:lnTo>
                  <a:lnTo>
                    <a:pt x="348" y="695"/>
                  </a:lnTo>
                  <a:lnTo>
                    <a:pt x="348" y="692"/>
                  </a:lnTo>
                  <a:lnTo>
                    <a:pt x="351" y="689"/>
                  </a:lnTo>
                  <a:lnTo>
                    <a:pt x="354" y="686"/>
                  </a:lnTo>
                  <a:lnTo>
                    <a:pt x="357" y="686"/>
                  </a:lnTo>
                  <a:lnTo>
                    <a:pt x="357" y="683"/>
                  </a:lnTo>
                  <a:lnTo>
                    <a:pt x="359" y="678"/>
                  </a:lnTo>
                  <a:lnTo>
                    <a:pt x="359" y="675"/>
                  </a:lnTo>
                  <a:lnTo>
                    <a:pt x="357" y="672"/>
                  </a:lnTo>
                  <a:lnTo>
                    <a:pt x="357" y="669"/>
                  </a:lnTo>
                  <a:lnTo>
                    <a:pt x="354" y="669"/>
                  </a:lnTo>
                  <a:lnTo>
                    <a:pt x="351" y="666"/>
                  </a:lnTo>
                  <a:lnTo>
                    <a:pt x="351" y="663"/>
                  </a:lnTo>
                  <a:lnTo>
                    <a:pt x="351" y="660"/>
                  </a:lnTo>
                  <a:lnTo>
                    <a:pt x="354" y="660"/>
                  </a:lnTo>
                  <a:lnTo>
                    <a:pt x="357" y="657"/>
                  </a:lnTo>
                  <a:lnTo>
                    <a:pt x="357" y="652"/>
                  </a:lnTo>
                  <a:lnTo>
                    <a:pt x="357" y="649"/>
                  </a:lnTo>
                  <a:lnTo>
                    <a:pt x="354" y="652"/>
                  </a:lnTo>
                  <a:lnTo>
                    <a:pt x="354" y="655"/>
                  </a:lnTo>
                  <a:lnTo>
                    <a:pt x="351" y="655"/>
                  </a:lnTo>
                  <a:lnTo>
                    <a:pt x="348" y="655"/>
                  </a:lnTo>
                  <a:lnTo>
                    <a:pt x="348" y="652"/>
                  </a:lnTo>
                  <a:lnTo>
                    <a:pt x="348" y="649"/>
                  </a:lnTo>
                  <a:lnTo>
                    <a:pt x="342" y="646"/>
                  </a:lnTo>
                  <a:lnTo>
                    <a:pt x="339" y="646"/>
                  </a:lnTo>
                  <a:lnTo>
                    <a:pt x="336" y="646"/>
                  </a:lnTo>
                  <a:lnTo>
                    <a:pt x="334" y="649"/>
                  </a:lnTo>
                  <a:lnTo>
                    <a:pt x="331" y="652"/>
                  </a:lnTo>
                  <a:lnTo>
                    <a:pt x="328" y="652"/>
                  </a:lnTo>
                  <a:lnTo>
                    <a:pt x="325" y="652"/>
                  </a:lnTo>
                  <a:lnTo>
                    <a:pt x="322" y="652"/>
                  </a:lnTo>
                  <a:lnTo>
                    <a:pt x="319" y="652"/>
                  </a:lnTo>
                  <a:lnTo>
                    <a:pt x="316" y="652"/>
                  </a:lnTo>
                  <a:lnTo>
                    <a:pt x="313" y="649"/>
                  </a:lnTo>
                  <a:lnTo>
                    <a:pt x="310" y="652"/>
                  </a:lnTo>
                  <a:lnTo>
                    <a:pt x="308" y="652"/>
                  </a:lnTo>
                  <a:lnTo>
                    <a:pt x="305" y="652"/>
                  </a:lnTo>
                  <a:lnTo>
                    <a:pt x="302" y="649"/>
                  </a:lnTo>
                  <a:lnTo>
                    <a:pt x="299" y="652"/>
                  </a:lnTo>
                  <a:lnTo>
                    <a:pt x="296" y="655"/>
                  </a:lnTo>
                  <a:lnTo>
                    <a:pt x="293" y="655"/>
                  </a:lnTo>
                  <a:lnTo>
                    <a:pt x="290" y="655"/>
                  </a:lnTo>
                  <a:lnTo>
                    <a:pt x="290" y="657"/>
                  </a:lnTo>
                  <a:lnTo>
                    <a:pt x="287" y="655"/>
                  </a:lnTo>
                  <a:lnTo>
                    <a:pt x="285" y="652"/>
                  </a:lnTo>
                  <a:lnTo>
                    <a:pt x="279" y="652"/>
                  </a:lnTo>
                  <a:lnTo>
                    <a:pt x="276" y="652"/>
                  </a:lnTo>
                  <a:lnTo>
                    <a:pt x="273" y="652"/>
                  </a:lnTo>
                  <a:lnTo>
                    <a:pt x="267" y="655"/>
                  </a:lnTo>
                  <a:lnTo>
                    <a:pt x="264" y="655"/>
                  </a:lnTo>
                  <a:lnTo>
                    <a:pt x="262" y="655"/>
                  </a:lnTo>
                  <a:lnTo>
                    <a:pt x="259" y="657"/>
                  </a:lnTo>
                  <a:lnTo>
                    <a:pt x="256" y="657"/>
                  </a:lnTo>
                  <a:lnTo>
                    <a:pt x="244" y="657"/>
                  </a:lnTo>
                  <a:lnTo>
                    <a:pt x="241" y="660"/>
                  </a:lnTo>
                  <a:lnTo>
                    <a:pt x="236" y="660"/>
                  </a:lnTo>
                  <a:lnTo>
                    <a:pt x="233" y="663"/>
                  </a:lnTo>
                  <a:lnTo>
                    <a:pt x="230" y="663"/>
                  </a:lnTo>
                  <a:lnTo>
                    <a:pt x="230" y="666"/>
                  </a:lnTo>
                  <a:lnTo>
                    <a:pt x="227" y="666"/>
                  </a:lnTo>
                  <a:lnTo>
                    <a:pt x="224" y="669"/>
                  </a:lnTo>
                  <a:lnTo>
                    <a:pt x="221" y="669"/>
                  </a:lnTo>
                  <a:lnTo>
                    <a:pt x="218" y="672"/>
                  </a:lnTo>
                  <a:lnTo>
                    <a:pt x="215" y="672"/>
                  </a:lnTo>
                  <a:lnTo>
                    <a:pt x="213" y="672"/>
                  </a:lnTo>
                  <a:lnTo>
                    <a:pt x="210" y="678"/>
                  </a:lnTo>
                  <a:lnTo>
                    <a:pt x="207" y="680"/>
                  </a:lnTo>
                  <a:lnTo>
                    <a:pt x="204" y="680"/>
                  </a:lnTo>
                  <a:lnTo>
                    <a:pt x="201" y="680"/>
                  </a:lnTo>
                  <a:lnTo>
                    <a:pt x="198" y="680"/>
                  </a:lnTo>
                  <a:lnTo>
                    <a:pt x="195" y="680"/>
                  </a:lnTo>
                  <a:lnTo>
                    <a:pt x="192" y="680"/>
                  </a:lnTo>
                  <a:lnTo>
                    <a:pt x="190" y="678"/>
                  </a:lnTo>
                  <a:lnTo>
                    <a:pt x="187" y="678"/>
                  </a:lnTo>
                  <a:lnTo>
                    <a:pt x="184" y="678"/>
                  </a:lnTo>
                  <a:lnTo>
                    <a:pt x="181" y="678"/>
                  </a:lnTo>
                  <a:lnTo>
                    <a:pt x="178" y="678"/>
                  </a:lnTo>
                  <a:lnTo>
                    <a:pt x="172" y="680"/>
                  </a:lnTo>
                  <a:lnTo>
                    <a:pt x="167" y="675"/>
                  </a:lnTo>
                  <a:lnTo>
                    <a:pt x="164" y="672"/>
                  </a:lnTo>
                  <a:lnTo>
                    <a:pt x="161" y="669"/>
                  </a:lnTo>
                  <a:lnTo>
                    <a:pt x="158" y="669"/>
                  </a:lnTo>
                  <a:lnTo>
                    <a:pt x="155" y="672"/>
                  </a:lnTo>
                  <a:lnTo>
                    <a:pt x="152" y="680"/>
                  </a:lnTo>
                  <a:lnTo>
                    <a:pt x="149" y="689"/>
                  </a:lnTo>
                  <a:lnTo>
                    <a:pt x="146" y="692"/>
                  </a:lnTo>
                  <a:lnTo>
                    <a:pt x="143" y="695"/>
                  </a:lnTo>
                  <a:lnTo>
                    <a:pt x="143" y="698"/>
                  </a:lnTo>
                  <a:lnTo>
                    <a:pt x="138" y="701"/>
                  </a:lnTo>
                  <a:lnTo>
                    <a:pt x="135" y="704"/>
                  </a:lnTo>
                  <a:lnTo>
                    <a:pt x="126" y="706"/>
                  </a:lnTo>
                  <a:lnTo>
                    <a:pt x="123" y="709"/>
                  </a:lnTo>
                  <a:lnTo>
                    <a:pt x="120" y="709"/>
                  </a:lnTo>
                  <a:lnTo>
                    <a:pt x="120" y="715"/>
                  </a:lnTo>
                  <a:lnTo>
                    <a:pt x="115" y="721"/>
                  </a:lnTo>
                  <a:lnTo>
                    <a:pt x="115" y="724"/>
                  </a:lnTo>
                  <a:lnTo>
                    <a:pt x="112" y="727"/>
                  </a:lnTo>
                  <a:lnTo>
                    <a:pt x="109" y="729"/>
                  </a:lnTo>
                  <a:lnTo>
                    <a:pt x="106" y="738"/>
                  </a:lnTo>
                  <a:lnTo>
                    <a:pt x="106" y="747"/>
                  </a:lnTo>
                  <a:lnTo>
                    <a:pt x="103" y="750"/>
                  </a:lnTo>
                  <a:lnTo>
                    <a:pt x="106" y="753"/>
                  </a:lnTo>
                  <a:lnTo>
                    <a:pt x="106" y="758"/>
                  </a:lnTo>
                  <a:lnTo>
                    <a:pt x="103" y="764"/>
                  </a:lnTo>
                  <a:lnTo>
                    <a:pt x="97" y="770"/>
                  </a:lnTo>
                  <a:lnTo>
                    <a:pt x="97" y="773"/>
                  </a:lnTo>
                  <a:lnTo>
                    <a:pt x="95" y="776"/>
                  </a:lnTo>
                  <a:lnTo>
                    <a:pt x="89" y="778"/>
                  </a:lnTo>
                  <a:lnTo>
                    <a:pt x="86" y="778"/>
                  </a:lnTo>
                  <a:lnTo>
                    <a:pt x="86" y="781"/>
                  </a:lnTo>
                  <a:lnTo>
                    <a:pt x="83" y="784"/>
                  </a:lnTo>
                  <a:lnTo>
                    <a:pt x="80" y="787"/>
                  </a:lnTo>
                  <a:lnTo>
                    <a:pt x="74" y="790"/>
                  </a:lnTo>
                  <a:lnTo>
                    <a:pt x="69" y="790"/>
                  </a:lnTo>
                  <a:lnTo>
                    <a:pt x="66" y="790"/>
                  </a:lnTo>
                  <a:lnTo>
                    <a:pt x="63" y="793"/>
                  </a:lnTo>
                  <a:lnTo>
                    <a:pt x="63" y="796"/>
                  </a:lnTo>
                  <a:lnTo>
                    <a:pt x="60" y="799"/>
                  </a:lnTo>
                  <a:lnTo>
                    <a:pt x="60" y="802"/>
                  </a:lnTo>
                  <a:lnTo>
                    <a:pt x="57" y="804"/>
                  </a:lnTo>
                  <a:lnTo>
                    <a:pt x="57" y="807"/>
                  </a:lnTo>
                  <a:lnTo>
                    <a:pt x="54" y="810"/>
                  </a:lnTo>
                  <a:lnTo>
                    <a:pt x="48" y="813"/>
                  </a:lnTo>
                  <a:lnTo>
                    <a:pt x="46" y="819"/>
                  </a:lnTo>
                  <a:lnTo>
                    <a:pt x="43" y="825"/>
                  </a:lnTo>
                  <a:lnTo>
                    <a:pt x="40" y="830"/>
                  </a:lnTo>
                  <a:lnTo>
                    <a:pt x="40" y="833"/>
                  </a:lnTo>
                  <a:lnTo>
                    <a:pt x="37" y="842"/>
                  </a:lnTo>
                  <a:lnTo>
                    <a:pt x="28" y="848"/>
                  </a:lnTo>
                  <a:lnTo>
                    <a:pt x="28" y="851"/>
                  </a:lnTo>
                  <a:lnTo>
                    <a:pt x="25" y="853"/>
                  </a:lnTo>
                  <a:lnTo>
                    <a:pt x="25" y="856"/>
                  </a:lnTo>
                  <a:lnTo>
                    <a:pt x="23" y="862"/>
                  </a:lnTo>
                  <a:lnTo>
                    <a:pt x="23" y="865"/>
                  </a:lnTo>
                  <a:lnTo>
                    <a:pt x="20" y="868"/>
                  </a:lnTo>
                  <a:lnTo>
                    <a:pt x="17" y="876"/>
                  </a:lnTo>
                  <a:lnTo>
                    <a:pt x="14" y="876"/>
                  </a:lnTo>
                  <a:lnTo>
                    <a:pt x="11" y="885"/>
                  </a:lnTo>
                  <a:lnTo>
                    <a:pt x="11" y="894"/>
                  </a:lnTo>
                  <a:lnTo>
                    <a:pt x="11" y="897"/>
                  </a:lnTo>
                  <a:lnTo>
                    <a:pt x="11" y="894"/>
                  </a:lnTo>
                  <a:lnTo>
                    <a:pt x="11" y="897"/>
                  </a:lnTo>
                  <a:lnTo>
                    <a:pt x="14" y="902"/>
                  </a:lnTo>
                  <a:lnTo>
                    <a:pt x="17" y="902"/>
                  </a:lnTo>
                  <a:lnTo>
                    <a:pt x="17" y="905"/>
                  </a:lnTo>
                  <a:lnTo>
                    <a:pt x="20" y="908"/>
                  </a:lnTo>
                  <a:lnTo>
                    <a:pt x="20" y="911"/>
                  </a:lnTo>
                  <a:lnTo>
                    <a:pt x="17" y="914"/>
                  </a:lnTo>
                  <a:lnTo>
                    <a:pt x="17" y="920"/>
                  </a:lnTo>
                  <a:lnTo>
                    <a:pt x="14" y="920"/>
                  </a:lnTo>
                  <a:lnTo>
                    <a:pt x="20" y="928"/>
                  </a:lnTo>
                  <a:lnTo>
                    <a:pt x="20" y="931"/>
                  </a:lnTo>
                  <a:lnTo>
                    <a:pt x="20" y="934"/>
                  </a:lnTo>
                  <a:lnTo>
                    <a:pt x="20" y="937"/>
                  </a:lnTo>
                  <a:lnTo>
                    <a:pt x="20" y="949"/>
                  </a:lnTo>
                  <a:lnTo>
                    <a:pt x="17" y="951"/>
                  </a:lnTo>
                  <a:lnTo>
                    <a:pt x="14" y="960"/>
                  </a:lnTo>
                  <a:lnTo>
                    <a:pt x="14" y="963"/>
                  </a:lnTo>
                  <a:lnTo>
                    <a:pt x="14" y="966"/>
                  </a:lnTo>
                  <a:lnTo>
                    <a:pt x="11" y="972"/>
                  </a:lnTo>
                  <a:lnTo>
                    <a:pt x="11" y="975"/>
                  </a:lnTo>
                  <a:lnTo>
                    <a:pt x="11" y="977"/>
                  </a:lnTo>
                  <a:lnTo>
                    <a:pt x="8" y="983"/>
                  </a:lnTo>
                  <a:lnTo>
                    <a:pt x="8" y="986"/>
                  </a:lnTo>
                  <a:lnTo>
                    <a:pt x="5" y="986"/>
                  </a:lnTo>
                  <a:lnTo>
                    <a:pt x="2" y="989"/>
                  </a:lnTo>
                  <a:lnTo>
                    <a:pt x="0" y="992"/>
                  </a:lnTo>
                  <a:lnTo>
                    <a:pt x="0" y="995"/>
                  </a:lnTo>
                  <a:lnTo>
                    <a:pt x="0" y="992"/>
                  </a:lnTo>
                  <a:lnTo>
                    <a:pt x="2" y="992"/>
                  </a:lnTo>
                  <a:lnTo>
                    <a:pt x="2" y="995"/>
                  </a:lnTo>
                  <a:lnTo>
                    <a:pt x="5" y="998"/>
                  </a:lnTo>
                  <a:lnTo>
                    <a:pt x="5" y="1000"/>
                  </a:lnTo>
                  <a:lnTo>
                    <a:pt x="8" y="1000"/>
                  </a:lnTo>
                  <a:lnTo>
                    <a:pt x="8" y="1003"/>
                  </a:lnTo>
                  <a:lnTo>
                    <a:pt x="8" y="1006"/>
                  </a:lnTo>
                  <a:lnTo>
                    <a:pt x="11" y="1009"/>
                  </a:lnTo>
                  <a:lnTo>
                    <a:pt x="11" y="1012"/>
                  </a:lnTo>
                  <a:lnTo>
                    <a:pt x="8" y="1012"/>
                  </a:lnTo>
                  <a:lnTo>
                    <a:pt x="8" y="1015"/>
                  </a:lnTo>
                  <a:lnTo>
                    <a:pt x="8" y="1018"/>
                  </a:lnTo>
                  <a:lnTo>
                    <a:pt x="8" y="1026"/>
                  </a:lnTo>
                  <a:lnTo>
                    <a:pt x="8" y="1029"/>
                  </a:lnTo>
                  <a:lnTo>
                    <a:pt x="8" y="1032"/>
                  </a:lnTo>
                  <a:lnTo>
                    <a:pt x="14" y="1032"/>
                  </a:lnTo>
                  <a:lnTo>
                    <a:pt x="14" y="1035"/>
                  </a:lnTo>
                  <a:lnTo>
                    <a:pt x="17" y="1038"/>
                  </a:lnTo>
                  <a:lnTo>
                    <a:pt x="20" y="1038"/>
                  </a:lnTo>
                  <a:lnTo>
                    <a:pt x="23" y="1038"/>
                  </a:lnTo>
                  <a:lnTo>
                    <a:pt x="25" y="1038"/>
                  </a:lnTo>
                  <a:lnTo>
                    <a:pt x="25" y="1035"/>
                  </a:lnTo>
                  <a:lnTo>
                    <a:pt x="34" y="1035"/>
                  </a:lnTo>
                  <a:lnTo>
                    <a:pt x="31" y="1038"/>
                  </a:lnTo>
                  <a:lnTo>
                    <a:pt x="28" y="1038"/>
                  </a:lnTo>
                  <a:lnTo>
                    <a:pt x="25" y="1038"/>
                  </a:lnTo>
                  <a:lnTo>
                    <a:pt x="25" y="1041"/>
                  </a:lnTo>
                  <a:lnTo>
                    <a:pt x="25" y="1044"/>
                  </a:lnTo>
                  <a:lnTo>
                    <a:pt x="25" y="1047"/>
                  </a:lnTo>
                  <a:lnTo>
                    <a:pt x="25" y="1049"/>
                  </a:lnTo>
                  <a:lnTo>
                    <a:pt x="28" y="1049"/>
                  </a:lnTo>
                  <a:lnTo>
                    <a:pt x="31" y="1049"/>
                  </a:lnTo>
                  <a:lnTo>
                    <a:pt x="31" y="1052"/>
                  </a:lnTo>
                  <a:lnTo>
                    <a:pt x="34" y="1049"/>
                  </a:lnTo>
                  <a:lnTo>
                    <a:pt x="34" y="1055"/>
                  </a:lnTo>
                  <a:lnTo>
                    <a:pt x="37" y="1055"/>
                  </a:lnTo>
                  <a:lnTo>
                    <a:pt x="37" y="1058"/>
                  </a:lnTo>
                  <a:lnTo>
                    <a:pt x="37" y="1061"/>
                  </a:lnTo>
                  <a:lnTo>
                    <a:pt x="40" y="1064"/>
                  </a:lnTo>
                  <a:lnTo>
                    <a:pt x="43" y="1067"/>
                  </a:lnTo>
                  <a:lnTo>
                    <a:pt x="46" y="1067"/>
                  </a:lnTo>
                  <a:lnTo>
                    <a:pt x="48" y="1070"/>
                  </a:lnTo>
                  <a:lnTo>
                    <a:pt x="48" y="1073"/>
                  </a:lnTo>
                  <a:lnTo>
                    <a:pt x="48" y="1075"/>
                  </a:lnTo>
                  <a:lnTo>
                    <a:pt x="51" y="1075"/>
                  </a:lnTo>
                  <a:lnTo>
                    <a:pt x="51" y="1078"/>
                  </a:lnTo>
                  <a:lnTo>
                    <a:pt x="51" y="1081"/>
                  </a:lnTo>
                  <a:lnTo>
                    <a:pt x="54" y="1084"/>
                  </a:lnTo>
                  <a:lnTo>
                    <a:pt x="54" y="1087"/>
                  </a:lnTo>
                  <a:lnTo>
                    <a:pt x="54" y="1090"/>
                  </a:lnTo>
                  <a:lnTo>
                    <a:pt x="54" y="1093"/>
                  </a:lnTo>
                  <a:lnTo>
                    <a:pt x="57" y="1096"/>
                  </a:lnTo>
                  <a:lnTo>
                    <a:pt x="57" y="1098"/>
                  </a:lnTo>
                  <a:lnTo>
                    <a:pt x="60" y="1098"/>
                  </a:lnTo>
                  <a:lnTo>
                    <a:pt x="63" y="1101"/>
                  </a:lnTo>
                  <a:lnTo>
                    <a:pt x="63" y="1104"/>
                  </a:lnTo>
                  <a:lnTo>
                    <a:pt x="66" y="1107"/>
                  </a:lnTo>
                  <a:lnTo>
                    <a:pt x="74" y="1110"/>
                  </a:lnTo>
                  <a:lnTo>
                    <a:pt x="77" y="1113"/>
                  </a:lnTo>
                  <a:lnTo>
                    <a:pt x="80" y="1113"/>
                  </a:lnTo>
                  <a:lnTo>
                    <a:pt x="80" y="1116"/>
                  </a:lnTo>
                  <a:lnTo>
                    <a:pt x="83" y="1119"/>
                  </a:lnTo>
                  <a:lnTo>
                    <a:pt x="83" y="1122"/>
                  </a:lnTo>
                  <a:lnTo>
                    <a:pt x="86" y="1124"/>
                  </a:lnTo>
                  <a:lnTo>
                    <a:pt x="89" y="1124"/>
                  </a:lnTo>
                  <a:lnTo>
                    <a:pt x="92" y="1124"/>
                  </a:lnTo>
                  <a:lnTo>
                    <a:pt x="92" y="1127"/>
                  </a:lnTo>
                  <a:lnTo>
                    <a:pt x="100" y="1136"/>
                  </a:lnTo>
                  <a:lnTo>
                    <a:pt x="103" y="1139"/>
                  </a:lnTo>
                  <a:lnTo>
                    <a:pt x="106" y="1142"/>
                  </a:lnTo>
                  <a:lnTo>
                    <a:pt x="109" y="1145"/>
                  </a:lnTo>
                  <a:lnTo>
                    <a:pt x="112" y="1145"/>
                  </a:lnTo>
                  <a:lnTo>
                    <a:pt x="115" y="1145"/>
                  </a:lnTo>
                  <a:lnTo>
                    <a:pt x="115" y="1147"/>
                  </a:lnTo>
                  <a:lnTo>
                    <a:pt x="118" y="1147"/>
                  </a:lnTo>
                  <a:lnTo>
                    <a:pt x="120" y="1147"/>
                  </a:lnTo>
                  <a:lnTo>
                    <a:pt x="120" y="1150"/>
                  </a:lnTo>
                  <a:lnTo>
                    <a:pt x="126" y="1150"/>
                  </a:lnTo>
                  <a:lnTo>
                    <a:pt x="132" y="1153"/>
                  </a:lnTo>
                  <a:lnTo>
                    <a:pt x="135" y="1150"/>
                  </a:lnTo>
                  <a:lnTo>
                    <a:pt x="143" y="1145"/>
                  </a:lnTo>
                  <a:lnTo>
                    <a:pt x="146" y="1145"/>
                  </a:lnTo>
                  <a:lnTo>
                    <a:pt x="152" y="1142"/>
                  </a:lnTo>
                  <a:lnTo>
                    <a:pt x="155" y="1142"/>
                  </a:lnTo>
                  <a:lnTo>
                    <a:pt x="164" y="1139"/>
                  </a:lnTo>
                  <a:lnTo>
                    <a:pt x="172" y="1139"/>
                  </a:lnTo>
                  <a:lnTo>
                    <a:pt x="175" y="1139"/>
                  </a:lnTo>
                  <a:lnTo>
                    <a:pt x="178" y="1142"/>
                  </a:lnTo>
                  <a:lnTo>
                    <a:pt x="184" y="1142"/>
                  </a:lnTo>
                  <a:lnTo>
                    <a:pt x="195" y="1145"/>
                  </a:lnTo>
                  <a:lnTo>
                    <a:pt x="201" y="1147"/>
                  </a:lnTo>
                  <a:lnTo>
                    <a:pt x="204" y="1145"/>
                  </a:lnTo>
                  <a:lnTo>
                    <a:pt x="207" y="1142"/>
                  </a:lnTo>
                  <a:lnTo>
                    <a:pt x="210" y="1142"/>
                  </a:lnTo>
                  <a:lnTo>
                    <a:pt x="215" y="1139"/>
                  </a:lnTo>
                  <a:lnTo>
                    <a:pt x="224" y="1133"/>
                  </a:lnTo>
                  <a:lnTo>
                    <a:pt x="227" y="1133"/>
                  </a:lnTo>
                  <a:lnTo>
                    <a:pt x="227" y="1130"/>
                  </a:lnTo>
                  <a:lnTo>
                    <a:pt x="230" y="1130"/>
                  </a:lnTo>
                  <a:lnTo>
                    <a:pt x="236" y="1130"/>
                  </a:lnTo>
                  <a:lnTo>
                    <a:pt x="239" y="1130"/>
                  </a:lnTo>
                  <a:lnTo>
                    <a:pt x="241" y="1127"/>
                  </a:lnTo>
                  <a:lnTo>
                    <a:pt x="244" y="1124"/>
                  </a:lnTo>
                  <a:lnTo>
                    <a:pt x="250" y="1122"/>
                  </a:lnTo>
                  <a:lnTo>
                    <a:pt x="262" y="1122"/>
                  </a:lnTo>
                  <a:lnTo>
                    <a:pt x="276" y="1122"/>
                  </a:lnTo>
                  <a:lnTo>
                    <a:pt x="282" y="1122"/>
                  </a:lnTo>
                  <a:lnTo>
                    <a:pt x="287" y="1124"/>
                  </a:lnTo>
                  <a:lnTo>
                    <a:pt x="290" y="1127"/>
                  </a:lnTo>
                  <a:lnTo>
                    <a:pt x="290" y="1130"/>
                  </a:lnTo>
                  <a:lnTo>
                    <a:pt x="293" y="1133"/>
                  </a:lnTo>
                  <a:lnTo>
                    <a:pt x="293" y="1136"/>
                  </a:lnTo>
                  <a:lnTo>
                    <a:pt x="296" y="1136"/>
                  </a:lnTo>
                  <a:lnTo>
                    <a:pt x="293" y="1136"/>
                  </a:lnTo>
                  <a:lnTo>
                    <a:pt x="293" y="1142"/>
                  </a:lnTo>
                  <a:lnTo>
                    <a:pt x="296" y="1145"/>
                  </a:lnTo>
                  <a:lnTo>
                    <a:pt x="299" y="1150"/>
                  </a:lnTo>
                  <a:lnTo>
                    <a:pt x="302" y="1153"/>
                  </a:lnTo>
                  <a:lnTo>
                    <a:pt x="305" y="1150"/>
                  </a:lnTo>
                  <a:lnTo>
                    <a:pt x="305" y="1153"/>
                  </a:lnTo>
                  <a:lnTo>
                    <a:pt x="310" y="1150"/>
                  </a:lnTo>
                  <a:lnTo>
                    <a:pt x="310" y="1153"/>
                  </a:lnTo>
                  <a:lnTo>
                    <a:pt x="310" y="1150"/>
                  </a:lnTo>
                  <a:lnTo>
                    <a:pt x="313" y="1153"/>
                  </a:lnTo>
                  <a:lnTo>
                    <a:pt x="313" y="1150"/>
                  </a:lnTo>
                  <a:lnTo>
                    <a:pt x="316" y="1150"/>
                  </a:lnTo>
                  <a:lnTo>
                    <a:pt x="319" y="1147"/>
                  </a:lnTo>
                  <a:lnTo>
                    <a:pt x="322" y="1150"/>
                  </a:lnTo>
                  <a:lnTo>
                    <a:pt x="325" y="1150"/>
                  </a:lnTo>
                  <a:lnTo>
                    <a:pt x="331" y="1150"/>
                  </a:lnTo>
                  <a:lnTo>
                    <a:pt x="331" y="1147"/>
                  </a:lnTo>
                  <a:lnTo>
                    <a:pt x="334" y="1145"/>
                  </a:lnTo>
                  <a:lnTo>
                    <a:pt x="334" y="1147"/>
                  </a:lnTo>
                  <a:lnTo>
                    <a:pt x="334" y="1150"/>
                  </a:lnTo>
                  <a:lnTo>
                    <a:pt x="336" y="1150"/>
                  </a:lnTo>
                  <a:lnTo>
                    <a:pt x="339" y="1150"/>
                  </a:lnTo>
                  <a:lnTo>
                    <a:pt x="342" y="1153"/>
                  </a:lnTo>
                  <a:lnTo>
                    <a:pt x="342" y="1156"/>
                  </a:lnTo>
                  <a:lnTo>
                    <a:pt x="348" y="1159"/>
                  </a:lnTo>
                  <a:lnTo>
                    <a:pt x="348" y="1156"/>
                  </a:lnTo>
                  <a:lnTo>
                    <a:pt x="351" y="1156"/>
                  </a:lnTo>
                  <a:lnTo>
                    <a:pt x="351" y="1159"/>
                  </a:lnTo>
                  <a:lnTo>
                    <a:pt x="351" y="1162"/>
                  </a:lnTo>
                  <a:lnTo>
                    <a:pt x="348" y="1162"/>
                  </a:lnTo>
                  <a:lnTo>
                    <a:pt x="351" y="1165"/>
                  </a:lnTo>
                  <a:lnTo>
                    <a:pt x="354" y="1168"/>
                  </a:lnTo>
                  <a:lnTo>
                    <a:pt x="354" y="1171"/>
                  </a:lnTo>
                  <a:lnTo>
                    <a:pt x="351" y="1176"/>
                  </a:lnTo>
                  <a:lnTo>
                    <a:pt x="351" y="1185"/>
                  </a:lnTo>
                  <a:lnTo>
                    <a:pt x="351" y="1188"/>
                  </a:lnTo>
                  <a:lnTo>
                    <a:pt x="351" y="1191"/>
                  </a:lnTo>
                  <a:lnTo>
                    <a:pt x="348" y="1194"/>
                  </a:lnTo>
                  <a:lnTo>
                    <a:pt x="348" y="1199"/>
                  </a:lnTo>
                  <a:lnTo>
                    <a:pt x="351" y="1202"/>
                  </a:lnTo>
                  <a:lnTo>
                    <a:pt x="348" y="1202"/>
                  </a:lnTo>
                  <a:lnTo>
                    <a:pt x="348" y="1205"/>
                  </a:lnTo>
                  <a:lnTo>
                    <a:pt x="348" y="1208"/>
                  </a:lnTo>
                  <a:lnTo>
                    <a:pt x="348" y="1211"/>
                  </a:lnTo>
                  <a:lnTo>
                    <a:pt x="348" y="1214"/>
                  </a:lnTo>
                  <a:lnTo>
                    <a:pt x="351" y="1217"/>
                  </a:lnTo>
                  <a:lnTo>
                    <a:pt x="354" y="1217"/>
                  </a:lnTo>
                  <a:lnTo>
                    <a:pt x="351" y="1217"/>
                  </a:lnTo>
                  <a:lnTo>
                    <a:pt x="348" y="1217"/>
                  </a:lnTo>
                  <a:lnTo>
                    <a:pt x="345" y="1217"/>
                  </a:lnTo>
                  <a:lnTo>
                    <a:pt x="345" y="1222"/>
                  </a:lnTo>
                  <a:lnTo>
                    <a:pt x="345" y="1225"/>
                  </a:lnTo>
                  <a:lnTo>
                    <a:pt x="342" y="1228"/>
                  </a:lnTo>
                  <a:lnTo>
                    <a:pt x="342" y="1231"/>
                  </a:lnTo>
                  <a:lnTo>
                    <a:pt x="339" y="1231"/>
                  </a:lnTo>
                  <a:lnTo>
                    <a:pt x="339" y="1234"/>
                  </a:lnTo>
                  <a:lnTo>
                    <a:pt x="342" y="1237"/>
                  </a:lnTo>
                  <a:lnTo>
                    <a:pt x="342" y="1243"/>
                  </a:lnTo>
                  <a:lnTo>
                    <a:pt x="345" y="1248"/>
                  </a:lnTo>
                  <a:lnTo>
                    <a:pt x="348" y="1251"/>
                  </a:lnTo>
                  <a:lnTo>
                    <a:pt x="351" y="1254"/>
                  </a:lnTo>
                  <a:lnTo>
                    <a:pt x="351" y="1257"/>
                  </a:lnTo>
                  <a:lnTo>
                    <a:pt x="354" y="1260"/>
                  </a:lnTo>
                  <a:lnTo>
                    <a:pt x="362" y="1269"/>
                  </a:lnTo>
                  <a:lnTo>
                    <a:pt x="365" y="1274"/>
                  </a:lnTo>
                  <a:lnTo>
                    <a:pt x="368" y="1274"/>
                  </a:lnTo>
                  <a:lnTo>
                    <a:pt x="368" y="1280"/>
                  </a:lnTo>
                  <a:lnTo>
                    <a:pt x="371" y="1283"/>
                  </a:lnTo>
                  <a:lnTo>
                    <a:pt x="374" y="1283"/>
                  </a:lnTo>
                  <a:lnTo>
                    <a:pt x="377" y="1289"/>
                  </a:lnTo>
                  <a:lnTo>
                    <a:pt x="380" y="1297"/>
                  </a:lnTo>
                  <a:lnTo>
                    <a:pt x="382" y="1297"/>
                  </a:lnTo>
                  <a:lnTo>
                    <a:pt x="382" y="1303"/>
                  </a:lnTo>
                  <a:lnTo>
                    <a:pt x="382" y="1306"/>
                  </a:lnTo>
                  <a:lnTo>
                    <a:pt x="385" y="1309"/>
                  </a:lnTo>
                  <a:lnTo>
                    <a:pt x="385" y="1312"/>
                  </a:lnTo>
                  <a:lnTo>
                    <a:pt x="385" y="1315"/>
                  </a:lnTo>
                  <a:lnTo>
                    <a:pt x="385" y="1318"/>
                  </a:lnTo>
                  <a:lnTo>
                    <a:pt x="388" y="1320"/>
                  </a:lnTo>
                  <a:lnTo>
                    <a:pt x="391" y="1326"/>
                  </a:lnTo>
                  <a:lnTo>
                    <a:pt x="391" y="1329"/>
                  </a:lnTo>
                  <a:lnTo>
                    <a:pt x="391" y="1332"/>
                  </a:lnTo>
                  <a:lnTo>
                    <a:pt x="394" y="1343"/>
                  </a:lnTo>
                  <a:lnTo>
                    <a:pt x="397" y="1346"/>
                  </a:lnTo>
                  <a:lnTo>
                    <a:pt x="397" y="1349"/>
                  </a:lnTo>
                  <a:lnTo>
                    <a:pt x="397" y="1355"/>
                  </a:lnTo>
                  <a:lnTo>
                    <a:pt x="394" y="1358"/>
                  </a:lnTo>
                  <a:lnTo>
                    <a:pt x="394" y="1361"/>
                  </a:lnTo>
                  <a:lnTo>
                    <a:pt x="397" y="1369"/>
                  </a:lnTo>
                  <a:lnTo>
                    <a:pt x="397" y="1372"/>
                  </a:lnTo>
                  <a:lnTo>
                    <a:pt x="400" y="1375"/>
                  </a:lnTo>
                  <a:lnTo>
                    <a:pt x="400" y="1378"/>
                  </a:lnTo>
                  <a:lnTo>
                    <a:pt x="403" y="1381"/>
                  </a:lnTo>
                  <a:lnTo>
                    <a:pt x="403" y="1387"/>
                  </a:lnTo>
                  <a:lnTo>
                    <a:pt x="403" y="1393"/>
                  </a:lnTo>
                  <a:lnTo>
                    <a:pt x="403" y="1395"/>
                  </a:lnTo>
                  <a:lnTo>
                    <a:pt x="403" y="1398"/>
                  </a:lnTo>
                  <a:lnTo>
                    <a:pt x="400" y="1404"/>
                  </a:lnTo>
                  <a:lnTo>
                    <a:pt x="400" y="1407"/>
                  </a:lnTo>
                  <a:lnTo>
                    <a:pt x="397" y="1413"/>
                  </a:lnTo>
                  <a:lnTo>
                    <a:pt x="391" y="1416"/>
                  </a:lnTo>
                  <a:lnTo>
                    <a:pt x="391" y="1418"/>
                  </a:lnTo>
                  <a:lnTo>
                    <a:pt x="388" y="1421"/>
                  </a:lnTo>
                  <a:lnTo>
                    <a:pt x="385" y="1427"/>
                  </a:lnTo>
                  <a:lnTo>
                    <a:pt x="385" y="1430"/>
                  </a:lnTo>
                  <a:lnTo>
                    <a:pt x="385" y="1433"/>
                  </a:lnTo>
                  <a:lnTo>
                    <a:pt x="382" y="1436"/>
                  </a:lnTo>
                  <a:lnTo>
                    <a:pt x="382" y="1439"/>
                  </a:lnTo>
                  <a:lnTo>
                    <a:pt x="382" y="1442"/>
                  </a:lnTo>
                  <a:lnTo>
                    <a:pt x="380" y="1444"/>
                  </a:lnTo>
                  <a:lnTo>
                    <a:pt x="380" y="1447"/>
                  </a:lnTo>
                  <a:lnTo>
                    <a:pt x="380" y="1450"/>
                  </a:lnTo>
                  <a:lnTo>
                    <a:pt x="377" y="1453"/>
                  </a:lnTo>
                  <a:lnTo>
                    <a:pt x="377" y="1462"/>
                  </a:lnTo>
                  <a:lnTo>
                    <a:pt x="374" y="1462"/>
                  </a:lnTo>
                  <a:lnTo>
                    <a:pt x="374" y="1465"/>
                  </a:lnTo>
                  <a:lnTo>
                    <a:pt x="374" y="1470"/>
                  </a:lnTo>
                  <a:lnTo>
                    <a:pt x="374" y="1473"/>
                  </a:lnTo>
                  <a:lnTo>
                    <a:pt x="374" y="1476"/>
                  </a:lnTo>
                  <a:lnTo>
                    <a:pt x="374" y="1482"/>
                  </a:lnTo>
                  <a:lnTo>
                    <a:pt x="374" y="1485"/>
                  </a:lnTo>
                  <a:lnTo>
                    <a:pt x="374" y="1491"/>
                  </a:lnTo>
                  <a:lnTo>
                    <a:pt x="374" y="1493"/>
                  </a:lnTo>
                  <a:lnTo>
                    <a:pt x="374" y="1496"/>
                  </a:lnTo>
                  <a:lnTo>
                    <a:pt x="377" y="1502"/>
                  </a:lnTo>
                  <a:lnTo>
                    <a:pt x="377" y="1505"/>
                  </a:lnTo>
                  <a:lnTo>
                    <a:pt x="380" y="1505"/>
                  </a:lnTo>
                  <a:lnTo>
                    <a:pt x="380" y="1508"/>
                  </a:lnTo>
                  <a:lnTo>
                    <a:pt x="382" y="1511"/>
                  </a:lnTo>
                  <a:lnTo>
                    <a:pt x="385" y="1514"/>
                  </a:lnTo>
                  <a:lnTo>
                    <a:pt x="385" y="1516"/>
                  </a:lnTo>
                  <a:lnTo>
                    <a:pt x="385" y="1519"/>
                  </a:lnTo>
                  <a:lnTo>
                    <a:pt x="388" y="1522"/>
                  </a:lnTo>
                  <a:lnTo>
                    <a:pt x="388" y="1525"/>
                  </a:lnTo>
                  <a:lnTo>
                    <a:pt x="391" y="1531"/>
                  </a:lnTo>
                  <a:lnTo>
                    <a:pt x="391" y="1534"/>
                  </a:lnTo>
                  <a:lnTo>
                    <a:pt x="394" y="1537"/>
                  </a:lnTo>
                  <a:lnTo>
                    <a:pt x="394" y="1540"/>
                  </a:lnTo>
                  <a:lnTo>
                    <a:pt x="397" y="1545"/>
                  </a:lnTo>
                  <a:lnTo>
                    <a:pt x="400" y="1548"/>
                  </a:lnTo>
                  <a:lnTo>
                    <a:pt x="400" y="1551"/>
                  </a:lnTo>
                  <a:lnTo>
                    <a:pt x="400" y="1554"/>
                  </a:lnTo>
                  <a:lnTo>
                    <a:pt x="406" y="1560"/>
                  </a:lnTo>
                  <a:lnTo>
                    <a:pt x="406" y="1565"/>
                  </a:lnTo>
                  <a:lnTo>
                    <a:pt x="408" y="1568"/>
                  </a:lnTo>
                  <a:lnTo>
                    <a:pt x="406" y="1574"/>
                  </a:lnTo>
                  <a:lnTo>
                    <a:pt x="406" y="1583"/>
                  </a:lnTo>
                  <a:lnTo>
                    <a:pt x="406" y="1589"/>
                  </a:lnTo>
                  <a:lnTo>
                    <a:pt x="406" y="1591"/>
                  </a:lnTo>
                  <a:lnTo>
                    <a:pt x="408" y="1594"/>
                  </a:lnTo>
                  <a:lnTo>
                    <a:pt x="408" y="1597"/>
                  </a:lnTo>
                  <a:lnTo>
                    <a:pt x="411" y="1603"/>
                  </a:lnTo>
                  <a:lnTo>
                    <a:pt x="408" y="1609"/>
                  </a:lnTo>
                  <a:lnTo>
                    <a:pt x="408" y="1612"/>
                  </a:lnTo>
                  <a:lnTo>
                    <a:pt x="411" y="1617"/>
                  </a:lnTo>
                  <a:lnTo>
                    <a:pt x="411" y="1620"/>
                  </a:lnTo>
                  <a:lnTo>
                    <a:pt x="411" y="1623"/>
                  </a:lnTo>
                  <a:lnTo>
                    <a:pt x="414" y="1626"/>
                  </a:lnTo>
                  <a:lnTo>
                    <a:pt x="414" y="1629"/>
                  </a:lnTo>
                  <a:lnTo>
                    <a:pt x="414" y="1635"/>
                  </a:lnTo>
                  <a:lnTo>
                    <a:pt x="414" y="1638"/>
                  </a:lnTo>
                  <a:lnTo>
                    <a:pt x="417" y="1646"/>
                  </a:lnTo>
                  <a:lnTo>
                    <a:pt x="420" y="1649"/>
                  </a:lnTo>
                  <a:lnTo>
                    <a:pt x="423" y="1652"/>
                  </a:lnTo>
                  <a:lnTo>
                    <a:pt x="423" y="1655"/>
                  </a:lnTo>
                  <a:lnTo>
                    <a:pt x="429" y="1658"/>
                  </a:lnTo>
                  <a:lnTo>
                    <a:pt x="429" y="1661"/>
                  </a:lnTo>
                  <a:lnTo>
                    <a:pt x="429" y="1663"/>
                  </a:lnTo>
                  <a:lnTo>
                    <a:pt x="431" y="1663"/>
                  </a:lnTo>
                  <a:lnTo>
                    <a:pt x="434" y="1675"/>
                  </a:lnTo>
                  <a:lnTo>
                    <a:pt x="437" y="1681"/>
                  </a:lnTo>
                  <a:lnTo>
                    <a:pt x="440" y="1689"/>
                  </a:lnTo>
                  <a:lnTo>
                    <a:pt x="440" y="1692"/>
                  </a:lnTo>
                  <a:lnTo>
                    <a:pt x="443" y="1695"/>
                  </a:lnTo>
                  <a:lnTo>
                    <a:pt x="443" y="1698"/>
                  </a:lnTo>
                  <a:lnTo>
                    <a:pt x="446" y="1707"/>
                  </a:lnTo>
                  <a:lnTo>
                    <a:pt x="449" y="1710"/>
                  </a:lnTo>
                  <a:lnTo>
                    <a:pt x="449" y="1718"/>
                  </a:lnTo>
                  <a:lnTo>
                    <a:pt x="446" y="1721"/>
                  </a:lnTo>
                  <a:lnTo>
                    <a:pt x="443" y="1721"/>
                  </a:lnTo>
                  <a:lnTo>
                    <a:pt x="443" y="1724"/>
                  </a:lnTo>
                  <a:lnTo>
                    <a:pt x="443" y="1727"/>
                  </a:lnTo>
                  <a:lnTo>
                    <a:pt x="443" y="1730"/>
                  </a:lnTo>
                  <a:lnTo>
                    <a:pt x="446" y="1733"/>
                  </a:lnTo>
                  <a:lnTo>
                    <a:pt x="446" y="1736"/>
                  </a:lnTo>
                  <a:lnTo>
                    <a:pt x="449" y="1738"/>
                  </a:lnTo>
                  <a:lnTo>
                    <a:pt x="446" y="1741"/>
                  </a:lnTo>
                  <a:lnTo>
                    <a:pt x="446" y="1744"/>
                  </a:lnTo>
                  <a:lnTo>
                    <a:pt x="449" y="1747"/>
                  </a:lnTo>
                  <a:lnTo>
                    <a:pt x="449" y="1744"/>
                  </a:lnTo>
                  <a:lnTo>
                    <a:pt x="449" y="1741"/>
                  </a:lnTo>
                  <a:lnTo>
                    <a:pt x="452" y="1741"/>
                  </a:lnTo>
                  <a:lnTo>
                    <a:pt x="452" y="1744"/>
                  </a:lnTo>
                  <a:lnTo>
                    <a:pt x="452" y="1747"/>
                  </a:lnTo>
                  <a:lnTo>
                    <a:pt x="457" y="1747"/>
                  </a:lnTo>
                  <a:lnTo>
                    <a:pt x="457" y="1750"/>
                  </a:lnTo>
                  <a:lnTo>
                    <a:pt x="460" y="1753"/>
                  </a:lnTo>
                  <a:lnTo>
                    <a:pt x="463" y="1750"/>
                  </a:lnTo>
                  <a:lnTo>
                    <a:pt x="463" y="1753"/>
                  </a:lnTo>
                  <a:lnTo>
                    <a:pt x="466" y="1753"/>
                  </a:lnTo>
                  <a:lnTo>
                    <a:pt x="469" y="1753"/>
                  </a:lnTo>
                  <a:lnTo>
                    <a:pt x="472" y="1750"/>
                  </a:lnTo>
                  <a:lnTo>
                    <a:pt x="475" y="1747"/>
                  </a:lnTo>
                  <a:lnTo>
                    <a:pt x="478" y="1747"/>
                  </a:lnTo>
                  <a:lnTo>
                    <a:pt x="480" y="1747"/>
                  </a:lnTo>
                  <a:lnTo>
                    <a:pt x="483" y="1747"/>
                  </a:lnTo>
                  <a:lnTo>
                    <a:pt x="489" y="1747"/>
                  </a:lnTo>
                  <a:lnTo>
                    <a:pt x="489" y="1744"/>
                  </a:lnTo>
                  <a:lnTo>
                    <a:pt x="492" y="1744"/>
                  </a:lnTo>
                  <a:lnTo>
                    <a:pt x="495" y="1741"/>
                  </a:lnTo>
                  <a:lnTo>
                    <a:pt x="498" y="1741"/>
                  </a:lnTo>
                  <a:lnTo>
                    <a:pt x="501" y="1741"/>
                  </a:lnTo>
                  <a:lnTo>
                    <a:pt x="503" y="1744"/>
                  </a:lnTo>
                  <a:lnTo>
                    <a:pt x="506" y="1744"/>
                  </a:lnTo>
                  <a:lnTo>
                    <a:pt x="509" y="1741"/>
                  </a:lnTo>
                  <a:lnTo>
                    <a:pt x="512" y="1741"/>
                  </a:lnTo>
                  <a:lnTo>
                    <a:pt x="515" y="1741"/>
                  </a:lnTo>
                  <a:lnTo>
                    <a:pt x="524" y="1744"/>
                  </a:lnTo>
                  <a:lnTo>
                    <a:pt x="526" y="1744"/>
                  </a:lnTo>
                  <a:lnTo>
                    <a:pt x="526" y="1741"/>
                  </a:lnTo>
                  <a:lnTo>
                    <a:pt x="529" y="1741"/>
                  </a:lnTo>
                  <a:lnTo>
                    <a:pt x="532" y="1741"/>
                  </a:lnTo>
                  <a:lnTo>
                    <a:pt x="535" y="1744"/>
                  </a:lnTo>
                  <a:lnTo>
                    <a:pt x="538" y="1741"/>
                  </a:lnTo>
                  <a:lnTo>
                    <a:pt x="535" y="1738"/>
                  </a:lnTo>
                  <a:lnTo>
                    <a:pt x="538" y="1738"/>
                  </a:lnTo>
                  <a:lnTo>
                    <a:pt x="544" y="1738"/>
                  </a:lnTo>
                  <a:lnTo>
                    <a:pt x="547" y="1738"/>
                  </a:lnTo>
                  <a:lnTo>
                    <a:pt x="549" y="1738"/>
                  </a:lnTo>
                  <a:lnTo>
                    <a:pt x="555" y="1736"/>
                  </a:lnTo>
                  <a:lnTo>
                    <a:pt x="564" y="1730"/>
                  </a:lnTo>
                  <a:lnTo>
                    <a:pt x="567" y="1727"/>
                  </a:lnTo>
                  <a:lnTo>
                    <a:pt x="570" y="1724"/>
                  </a:lnTo>
                  <a:lnTo>
                    <a:pt x="573" y="1721"/>
                  </a:lnTo>
                  <a:lnTo>
                    <a:pt x="581" y="1712"/>
                  </a:lnTo>
                  <a:lnTo>
                    <a:pt x="584" y="1710"/>
                  </a:lnTo>
                  <a:lnTo>
                    <a:pt x="587" y="1707"/>
                  </a:lnTo>
                  <a:lnTo>
                    <a:pt x="590" y="1704"/>
                  </a:lnTo>
                  <a:lnTo>
                    <a:pt x="593" y="1698"/>
                  </a:lnTo>
                  <a:lnTo>
                    <a:pt x="598" y="1692"/>
                  </a:lnTo>
                  <a:lnTo>
                    <a:pt x="601" y="1689"/>
                  </a:lnTo>
                  <a:lnTo>
                    <a:pt x="607" y="1678"/>
                  </a:lnTo>
                  <a:lnTo>
                    <a:pt x="610" y="1675"/>
                  </a:lnTo>
                  <a:lnTo>
                    <a:pt x="610" y="1672"/>
                  </a:lnTo>
                  <a:lnTo>
                    <a:pt x="613" y="1669"/>
                  </a:lnTo>
                  <a:lnTo>
                    <a:pt x="616" y="1666"/>
                  </a:lnTo>
                  <a:lnTo>
                    <a:pt x="619" y="1663"/>
                  </a:lnTo>
                  <a:lnTo>
                    <a:pt x="624" y="1661"/>
                  </a:lnTo>
                  <a:lnTo>
                    <a:pt x="627" y="1658"/>
                  </a:lnTo>
                  <a:lnTo>
                    <a:pt x="630" y="1649"/>
                  </a:lnTo>
                  <a:lnTo>
                    <a:pt x="630" y="1646"/>
                  </a:lnTo>
                  <a:lnTo>
                    <a:pt x="630" y="1643"/>
                  </a:lnTo>
                  <a:lnTo>
                    <a:pt x="633" y="1640"/>
                  </a:lnTo>
                  <a:lnTo>
                    <a:pt x="633" y="1638"/>
                  </a:lnTo>
                  <a:lnTo>
                    <a:pt x="636" y="1635"/>
                  </a:lnTo>
                  <a:lnTo>
                    <a:pt x="636" y="1632"/>
                  </a:lnTo>
                  <a:lnTo>
                    <a:pt x="636" y="1620"/>
                  </a:lnTo>
                  <a:lnTo>
                    <a:pt x="636" y="1623"/>
                  </a:lnTo>
                  <a:lnTo>
                    <a:pt x="633" y="1620"/>
                  </a:lnTo>
                  <a:lnTo>
                    <a:pt x="630" y="1620"/>
                  </a:lnTo>
                  <a:lnTo>
                    <a:pt x="633" y="1620"/>
                  </a:lnTo>
                  <a:lnTo>
                    <a:pt x="636" y="1617"/>
                  </a:lnTo>
                  <a:lnTo>
                    <a:pt x="636" y="1612"/>
                  </a:lnTo>
                  <a:lnTo>
                    <a:pt x="639" y="1612"/>
                  </a:lnTo>
                  <a:lnTo>
                    <a:pt x="642" y="1612"/>
                  </a:lnTo>
                  <a:lnTo>
                    <a:pt x="645" y="1609"/>
                  </a:lnTo>
                  <a:lnTo>
                    <a:pt x="647" y="1606"/>
                  </a:lnTo>
                  <a:lnTo>
                    <a:pt x="656" y="1603"/>
                  </a:lnTo>
                  <a:lnTo>
                    <a:pt x="662" y="1600"/>
                  </a:lnTo>
                  <a:lnTo>
                    <a:pt x="665" y="1597"/>
                  </a:lnTo>
                  <a:lnTo>
                    <a:pt x="668" y="1594"/>
                  </a:lnTo>
                  <a:lnTo>
                    <a:pt x="670" y="1591"/>
                  </a:lnTo>
                  <a:lnTo>
                    <a:pt x="670" y="1589"/>
                  </a:lnTo>
                  <a:lnTo>
                    <a:pt x="670" y="1586"/>
                  </a:lnTo>
                  <a:lnTo>
                    <a:pt x="670" y="1589"/>
                  </a:lnTo>
                  <a:lnTo>
                    <a:pt x="668" y="1591"/>
                  </a:lnTo>
                  <a:lnTo>
                    <a:pt x="668" y="1589"/>
                  </a:lnTo>
                  <a:lnTo>
                    <a:pt x="673" y="1577"/>
                  </a:lnTo>
                  <a:lnTo>
                    <a:pt x="673" y="1568"/>
                  </a:lnTo>
                  <a:lnTo>
                    <a:pt x="673" y="1560"/>
                  </a:lnTo>
                  <a:lnTo>
                    <a:pt x="670" y="1560"/>
                  </a:lnTo>
                  <a:lnTo>
                    <a:pt x="670" y="1554"/>
                  </a:lnTo>
                  <a:lnTo>
                    <a:pt x="670" y="1545"/>
                  </a:lnTo>
                  <a:lnTo>
                    <a:pt x="670" y="1542"/>
                  </a:lnTo>
                  <a:lnTo>
                    <a:pt x="670" y="1540"/>
                  </a:lnTo>
                  <a:lnTo>
                    <a:pt x="668" y="1540"/>
                  </a:lnTo>
                  <a:lnTo>
                    <a:pt x="665" y="1537"/>
                  </a:lnTo>
                  <a:lnTo>
                    <a:pt x="665" y="1534"/>
                  </a:lnTo>
                  <a:lnTo>
                    <a:pt x="668" y="1525"/>
                  </a:lnTo>
                  <a:lnTo>
                    <a:pt x="670" y="1525"/>
                  </a:lnTo>
                  <a:lnTo>
                    <a:pt x="670" y="1522"/>
                  </a:lnTo>
                  <a:lnTo>
                    <a:pt x="673" y="1519"/>
                  </a:lnTo>
                  <a:lnTo>
                    <a:pt x="679" y="1516"/>
                  </a:lnTo>
                  <a:lnTo>
                    <a:pt x="682" y="1511"/>
                  </a:lnTo>
                  <a:lnTo>
                    <a:pt x="685" y="1511"/>
                  </a:lnTo>
                  <a:lnTo>
                    <a:pt x="685" y="1508"/>
                  </a:lnTo>
                  <a:lnTo>
                    <a:pt x="685" y="1511"/>
                  </a:lnTo>
                  <a:lnTo>
                    <a:pt x="688" y="1511"/>
                  </a:lnTo>
                  <a:lnTo>
                    <a:pt x="688" y="1508"/>
                  </a:lnTo>
                  <a:lnTo>
                    <a:pt x="693" y="1502"/>
                  </a:lnTo>
                  <a:lnTo>
                    <a:pt x="693" y="1499"/>
                  </a:lnTo>
                  <a:lnTo>
                    <a:pt x="696" y="1499"/>
                  </a:lnTo>
                  <a:lnTo>
                    <a:pt x="696" y="1496"/>
                  </a:lnTo>
                  <a:lnTo>
                    <a:pt x="705" y="1491"/>
                  </a:lnTo>
                  <a:lnTo>
                    <a:pt x="714" y="1485"/>
                  </a:lnTo>
                  <a:lnTo>
                    <a:pt x="717" y="1485"/>
                  </a:lnTo>
                  <a:lnTo>
                    <a:pt x="722" y="1485"/>
                  </a:lnTo>
                  <a:lnTo>
                    <a:pt x="725" y="1482"/>
                  </a:lnTo>
                  <a:lnTo>
                    <a:pt x="725" y="1479"/>
                  </a:lnTo>
                  <a:lnTo>
                    <a:pt x="728" y="1479"/>
                  </a:lnTo>
                  <a:lnTo>
                    <a:pt x="731" y="1476"/>
                  </a:lnTo>
                  <a:lnTo>
                    <a:pt x="734" y="1473"/>
                  </a:lnTo>
                  <a:lnTo>
                    <a:pt x="737" y="1470"/>
                  </a:lnTo>
                  <a:lnTo>
                    <a:pt x="734" y="1470"/>
                  </a:lnTo>
                  <a:lnTo>
                    <a:pt x="737" y="1467"/>
                  </a:lnTo>
                  <a:lnTo>
                    <a:pt x="740" y="1465"/>
                  </a:lnTo>
                  <a:lnTo>
                    <a:pt x="742" y="1459"/>
                  </a:lnTo>
                  <a:lnTo>
                    <a:pt x="745" y="1459"/>
                  </a:lnTo>
                  <a:lnTo>
                    <a:pt x="745" y="1456"/>
                  </a:lnTo>
                  <a:lnTo>
                    <a:pt x="745" y="1453"/>
                  </a:lnTo>
                  <a:lnTo>
                    <a:pt x="748" y="1450"/>
                  </a:lnTo>
                  <a:lnTo>
                    <a:pt x="748" y="1447"/>
                  </a:lnTo>
                  <a:lnTo>
                    <a:pt x="751" y="1444"/>
                  </a:lnTo>
                  <a:lnTo>
                    <a:pt x="748" y="1442"/>
                  </a:lnTo>
                  <a:lnTo>
                    <a:pt x="748" y="1439"/>
                  </a:lnTo>
                  <a:lnTo>
                    <a:pt x="745" y="1439"/>
                  </a:lnTo>
                  <a:lnTo>
                    <a:pt x="748" y="1436"/>
                  </a:lnTo>
                  <a:lnTo>
                    <a:pt x="745" y="1430"/>
                  </a:lnTo>
                  <a:lnTo>
                    <a:pt x="748" y="1421"/>
                  </a:lnTo>
                  <a:lnTo>
                    <a:pt x="745" y="1421"/>
                  </a:lnTo>
                  <a:lnTo>
                    <a:pt x="745" y="1418"/>
                  </a:lnTo>
                  <a:lnTo>
                    <a:pt x="748" y="1416"/>
                  </a:lnTo>
                  <a:lnTo>
                    <a:pt x="748" y="1413"/>
                  </a:lnTo>
                  <a:lnTo>
                    <a:pt x="748" y="1407"/>
                  </a:lnTo>
                  <a:lnTo>
                    <a:pt x="748" y="1401"/>
                  </a:lnTo>
                  <a:lnTo>
                    <a:pt x="748" y="1398"/>
                  </a:lnTo>
                  <a:lnTo>
                    <a:pt x="751" y="1393"/>
                  </a:lnTo>
                  <a:lnTo>
                    <a:pt x="751" y="1390"/>
                  </a:lnTo>
                  <a:lnTo>
                    <a:pt x="751" y="1384"/>
                  </a:lnTo>
                  <a:lnTo>
                    <a:pt x="751" y="1381"/>
                  </a:lnTo>
                  <a:lnTo>
                    <a:pt x="751" y="1378"/>
                  </a:lnTo>
                  <a:lnTo>
                    <a:pt x="748" y="1378"/>
                  </a:lnTo>
                  <a:lnTo>
                    <a:pt x="745" y="1375"/>
                  </a:lnTo>
                  <a:lnTo>
                    <a:pt x="742" y="1372"/>
                  </a:lnTo>
                  <a:lnTo>
                    <a:pt x="745" y="1372"/>
                  </a:lnTo>
                  <a:lnTo>
                    <a:pt x="742" y="1369"/>
                  </a:lnTo>
                  <a:lnTo>
                    <a:pt x="742" y="1367"/>
                  </a:lnTo>
                  <a:lnTo>
                    <a:pt x="742" y="1364"/>
                  </a:lnTo>
                  <a:lnTo>
                    <a:pt x="740" y="1355"/>
                  </a:lnTo>
                  <a:lnTo>
                    <a:pt x="737" y="1349"/>
                  </a:lnTo>
                  <a:lnTo>
                    <a:pt x="737" y="1346"/>
                  </a:lnTo>
                  <a:lnTo>
                    <a:pt x="740" y="1346"/>
                  </a:lnTo>
                  <a:lnTo>
                    <a:pt x="740" y="1341"/>
                  </a:lnTo>
                  <a:lnTo>
                    <a:pt x="737" y="1338"/>
                  </a:lnTo>
                  <a:lnTo>
                    <a:pt x="740" y="1335"/>
                  </a:lnTo>
                  <a:lnTo>
                    <a:pt x="740" y="1332"/>
                  </a:lnTo>
                  <a:lnTo>
                    <a:pt x="740" y="1329"/>
                  </a:lnTo>
                  <a:lnTo>
                    <a:pt x="742" y="1329"/>
                  </a:lnTo>
                  <a:lnTo>
                    <a:pt x="740" y="1326"/>
                  </a:lnTo>
                  <a:lnTo>
                    <a:pt x="737" y="1323"/>
                  </a:lnTo>
                  <a:lnTo>
                    <a:pt x="737" y="1320"/>
                  </a:lnTo>
                  <a:lnTo>
                    <a:pt x="731" y="1318"/>
                  </a:lnTo>
                  <a:lnTo>
                    <a:pt x="731" y="1315"/>
                  </a:lnTo>
                  <a:lnTo>
                    <a:pt x="731" y="1312"/>
                  </a:lnTo>
                  <a:lnTo>
                    <a:pt x="734" y="1306"/>
                  </a:lnTo>
                  <a:lnTo>
                    <a:pt x="737" y="1303"/>
                  </a:lnTo>
                  <a:lnTo>
                    <a:pt x="737" y="1300"/>
                  </a:lnTo>
                  <a:lnTo>
                    <a:pt x="737" y="1292"/>
                  </a:lnTo>
                  <a:lnTo>
                    <a:pt x="740" y="1289"/>
                  </a:lnTo>
                  <a:lnTo>
                    <a:pt x="742" y="1289"/>
                  </a:lnTo>
                  <a:lnTo>
                    <a:pt x="742" y="1286"/>
                  </a:lnTo>
                  <a:lnTo>
                    <a:pt x="745" y="1283"/>
                  </a:lnTo>
                  <a:lnTo>
                    <a:pt x="745" y="1280"/>
                  </a:lnTo>
                  <a:lnTo>
                    <a:pt x="748" y="1274"/>
                  </a:lnTo>
                  <a:lnTo>
                    <a:pt x="751" y="1269"/>
                  </a:lnTo>
                  <a:lnTo>
                    <a:pt x="751" y="1266"/>
                  </a:lnTo>
                  <a:lnTo>
                    <a:pt x="751" y="1260"/>
                  </a:lnTo>
                  <a:lnTo>
                    <a:pt x="754" y="1260"/>
                  </a:lnTo>
                  <a:lnTo>
                    <a:pt x="760" y="1257"/>
                  </a:lnTo>
                  <a:lnTo>
                    <a:pt x="760" y="1254"/>
                  </a:lnTo>
                  <a:lnTo>
                    <a:pt x="760" y="1251"/>
                  </a:lnTo>
                  <a:lnTo>
                    <a:pt x="763" y="1248"/>
                  </a:lnTo>
                  <a:lnTo>
                    <a:pt x="765" y="1248"/>
                  </a:lnTo>
                  <a:lnTo>
                    <a:pt x="768" y="1245"/>
                  </a:lnTo>
                  <a:lnTo>
                    <a:pt x="768" y="1243"/>
                  </a:lnTo>
                  <a:lnTo>
                    <a:pt x="774" y="1237"/>
                  </a:lnTo>
                  <a:lnTo>
                    <a:pt x="774" y="1234"/>
                  </a:lnTo>
                  <a:lnTo>
                    <a:pt x="780" y="1231"/>
                  </a:lnTo>
                  <a:lnTo>
                    <a:pt x="780" y="1228"/>
                  </a:lnTo>
                  <a:lnTo>
                    <a:pt x="783" y="1225"/>
                  </a:lnTo>
                  <a:lnTo>
                    <a:pt x="783" y="1222"/>
                  </a:lnTo>
                  <a:lnTo>
                    <a:pt x="786" y="1222"/>
                  </a:lnTo>
                  <a:lnTo>
                    <a:pt x="788" y="1217"/>
                  </a:lnTo>
                  <a:lnTo>
                    <a:pt x="794" y="1211"/>
                  </a:lnTo>
                  <a:lnTo>
                    <a:pt x="806" y="1196"/>
                  </a:lnTo>
                  <a:lnTo>
                    <a:pt x="812" y="1191"/>
                  </a:lnTo>
                  <a:lnTo>
                    <a:pt x="814" y="1191"/>
                  </a:lnTo>
                  <a:lnTo>
                    <a:pt x="817" y="1191"/>
                  </a:lnTo>
                  <a:lnTo>
                    <a:pt x="817" y="1188"/>
                  </a:lnTo>
                  <a:lnTo>
                    <a:pt x="820" y="1188"/>
                  </a:lnTo>
                  <a:lnTo>
                    <a:pt x="823" y="1185"/>
                  </a:lnTo>
                  <a:lnTo>
                    <a:pt x="826" y="1182"/>
                  </a:lnTo>
                  <a:lnTo>
                    <a:pt x="832" y="1176"/>
                  </a:lnTo>
                  <a:lnTo>
                    <a:pt x="832" y="1173"/>
                  </a:lnTo>
                  <a:lnTo>
                    <a:pt x="835" y="1171"/>
                  </a:lnTo>
                  <a:lnTo>
                    <a:pt x="837" y="1168"/>
                  </a:lnTo>
                  <a:lnTo>
                    <a:pt x="840" y="1165"/>
                  </a:lnTo>
                  <a:lnTo>
                    <a:pt x="840" y="1162"/>
                  </a:lnTo>
                  <a:lnTo>
                    <a:pt x="846" y="1159"/>
                  </a:lnTo>
                  <a:lnTo>
                    <a:pt x="849" y="1156"/>
                  </a:lnTo>
                  <a:lnTo>
                    <a:pt x="849" y="1153"/>
                  </a:lnTo>
                  <a:lnTo>
                    <a:pt x="852" y="1147"/>
                  </a:lnTo>
                  <a:lnTo>
                    <a:pt x="852" y="1145"/>
                  </a:lnTo>
                  <a:lnTo>
                    <a:pt x="855" y="1142"/>
                  </a:lnTo>
                  <a:lnTo>
                    <a:pt x="858" y="1136"/>
                  </a:lnTo>
                  <a:lnTo>
                    <a:pt x="860" y="1136"/>
                  </a:lnTo>
                  <a:lnTo>
                    <a:pt x="860" y="1133"/>
                  </a:lnTo>
                  <a:lnTo>
                    <a:pt x="863" y="1130"/>
                  </a:lnTo>
                  <a:lnTo>
                    <a:pt x="863" y="1124"/>
                  </a:lnTo>
                  <a:lnTo>
                    <a:pt x="866" y="1119"/>
                  </a:lnTo>
                  <a:lnTo>
                    <a:pt x="866" y="1116"/>
                  </a:lnTo>
                  <a:lnTo>
                    <a:pt x="869" y="1110"/>
                  </a:lnTo>
                  <a:lnTo>
                    <a:pt x="872" y="1101"/>
                  </a:lnTo>
                  <a:lnTo>
                    <a:pt x="872" y="1098"/>
                  </a:lnTo>
                  <a:lnTo>
                    <a:pt x="875" y="1096"/>
                  </a:lnTo>
                  <a:lnTo>
                    <a:pt x="875" y="1093"/>
                  </a:lnTo>
                  <a:lnTo>
                    <a:pt x="878" y="1090"/>
                  </a:lnTo>
                  <a:lnTo>
                    <a:pt x="878" y="1087"/>
                  </a:lnTo>
                  <a:lnTo>
                    <a:pt x="881" y="1084"/>
                  </a:lnTo>
                  <a:lnTo>
                    <a:pt x="881" y="1081"/>
                  </a:lnTo>
                  <a:lnTo>
                    <a:pt x="884" y="1078"/>
                  </a:lnTo>
                  <a:lnTo>
                    <a:pt x="884" y="1075"/>
                  </a:lnTo>
                  <a:lnTo>
                    <a:pt x="884" y="1073"/>
                  </a:lnTo>
                  <a:lnTo>
                    <a:pt x="884" y="1070"/>
                  </a:lnTo>
                  <a:lnTo>
                    <a:pt x="886" y="1061"/>
                  </a:lnTo>
                  <a:lnTo>
                    <a:pt x="886" y="1058"/>
                  </a:lnTo>
                  <a:lnTo>
                    <a:pt x="889" y="1058"/>
                  </a:lnTo>
                  <a:lnTo>
                    <a:pt x="889" y="1061"/>
                  </a:lnTo>
                  <a:lnTo>
                    <a:pt x="892" y="1058"/>
                  </a:lnTo>
                  <a:lnTo>
                    <a:pt x="889" y="1058"/>
                  </a:lnTo>
                  <a:lnTo>
                    <a:pt x="889" y="1055"/>
                  </a:lnTo>
                  <a:lnTo>
                    <a:pt x="889" y="1058"/>
                  </a:lnTo>
                  <a:lnTo>
                    <a:pt x="886" y="1058"/>
                  </a:lnTo>
                  <a:lnTo>
                    <a:pt x="889" y="1055"/>
                  </a:lnTo>
                  <a:lnTo>
                    <a:pt x="889" y="1052"/>
                  </a:lnTo>
                  <a:lnTo>
                    <a:pt x="889" y="1049"/>
                  </a:lnTo>
                  <a:lnTo>
                    <a:pt x="889" y="1047"/>
                  </a:lnTo>
                  <a:lnTo>
                    <a:pt x="886" y="1047"/>
                  </a:lnTo>
                  <a:lnTo>
                    <a:pt x="886" y="1044"/>
                  </a:lnTo>
                  <a:lnTo>
                    <a:pt x="886" y="1041"/>
                  </a:lnTo>
                  <a:lnTo>
                    <a:pt x="889" y="1038"/>
                  </a:lnTo>
                  <a:lnTo>
                    <a:pt x="889" y="1035"/>
                  </a:lnTo>
                  <a:lnTo>
                    <a:pt x="886" y="1035"/>
                  </a:lnTo>
                  <a:lnTo>
                    <a:pt x="884" y="1032"/>
                  </a:lnTo>
                  <a:lnTo>
                    <a:pt x="881" y="1032"/>
                  </a:lnTo>
                  <a:lnTo>
                    <a:pt x="881" y="1035"/>
                  </a:lnTo>
                  <a:lnTo>
                    <a:pt x="878" y="1038"/>
                  </a:lnTo>
                  <a:lnTo>
                    <a:pt x="875" y="1038"/>
                  </a:lnTo>
                  <a:lnTo>
                    <a:pt x="872" y="1041"/>
                  </a:lnTo>
                  <a:lnTo>
                    <a:pt x="869" y="1041"/>
                  </a:lnTo>
                  <a:lnTo>
                    <a:pt x="866" y="1041"/>
                  </a:lnTo>
                  <a:lnTo>
                    <a:pt x="863" y="1041"/>
                  </a:lnTo>
                  <a:lnTo>
                    <a:pt x="858" y="1044"/>
                  </a:lnTo>
                  <a:lnTo>
                    <a:pt x="855" y="1044"/>
                  </a:lnTo>
                  <a:lnTo>
                    <a:pt x="852" y="1047"/>
                  </a:lnTo>
                  <a:lnTo>
                    <a:pt x="849" y="1047"/>
                  </a:lnTo>
                  <a:lnTo>
                    <a:pt x="846" y="1047"/>
                  </a:lnTo>
                  <a:lnTo>
                    <a:pt x="843" y="1047"/>
                  </a:lnTo>
                  <a:lnTo>
                    <a:pt x="840" y="1047"/>
                  </a:lnTo>
                  <a:lnTo>
                    <a:pt x="837" y="1047"/>
                  </a:lnTo>
                  <a:lnTo>
                    <a:pt x="835" y="1049"/>
                  </a:lnTo>
                  <a:lnTo>
                    <a:pt x="832" y="1049"/>
                  </a:lnTo>
                  <a:lnTo>
                    <a:pt x="832" y="1052"/>
                  </a:lnTo>
                  <a:lnTo>
                    <a:pt x="829" y="1052"/>
                  </a:lnTo>
                  <a:lnTo>
                    <a:pt x="826" y="1052"/>
                  </a:lnTo>
                  <a:lnTo>
                    <a:pt x="823" y="1052"/>
                  </a:lnTo>
                  <a:lnTo>
                    <a:pt x="820" y="1052"/>
                  </a:lnTo>
                  <a:lnTo>
                    <a:pt x="817" y="1049"/>
                  </a:lnTo>
                  <a:lnTo>
                    <a:pt x="817" y="1052"/>
                  </a:lnTo>
                  <a:lnTo>
                    <a:pt x="814" y="1055"/>
                  </a:lnTo>
                  <a:lnTo>
                    <a:pt x="812" y="1055"/>
                  </a:lnTo>
                  <a:lnTo>
                    <a:pt x="809" y="1058"/>
                  </a:lnTo>
                  <a:lnTo>
                    <a:pt x="803" y="1058"/>
                  </a:lnTo>
                  <a:lnTo>
                    <a:pt x="800" y="1058"/>
                  </a:lnTo>
                  <a:lnTo>
                    <a:pt x="797" y="1055"/>
                  </a:lnTo>
                  <a:lnTo>
                    <a:pt x="794" y="1049"/>
                  </a:lnTo>
                  <a:lnTo>
                    <a:pt x="788" y="1047"/>
                  </a:lnTo>
                  <a:lnTo>
                    <a:pt x="788" y="1044"/>
                  </a:lnTo>
                  <a:lnTo>
                    <a:pt x="786" y="1041"/>
                  </a:lnTo>
                  <a:lnTo>
                    <a:pt x="786" y="1038"/>
                  </a:lnTo>
                  <a:lnTo>
                    <a:pt x="783" y="1041"/>
                  </a:lnTo>
                  <a:lnTo>
                    <a:pt x="780" y="1041"/>
                  </a:lnTo>
                  <a:lnTo>
                    <a:pt x="777" y="1041"/>
                  </a:lnTo>
                  <a:lnTo>
                    <a:pt x="777" y="1038"/>
                  </a:lnTo>
                  <a:lnTo>
                    <a:pt x="777" y="1041"/>
                  </a:lnTo>
                  <a:lnTo>
                    <a:pt x="777" y="1038"/>
                  </a:lnTo>
                  <a:lnTo>
                    <a:pt x="780" y="1038"/>
                  </a:lnTo>
                  <a:lnTo>
                    <a:pt x="780" y="1035"/>
                  </a:lnTo>
                  <a:lnTo>
                    <a:pt x="783" y="1035"/>
                  </a:lnTo>
                  <a:lnTo>
                    <a:pt x="786" y="1032"/>
                  </a:lnTo>
                  <a:lnTo>
                    <a:pt x="788" y="1032"/>
                  </a:lnTo>
                  <a:lnTo>
                    <a:pt x="786" y="1026"/>
                  </a:lnTo>
                  <a:lnTo>
                    <a:pt x="786" y="1024"/>
                  </a:lnTo>
                  <a:lnTo>
                    <a:pt x="783" y="1024"/>
                  </a:lnTo>
                  <a:lnTo>
                    <a:pt x="783" y="1021"/>
                  </a:lnTo>
                  <a:lnTo>
                    <a:pt x="780" y="1018"/>
                  </a:lnTo>
                  <a:lnTo>
                    <a:pt x="780" y="1021"/>
                  </a:lnTo>
                  <a:lnTo>
                    <a:pt x="777" y="1018"/>
                  </a:lnTo>
                  <a:lnTo>
                    <a:pt x="777" y="1015"/>
                  </a:lnTo>
                  <a:lnTo>
                    <a:pt x="774" y="1015"/>
                  </a:lnTo>
                  <a:lnTo>
                    <a:pt x="771" y="1009"/>
                  </a:lnTo>
                  <a:lnTo>
                    <a:pt x="768" y="1009"/>
                  </a:lnTo>
                  <a:lnTo>
                    <a:pt x="765" y="1003"/>
                  </a:lnTo>
                  <a:lnTo>
                    <a:pt x="763" y="1003"/>
                  </a:lnTo>
                  <a:lnTo>
                    <a:pt x="760" y="1000"/>
                  </a:lnTo>
                  <a:lnTo>
                    <a:pt x="757" y="995"/>
                  </a:lnTo>
                  <a:lnTo>
                    <a:pt x="757" y="992"/>
                  </a:lnTo>
                  <a:lnTo>
                    <a:pt x="751" y="992"/>
                  </a:lnTo>
                  <a:lnTo>
                    <a:pt x="751" y="989"/>
                  </a:lnTo>
                  <a:lnTo>
                    <a:pt x="748" y="989"/>
                  </a:lnTo>
                  <a:lnTo>
                    <a:pt x="745" y="986"/>
                  </a:lnTo>
                  <a:lnTo>
                    <a:pt x="745" y="989"/>
                  </a:lnTo>
                  <a:lnTo>
                    <a:pt x="742" y="989"/>
                  </a:lnTo>
                  <a:lnTo>
                    <a:pt x="742" y="986"/>
                  </a:lnTo>
                  <a:lnTo>
                    <a:pt x="740" y="983"/>
                  </a:lnTo>
                  <a:lnTo>
                    <a:pt x="742" y="980"/>
                  </a:lnTo>
                  <a:lnTo>
                    <a:pt x="740" y="980"/>
                  </a:lnTo>
                  <a:lnTo>
                    <a:pt x="737" y="980"/>
                  </a:lnTo>
                  <a:lnTo>
                    <a:pt x="737" y="983"/>
                  </a:lnTo>
                  <a:lnTo>
                    <a:pt x="737" y="986"/>
                  </a:lnTo>
                  <a:lnTo>
                    <a:pt x="737" y="983"/>
                  </a:lnTo>
                  <a:lnTo>
                    <a:pt x="737" y="980"/>
                  </a:lnTo>
                  <a:lnTo>
                    <a:pt x="734" y="977"/>
                  </a:lnTo>
                  <a:lnTo>
                    <a:pt x="731" y="977"/>
                  </a:lnTo>
                  <a:lnTo>
                    <a:pt x="731" y="975"/>
                  </a:lnTo>
                  <a:lnTo>
                    <a:pt x="731" y="972"/>
                  </a:lnTo>
                  <a:lnTo>
                    <a:pt x="728" y="966"/>
                  </a:lnTo>
                  <a:lnTo>
                    <a:pt x="725" y="963"/>
                  </a:lnTo>
                  <a:lnTo>
                    <a:pt x="725" y="957"/>
                  </a:lnTo>
                  <a:lnTo>
                    <a:pt x="722" y="951"/>
                  </a:lnTo>
                  <a:lnTo>
                    <a:pt x="722" y="949"/>
                  </a:lnTo>
                  <a:lnTo>
                    <a:pt x="722" y="946"/>
                  </a:lnTo>
                  <a:lnTo>
                    <a:pt x="722" y="943"/>
                  </a:lnTo>
                  <a:lnTo>
                    <a:pt x="719" y="940"/>
                  </a:lnTo>
                  <a:lnTo>
                    <a:pt x="717" y="940"/>
                  </a:lnTo>
                  <a:lnTo>
                    <a:pt x="717" y="937"/>
                  </a:lnTo>
                  <a:lnTo>
                    <a:pt x="714" y="937"/>
                  </a:lnTo>
                  <a:lnTo>
                    <a:pt x="714" y="934"/>
                  </a:lnTo>
                  <a:lnTo>
                    <a:pt x="711" y="931"/>
                  </a:lnTo>
                  <a:lnTo>
                    <a:pt x="708" y="931"/>
                  </a:lnTo>
                  <a:lnTo>
                    <a:pt x="705" y="928"/>
                  </a:lnTo>
                  <a:lnTo>
                    <a:pt x="702" y="926"/>
                  </a:lnTo>
                  <a:lnTo>
                    <a:pt x="702" y="917"/>
                  </a:lnTo>
                  <a:lnTo>
                    <a:pt x="699" y="911"/>
                  </a:lnTo>
                  <a:lnTo>
                    <a:pt x="699" y="902"/>
                  </a:lnTo>
                  <a:lnTo>
                    <a:pt x="696" y="894"/>
                  </a:lnTo>
                  <a:lnTo>
                    <a:pt x="699" y="894"/>
                  </a:lnTo>
                  <a:lnTo>
                    <a:pt x="696" y="891"/>
                  </a:lnTo>
                  <a:lnTo>
                    <a:pt x="693" y="885"/>
                  </a:lnTo>
                  <a:lnTo>
                    <a:pt x="693" y="882"/>
                  </a:lnTo>
                  <a:lnTo>
                    <a:pt x="693" y="879"/>
                  </a:lnTo>
                  <a:lnTo>
                    <a:pt x="688" y="874"/>
                  </a:lnTo>
                  <a:lnTo>
                    <a:pt x="685" y="871"/>
                  </a:lnTo>
                  <a:lnTo>
                    <a:pt x="682" y="868"/>
                  </a:lnTo>
                  <a:lnTo>
                    <a:pt x="679" y="868"/>
                  </a:lnTo>
                  <a:lnTo>
                    <a:pt x="673" y="862"/>
                  </a:lnTo>
                  <a:lnTo>
                    <a:pt x="673" y="859"/>
                  </a:lnTo>
                  <a:lnTo>
                    <a:pt x="673" y="853"/>
                  </a:lnTo>
                  <a:lnTo>
                    <a:pt x="670" y="851"/>
                  </a:lnTo>
                  <a:lnTo>
                    <a:pt x="670" y="848"/>
                  </a:lnTo>
                  <a:lnTo>
                    <a:pt x="673" y="848"/>
                  </a:lnTo>
                  <a:lnTo>
                    <a:pt x="676" y="851"/>
                  </a:lnTo>
                  <a:lnTo>
                    <a:pt x="676" y="848"/>
                  </a:lnTo>
                  <a:lnTo>
                    <a:pt x="673" y="848"/>
                  </a:lnTo>
                  <a:lnTo>
                    <a:pt x="670" y="845"/>
                  </a:lnTo>
                  <a:lnTo>
                    <a:pt x="668" y="842"/>
                  </a:lnTo>
                  <a:lnTo>
                    <a:pt x="665" y="833"/>
                  </a:lnTo>
                  <a:lnTo>
                    <a:pt x="662" y="833"/>
                  </a:lnTo>
                  <a:lnTo>
                    <a:pt x="662" y="830"/>
                  </a:lnTo>
                  <a:lnTo>
                    <a:pt x="659" y="825"/>
                  </a:lnTo>
                  <a:lnTo>
                    <a:pt x="656" y="819"/>
                  </a:lnTo>
                  <a:lnTo>
                    <a:pt x="653" y="816"/>
                  </a:lnTo>
                  <a:lnTo>
                    <a:pt x="650" y="810"/>
                  </a:lnTo>
                  <a:lnTo>
                    <a:pt x="650" y="807"/>
                  </a:lnTo>
                  <a:lnTo>
                    <a:pt x="650" y="804"/>
                  </a:lnTo>
                  <a:lnTo>
                    <a:pt x="647" y="799"/>
                  </a:lnTo>
                  <a:lnTo>
                    <a:pt x="645" y="796"/>
                  </a:lnTo>
                  <a:lnTo>
                    <a:pt x="642" y="793"/>
                  </a:lnTo>
                  <a:lnTo>
                    <a:pt x="642" y="787"/>
                  </a:lnTo>
                  <a:lnTo>
                    <a:pt x="639" y="784"/>
                  </a:lnTo>
                  <a:lnTo>
                    <a:pt x="633" y="781"/>
                  </a:lnTo>
                  <a:lnTo>
                    <a:pt x="630" y="773"/>
                  </a:lnTo>
                  <a:lnTo>
                    <a:pt x="630" y="770"/>
                  </a:lnTo>
                  <a:lnTo>
                    <a:pt x="630" y="767"/>
                  </a:lnTo>
                  <a:lnTo>
                    <a:pt x="627" y="767"/>
                  </a:lnTo>
                  <a:lnTo>
                    <a:pt x="624" y="764"/>
                  </a:lnTo>
                  <a:lnTo>
                    <a:pt x="624" y="761"/>
                  </a:lnTo>
                  <a:lnTo>
                    <a:pt x="627" y="758"/>
                  </a:lnTo>
                  <a:lnTo>
                    <a:pt x="627" y="755"/>
                  </a:lnTo>
                  <a:lnTo>
                    <a:pt x="627" y="758"/>
                  </a:lnTo>
                  <a:lnTo>
                    <a:pt x="630" y="764"/>
                  </a:lnTo>
                  <a:lnTo>
                    <a:pt x="630" y="767"/>
                  </a:lnTo>
                  <a:lnTo>
                    <a:pt x="633" y="767"/>
                  </a:lnTo>
                  <a:lnTo>
                    <a:pt x="636" y="770"/>
                  </a:lnTo>
                  <a:lnTo>
                    <a:pt x="636" y="773"/>
                  </a:lnTo>
                  <a:lnTo>
                    <a:pt x="636" y="776"/>
                  </a:lnTo>
                  <a:lnTo>
                    <a:pt x="639" y="778"/>
                  </a:lnTo>
                  <a:lnTo>
                    <a:pt x="642" y="781"/>
                  </a:lnTo>
                  <a:lnTo>
                    <a:pt x="642" y="784"/>
                  </a:lnTo>
                  <a:lnTo>
                    <a:pt x="647" y="790"/>
                  </a:lnTo>
                  <a:lnTo>
                    <a:pt x="650" y="790"/>
                  </a:lnTo>
                  <a:lnTo>
                    <a:pt x="653" y="790"/>
                  </a:lnTo>
                  <a:lnTo>
                    <a:pt x="653" y="787"/>
                  </a:lnTo>
                  <a:lnTo>
                    <a:pt x="653" y="784"/>
                  </a:lnTo>
                  <a:lnTo>
                    <a:pt x="653" y="781"/>
                  </a:lnTo>
                  <a:lnTo>
                    <a:pt x="653" y="776"/>
                  </a:lnTo>
                  <a:lnTo>
                    <a:pt x="656" y="770"/>
                  </a:lnTo>
                  <a:lnTo>
                    <a:pt x="656" y="767"/>
                  </a:lnTo>
                  <a:lnTo>
                    <a:pt x="656" y="764"/>
                  </a:lnTo>
                  <a:lnTo>
                    <a:pt x="656" y="767"/>
                  </a:lnTo>
                  <a:lnTo>
                    <a:pt x="656" y="770"/>
                  </a:lnTo>
                  <a:lnTo>
                    <a:pt x="656" y="773"/>
                  </a:lnTo>
                  <a:lnTo>
                    <a:pt x="656" y="778"/>
                  </a:lnTo>
                  <a:lnTo>
                    <a:pt x="656" y="784"/>
                  </a:lnTo>
                  <a:lnTo>
                    <a:pt x="659" y="784"/>
                  </a:lnTo>
                  <a:lnTo>
                    <a:pt x="662" y="784"/>
                  </a:lnTo>
                  <a:lnTo>
                    <a:pt x="665" y="793"/>
                  </a:lnTo>
                  <a:lnTo>
                    <a:pt x="668" y="796"/>
                  </a:lnTo>
                  <a:lnTo>
                    <a:pt x="670" y="799"/>
                  </a:lnTo>
                  <a:lnTo>
                    <a:pt x="673" y="804"/>
                  </a:lnTo>
                  <a:lnTo>
                    <a:pt x="676" y="804"/>
                  </a:lnTo>
                  <a:lnTo>
                    <a:pt x="676" y="807"/>
                  </a:lnTo>
                  <a:lnTo>
                    <a:pt x="679" y="813"/>
                  </a:lnTo>
                  <a:lnTo>
                    <a:pt x="682" y="816"/>
                  </a:lnTo>
                  <a:lnTo>
                    <a:pt x="685" y="819"/>
                  </a:lnTo>
                  <a:lnTo>
                    <a:pt x="685" y="822"/>
                  </a:lnTo>
                  <a:lnTo>
                    <a:pt x="688" y="825"/>
                  </a:lnTo>
                  <a:lnTo>
                    <a:pt x="691" y="827"/>
                  </a:lnTo>
                  <a:lnTo>
                    <a:pt x="693" y="833"/>
                  </a:lnTo>
                  <a:lnTo>
                    <a:pt x="693" y="836"/>
                  </a:lnTo>
                  <a:lnTo>
                    <a:pt x="693" y="839"/>
                  </a:lnTo>
                  <a:lnTo>
                    <a:pt x="693" y="842"/>
                  </a:lnTo>
                  <a:lnTo>
                    <a:pt x="696" y="842"/>
                  </a:lnTo>
                  <a:lnTo>
                    <a:pt x="699" y="842"/>
                  </a:lnTo>
                  <a:lnTo>
                    <a:pt x="702" y="845"/>
                  </a:lnTo>
                  <a:lnTo>
                    <a:pt x="705" y="848"/>
                  </a:lnTo>
                  <a:lnTo>
                    <a:pt x="708" y="851"/>
                  </a:lnTo>
                  <a:lnTo>
                    <a:pt x="714" y="856"/>
                  </a:lnTo>
                  <a:lnTo>
                    <a:pt x="714" y="859"/>
                  </a:lnTo>
                  <a:lnTo>
                    <a:pt x="714" y="862"/>
                  </a:lnTo>
                  <a:lnTo>
                    <a:pt x="717" y="862"/>
                  </a:lnTo>
                  <a:lnTo>
                    <a:pt x="717" y="865"/>
                  </a:lnTo>
                  <a:lnTo>
                    <a:pt x="717" y="868"/>
                  </a:lnTo>
                  <a:lnTo>
                    <a:pt x="719" y="868"/>
                  </a:lnTo>
                  <a:lnTo>
                    <a:pt x="719" y="874"/>
                  </a:lnTo>
                  <a:lnTo>
                    <a:pt x="719" y="876"/>
                  </a:lnTo>
                  <a:lnTo>
                    <a:pt x="719" y="879"/>
                  </a:lnTo>
                  <a:lnTo>
                    <a:pt x="719" y="882"/>
                  </a:lnTo>
                  <a:lnTo>
                    <a:pt x="722" y="894"/>
                  </a:lnTo>
                  <a:lnTo>
                    <a:pt x="725" y="900"/>
                  </a:lnTo>
                  <a:lnTo>
                    <a:pt x="728" y="902"/>
                  </a:lnTo>
                  <a:lnTo>
                    <a:pt x="731" y="902"/>
                  </a:lnTo>
                  <a:lnTo>
                    <a:pt x="734" y="905"/>
                  </a:lnTo>
                  <a:lnTo>
                    <a:pt x="737" y="905"/>
                  </a:lnTo>
                  <a:lnTo>
                    <a:pt x="740" y="908"/>
                  </a:lnTo>
                  <a:lnTo>
                    <a:pt x="742" y="911"/>
                  </a:lnTo>
                  <a:lnTo>
                    <a:pt x="745" y="914"/>
                  </a:lnTo>
                  <a:lnTo>
                    <a:pt x="745" y="917"/>
                  </a:lnTo>
                  <a:lnTo>
                    <a:pt x="748" y="920"/>
                  </a:lnTo>
                  <a:lnTo>
                    <a:pt x="751" y="923"/>
                  </a:lnTo>
                  <a:lnTo>
                    <a:pt x="751" y="926"/>
                  </a:lnTo>
                  <a:lnTo>
                    <a:pt x="751" y="928"/>
                  </a:lnTo>
                  <a:lnTo>
                    <a:pt x="754" y="937"/>
                  </a:lnTo>
                  <a:lnTo>
                    <a:pt x="760" y="940"/>
                  </a:lnTo>
                  <a:lnTo>
                    <a:pt x="760" y="943"/>
                  </a:lnTo>
                  <a:lnTo>
                    <a:pt x="765" y="949"/>
                  </a:lnTo>
                  <a:lnTo>
                    <a:pt x="768" y="951"/>
                  </a:lnTo>
                  <a:lnTo>
                    <a:pt x="768" y="954"/>
                  </a:lnTo>
                  <a:lnTo>
                    <a:pt x="774" y="960"/>
                  </a:lnTo>
                  <a:lnTo>
                    <a:pt x="774" y="963"/>
                  </a:lnTo>
                  <a:lnTo>
                    <a:pt x="774" y="966"/>
                  </a:lnTo>
                  <a:lnTo>
                    <a:pt x="774" y="969"/>
                  </a:lnTo>
                  <a:lnTo>
                    <a:pt x="774" y="972"/>
                  </a:lnTo>
                  <a:lnTo>
                    <a:pt x="774" y="975"/>
                  </a:lnTo>
                  <a:lnTo>
                    <a:pt x="774" y="977"/>
                  </a:lnTo>
                  <a:lnTo>
                    <a:pt x="774" y="980"/>
                  </a:lnTo>
                  <a:lnTo>
                    <a:pt x="774" y="983"/>
                  </a:lnTo>
                  <a:lnTo>
                    <a:pt x="777" y="986"/>
                  </a:lnTo>
                  <a:lnTo>
                    <a:pt x="777" y="989"/>
                  </a:lnTo>
                  <a:lnTo>
                    <a:pt x="780" y="992"/>
                  </a:lnTo>
                  <a:lnTo>
                    <a:pt x="780" y="995"/>
                  </a:lnTo>
                  <a:lnTo>
                    <a:pt x="780" y="1000"/>
                  </a:lnTo>
                  <a:lnTo>
                    <a:pt x="783" y="1003"/>
                  </a:lnTo>
                  <a:lnTo>
                    <a:pt x="783" y="1006"/>
                  </a:lnTo>
                  <a:lnTo>
                    <a:pt x="783" y="1015"/>
                  </a:lnTo>
                  <a:lnTo>
                    <a:pt x="786" y="1018"/>
                  </a:lnTo>
                  <a:lnTo>
                    <a:pt x="788" y="1024"/>
                  </a:lnTo>
                  <a:lnTo>
                    <a:pt x="791" y="1024"/>
                  </a:lnTo>
                  <a:lnTo>
                    <a:pt x="794" y="1024"/>
                  </a:lnTo>
                  <a:lnTo>
                    <a:pt x="797" y="1024"/>
                  </a:lnTo>
                  <a:lnTo>
                    <a:pt x="800" y="1021"/>
                  </a:lnTo>
                  <a:lnTo>
                    <a:pt x="806" y="1021"/>
                  </a:lnTo>
                  <a:lnTo>
                    <a:pt x="809" y="1021"/>
                  </a:lnTo>
                  <a:lnTo>
                    <a:pt x="812" y="1018"/>
                  </a:lnTo>
                  <a:lnTo>
                    <a:pt x="814" y="1012"/>
                  </a:lnTo>
                  <a:lnTo>
                    <a:pt x="817" y="1012"/>
                  </a:lnTo>
                  <a:lnTo>
                    <a:pt x="820" y="1012"/>
                  </a:lnTo>
                  <a:lnTo>
                    <a:pt x="823" y="1012"/>
                  </a:lnTo>
                  <a:lnTo>
                    <a:pt x="826" y="1009"/>
                  </a:lnTo>
                  <a:lnTo>
                    <a:pt x="826" y="1012"/>
                  </a:lnTo>
                  <a:lnTo>
                    <a:pt x="829" y="1012"/>
                  </a:lnTo>
                  <a:lnTo>
                    <a:pt x="835" y="1009"/>
                  </a:lnTo>
                  <a:lnTo>
                    <a:pt x="840" y="1006"/>
                  </a:lnTo>
                  <a:lnTo>
                    <a:pt x="840" y="1003"/>
                  </a:lnTo>
                  <a:lnTo>
                    <a:pt x="843" y="1003"/>
                  </a:lnTo>
                  <a:lnTo>
                    <a:pt x="846" y="1003"/>
                  </a:lnTo>
                  <a:lnTo>
                    <a:pt x="852" y="1003"/>
                  </a:lnTo>
                  <a:lnTo>
                    <a:pt x="852" y="1000"/>
                  </a:lnTo>
                  <a:lnTo>
                    <a:pt x="855" y="1000"/>
                  </a:lnTo>
                  <a:lnTo>
                    <a:pt x="858" y="998"/>
                  </a:lnTo>
                  <a:lnTo>
                    <a:pt x="858" y="995"/>
                  </a:lnTo>
                  <a:lnTo>
                    <a:pt x="860" y="992"/>
                  </a:lnTo>
                  <a:lnTo>
                    <a:pt x="863" y="989"/>
                  </a:lnTo>
                  <a:lnTo>
                    <a:pt x="869" y="989"/>
                  </a:lnTo>
                  <a:lnTo>
                    <a:pt x="875" y="986"/>
                  </a:lnTo>
                  <a:lnTo>
                    <a:pt x="878" y="986"/>
                  </a:lnTo>
                  <a:lnTo>
                    <a:pt x="881" y="983"/>
                  </a:lnTo>
                  <a:lnTo>
                    <a:pt x="884" y="983"/>
                  </a:lnTo>
                  <a:lnTo>
                    <a:pt x="886" y="983"/>
                  </a:lnTo>
                  <a:lnTo>
                    <a:pt x="889" y="980"/>
                  </a:lnTo>
                  <a:lnTo>
                    <a:pt x="889" y="977"/>
                  </a:lnTo>
                  <a:lnTo>
                    <a:pt x="892" y="977"/>
                  </a:lnTo>
                  <a:lnTo>
                    <a:pt x="895" y="977"/>
                  </a:lnTo>
                  <a:lnTo>
                    <a:pt x="898" y="977"/>
                  </a:lnTo>
                  <a:lnTo>
                    <a:pt x="898" y="975"/>
                  </a:lnTo>
                  <a:lnTo>
                    <a:pt x="898" y="972"/>
                  </a:lnTo>
                  <a:lnTo>
                    <a:pt x="898" y="966"/>
                  </a:lnTo>
                  <a:lnTo>
                    <a:pt x="901" y="966"/>
                  </a:lnTo>
                  <a:lnTo>
                    <a:pt x="901" y="963"/>
                  </a:lnTo>
                  <a:lnTo>
                    <a:pt x="907" y="960"/>
                  </a:lnTo>
                  <a:lnTo>
                    <a:pt x="912" y="957"/>
                  </a:lnTo>
                  <a:lnTo>
                    <a:pt x="915" y="957"/>
                  </a:lnTo>
                  <a:lnTo>
                    <a:pt x="918" y="954"/>
                  </a:lnTo>
                  <a:lnTo>
                    <a:pt x="921" y="954"/>
                  </a:lnTo>
                  <a:lnTo>
                    <a:pt x="924" y="951"/>
                  </a:lnTo>
                  <a:lnTo>
                    <a:pt x="927" y="954"/>
                  </a:lnTo>
                  <a:lnTo>
                    <a:pt x="930" y="954"/>
                  </a:lnTo>
                  <a:lnTo>
                    <a:pt x="932" y="951"/>
                  </a:lnTo>
                  <a:lnTo>
                    <a:pt x="935" y="949"/>
                  </a:lnTo>
                  <a:lnTo>
                    <a:pt x="932" y="946"/>
                  </a:lnTo>
                  <a:lnTo>
                    <a:pt x="935" y="943"/>
                  </a:lnTo>
                  <a:lnTo>
                    <a:pt x="935" y="940"/>
                  </a:lnTo>
                  <a:lnTo>
                    <a:pt x="944" y="940"/>
                  </a:lnTo>
                  <a:lnTo>
                    <a:pt x="947" y="940"/>
                  </a:lnTo>
                  <a:lnTo>
                    <a:pt x="947" y="937"/>
                  </a:lnTo>
                  <a:lnTo>
                    <a:pt x="950" y="934"/>
                  </a:lnTo>
                  <a:lnTo>
                    <a:pt x="950" y="931"/>
                  </a:lnTo>
                  <a:lnTo>
                    <a:pt x="950" y="928"/>
                  </a:lnTo>
                  <a:lnTo>
                    <a:pt x="950" y="926"/>
                  </a:lnTo>
                  <a:lnTo>
                    <a:pt x="953" y="923"/>
                  </a:lnTo>
                  <a:lnTo>
                    <a:pt x="956" y="923"/>
                  </a:lnTo>
                  <a:lnTo>
                    <a:pt x="958" y="923"/>
                  </a:lnTo>
                  <a:lnTo>
                    <a:pt x="961" y="923"/>
                  </a:lnTo>
                  <a:lnTo>
                    <a:pt x="964" y="920"/>
                  </a:lnTo>
                  <a:lnTo>
                    <a:pt x="961" y="917"/>
                  </a:lnTo>
                  <a:lnTo>
                    <a:pt x="961" y="914"/>
                  </a:lnTo>
                  <a:lnTo>
                    <a:pt x="961" y="911"/>
                  </a:lnTo>
                  <a:lnTo>
                    <a:pt x="961" y="908"/>
                  </a:lnTo>
                  <a:lnTo>
                    <a:pt x="961" y="905"/>
                  </a:lnTo>
                  <a:lnTo>
                    <a:pt x="964" y="900"/>
                  </a:lnTo>
                  <a:lnTo>
                    <a:pt x="964" y="897"/>
                  </a:lnTo>
                  <a:lnTo>
                    <a:pt x="967" y="897"/>
                  </a:lnTo>
                  <a:lnTo>
                    <a:pt x="967" y="900"/>
                  </a:lnTo>
                  <a:lnTo>
                    <a:pt x="970" y="900"/>
                  </a:lnTo>
                  <a:lnTo>
                    <a:pt x="973" y="894"/>
                  </a:lnTo>
                  <a:lnTo>
                    <a:pt x="973" y="888"/>
                  </a:lnTo>
                  <a:lnTo>
                    <a:pt x="973" y="885"/>
                  </a:lnTo>
                  <a:lnTo>
                    <a:pt x="976" y="882"/>
                  </a:lnTo>
                  <a:lnTo>
                    <a:pt x="979" y="876"/>
                  </a:lnTo>
                  <a:lnTo>
                    <a:pt x="981" y="874"/>
                  </a:lnTo>
                  <a:lnTo>
                    <a:pt x="981" y="871"/>
                  </a:lnTo>
                  <a:lnTo>
                    <a:pt x="981" y="868"/>
                  </a:lnTo>
                  <a:lnTo>
                    <a:pt x="981" y="865"/>
                  </a:lnTo>
                  <a:lnTo>
                    <a:pt x="979" y="865"/>
                  </a:lnTo>
                  <a:lnTo>
                    <a:pt x="976" y="865"/>
                  </a:lnTo>
                  <a:lnTo>
                    <a:pt x="973" y="862"/>
                  </a:lnTo>
                  <a:lnTo>
                    <a:pt x="973" y="859"/>
                  </a:lnTo>
                  <a:lnTo>
                    <a:pt x="973" y="856"/>
                  </a:lnTo>
                  <a:lnTo>
                    <a:pt x="970" y="856"/>
                  </a:lnTo>
                  <a:lnTo>
                    <a:pt x="967" y="853"/>
                  </a:lnTo>
                  <a:lnTo>
                    <a:pt x="964" y="851"/>
                  </a:lnTo>
                  <a:lnTo>
                    <a:pt x="961" y="848"/>
                  </a:lnTo>
                  <a:lnTo>
                    <a:pt x="958" y="848"/>
                  </a:lnTo>
                  <a:lnTo>
                    <a:pt x="953" y="848"/>
                  </a:lnTo>
                  <a:lnTo>
                    <a:pt x="950" y="845"/>
                  </a:lnTo>
                  <a:lnTo>
                    <a:pt x="947" y="845"/>
                  </a:lnTo>
                  <a:lnTo>
                    <a:pt x="944" y="842"/>
                  </a:lnTo>
                  <a:lnTo>
                    <a:pt x="941" y="842"/>
                  </a:lnTo>
                  <a:lnTo>
                    <a:pt x="938" y="839"/>
                  </a:lnTo>
                  <a:lnTo>
                    <a:pt x="935" y="836"/>
                  </a:lnTo>
                  <a:lnTo>
                    <a:pt x="935" y="833"/>
                  </a:lnTo>
                  <a:lnTo>
                    <a:pt x="932" y="830"/>
                  </a:lnTo>
                  <a:lnTo>
                    <a:pt x="932" y="827"/>
                  </a:lnTo>
                  <a:lnTo>
                    <a:pt x="930" y="819"/>
                  </a:lnTo>
                  <a:lnTo>
                    <a:pt x="930" y="816"/>
                  </a:lnTo>
                  <a:lnTo>
                    <a:pt x="930" y="813"/>
                  </a:lnTo>
                  <a:lnTo>
                    <a:pt x="930" y="810"/>
                  </a:lnTo>
                  <a:lnTo>
                    <a:pt x="930" y="807"/>
                  </a:lnTo>
                  <a:lnTo>
                    <a:pt x="927" y="807"/>
                  </a:lnTo>
                  <a:lnTo>
                    <a:pt x="927" y="810"/>
                  </a:lnTo>
                  <a:lnTo>
                    <a:pt x="927" y="813"/>
                  </a:lnTo>
                  <a:lnTo>
                    <a:pt x="924" y="816"/>
                  </a:lnTo>
                  <a:lnTo>
                    <a:pt x="921" y="819"/>
                  </a:lnTo>
                  <a:lnTo>
                    <a:pt x="921" y="822"/>
                  </a:lnTo>
                  <a:lnTo>
                    <a:pt x="921" y="825"/>
                  </a:lnTo>
                  <a:lnTo>
                    <a:pt x="918" y="825"/>
                  </a:lnTo>
                  <a:lnTo>
                    <a:pt x="915" y="827"/>
                  </a:lnTo>
                  <a:lnTo>
                    <a:pt x="915" y="830"/>
                  </a:lnTo>
                  <a:lnTo>
                    <a:pt x="912" y="830"/>
                  </a:lnTo>
                  <a:lnTo>
                    <a:pt x="912" y="833"/>
                  </a:lnTo>
                  <a:lnTo>
                    <a:pt x="912" y="836"/>
                  </a:lnTo>
                  <a:lnTo>
                    <a:pt x="909" y="836"/>
                  </a:lnTo>
                  <a:lnTo>
                    <a:pt x="909" y="839"/>
                  </a:lnTo>
                  <a:lnTo>
                    <a:pt x="907" y="842"/>
                  </a:lnTo>
                  <a:lnTo>
                    <a:pt x="904" y="842"/>
                  </a:lnTo>
                  <a:lnTo>
                    <a:pt x="898" y="842"/>
                  </a:lnTo>
                  <a:lnTo>
                    <a:pt x="895" y="842"/>
                  </a:lnTo>
                  <a:lnTo>
                    <a:pt x="892" y="842"/>
                  </a:lnTo>
                  <a:lnTo>
                    <a:pt x="889" y="842"/>
                  </a:lnTo>
                  <a:lnTo>
                    <a:pt x="886" y="842"/>
                  </a:lnTo>
                  <a:lnTo>
                    <a:pt x="884" y="845"/>
                  </a:lnTo>
                  <a:lnTo>
                    <a:pt x="881" y="845"/>
                  </a:lnTo>
                  <a:lnTo>
                    <a:pt x="878" y="845"/>
                  </a:lnTo>
                  <a:lnTo>
                    <a:pt x="878" y="842"/>
                  </a:lnTo>
                  <a:lnTo>
                    <a:pt x="875" y="842"/>
                  </a:lnTo>
                  <a:lnTo>
                    <a:pt x="872" y="842"/>
                  </a:lnTo>
                  <a:lnTo>
                    <a:pt x="872" y="839"/>
                  </a:lnTo>
                  <a:lnTo>
                    <a:pt x="872" y="836"/>
                  </a:lnTo>
                  <a:lnTo>
                    <a:pt x="872" y="833"/>
                  </a:lnTo>
                  <a:lnTo>
                    <a:pt x="872" y="830"/>
                  </a:lnTo>
                  <a:lnTo>
                    <a:pt x="872" y="827"/>
                  </a:lnTo>
                  <a:lnTo>
                    <a:pt x="872" y="825"/>
                  </a:lnTo>
                  <a:lnTo>
                    <a:pt x="869" y="822"/>
                  </a:lnTo>
                  <a:lnTo>
                    <a:pt x="869" y="819"/>
                  </a:lnTo>
                  <a:lnTo>
                    <a:pt x="872" y="819"/>
                  </a:lnTo>
                  <a:lnTo>
                    <a:pt x="869" y="819"/>
                  </a:lnTo>
                  <a:lnTo>
                    <a:pt x="872" y="819"/>
                  </a:lnTo>
                  <a:lnTo>
                    <a:pt x="869" y="816"/>
                  </a:lnTo>
                  <a:lnTo>
                    <a:pt x="872" y="816"/>
                  </a:lnTo>
                  <a:lnTo>
                    <a:pt x="869" y="816"/>
                  </a:lnTo>
                  <a:lnTo>
                    <a:pt x="869" y="813"/>
                  </a:lnTo>
                  <a:lnTo>
                    <a:pt x="866" y="810"/>
                  </a:lnTo>
                  <a:lnTo>
                    <a:pt x="863" y="813"/>
                  </a:lnTo>
                  <a:lnTo>
                    <a:pt x="863" y="819"/>
                  </a:lnTo>
                  <a:lnTo>
                    <a:pt x="860" y="822"/>
                  </a:lnTo>
                  <a:lnTo>
                    <a:pt x="863" y="825"/>
                  </a:lnTo>
                  <a:lnTo>
                    <a:pt x="863" y="827"/>
                  </a:lnTo>
                  <a:lnTo>
                    <a:pt x="863" y="830"/>
                  </a:lnTo>
                  <a:lnTo>
                    <a:pt x="863" y="833"/>
                  </a:lnTo>
                  <a:lnTo>
                    <a:pt x="860" y="830"/>
                  </a:lnTo>
                  <a:lnTo>
                    <a:pt x="860" y="827"/>
                  </a:lnTo>
                  <a:lnTo>
                    <a:pt x="858" y="825"/>
                  </a:lnTo>
                  <a:lnTo>
                    <a:pt x="855" y="819"/>
                  </a:lnTo>
                  <a:lnTo>
                    <a:pt x="852" y="816"/>
                  </a:lnTo>
                  <a:lnTo>
                    <a:pt x="852" y="813"/>
                  </a:lnTo>
                  <a:lnTo>
                    <a:pt x="852" y="810"/>
                  </a:lnTo>
                  <a:lnTo>
                    <a:pt x="849" y="807"/>
                  </a:lnTo>
                  <a:lnTo>
                    <a:pt x="849" y="804"/>
                  </a:lnTo>
                  <a:lnTo>
                    <a:pt x="849" y="802"/>
                  </a:lnTo>
                  <a:lnTo>
                    <a:pt x="843" y="799"/>
                  </a:lnTo>
                  <a:lnTo>
                    <a:pt x="843" y="796"/>
                  </a:lnTo>
                  <a:lnTo>
                    <a:pt x="840" y="796"/>
                  </a:lnTo>
                  <a:lnTo>
                    <a:pt x="840" y="793"/>
                  </a:lnTo>
                  <a:lnTo>
                    <a:pt x="837" y="793"/>
                  </a:lnTo>
                  <a:lnTo>
                    <a:pt x="840" y="793"/>
                  </a:lnTo>
                  <a:lnTo>
                    <a:pt x="840" y="790"/>
                  </a:lnTo>
                  <a:lnTo>
                    <a:pt x="835" y="790"/>
                  </a:lnTo>
                  <a:lnTo>
                    <a:pt x="832" y="787"/>
                  </a:lnTo>
                  <a:lnTo>
                    <a:pt x="832" y="784"/>
                  </a:lnTo>
                  <a:lnTo>
                    <a:pt x="829" y="781"/>
                  </a:lnTo>
                  <a:lnTo>
                    <a:pt x="829" y="778"/>
                  </a:lnTo>
                  <a:lnTo>
                    <a:pt x="826" y="778"/>
                  </a:lnTo>
                  <a:lnTo>
                    <a:pt x="826" y="776"/>
                  </a:lnTo>
                  <a:lnTo>
                    <a:pt x="823" y="773"/>
                  </a:lnTo>
                  <a:lnTo>
                    <a:pt x="823" y="770"/>
                  </a:lnTo>
                  <a:lnTo>
                    <a:pt x="820" y="764"/>
                  </a:lnTo>
                  <a:lnTo>
                    <a:pt x="817" y="764"/>
                  </a:lnTo>
                  <a:lnTo>
                    <a:pt x="814" y="764"/>
                  </a:lnTo>
                  <a:lnTo>
                    <a:pt x="814" y="761"/>
                  </a:lnTo>
                  <a:lnTo>
                    <a:pt x="817" y="761"/>
                  </a:lnTo>
                  <a:lnTo>
                    <a:pt x="820" y="761"/>
                  </a:lnTo>
                  <a:lnTo>
                    <a:pt x="820" y="758"/>
                  </a:lnTo>
                  <a:lnTo>
                    <a:pt x="820" y="755"/>
                  </a:lnTo>
                  <a:lnTo>
                    <a:pt x="817" y="753"/>
                  </a:lnTo>
                  <a:lnTo>
                    <a:pt x="820" y="753"/>
                  </a:lnTo>
                  <a:lnTo>
                    <a:pt x="823" y="753"/>
                  </a:lnTo>
                  <a:lnTo>
                    <a:pt x="826" y="753"/>
                  </a:lnTo>
                  <a:lnTo>
                    <a:pt x="826" y="750"/>
                  </a:lnTo>
                  <a:lnTo>
                    <a:pt x="826" y="747"/>
                  </a:lnTo>
                  <a:lnTo>
                    <a:pt x="826" y="744"/>
                  </a:lnTo>
                  <a:lnTo>
                    <a:pt x="829" y="744"/>
                  </a:lnTo>
                  <a:lnTo>
                    <a:pt x="829" y="747"/>
                  </a:lnTo>
                  <a:lnTo>
                    <a:pt x="832" y="747"/>
                  </a:lnTo>
                  <a:lnTo>
                    <a:pt x="832" y="750"/>
                  </a:lnTo>
                  <a:lnTo>
                    <a:pt x="835" y="753"/>
                  </a:lnTo>
                  <a:lnTo>
                    <a:pt x="837" y="753"/>
                  </a:lnTo>
                  <a:lnTo>
                    <a:pt x="840" y="750"/>
                  </a:lnTo>
                  <a:lnTo>
                    <a:pt x="840" y="753"/>
                  </a:lnTo>
                  <a:lnTo>
                    <a:pt x="843" y="753"/>
                  </a:lnTo>
                  <a:lnTo>
                    <a:pt x="846" y="758"/>
                  </a:lnTo>
                  <a:lnTo>
                    <a:pt x="849" y="758"/>
                  </a:lnTo>
                  <a:lnTo>
                    <a:pt x="849" y="761"/>
                  </a:lnTo>
                  <a:lnTo>
                    <a:pt x="852" y="764"/>
                  </a:lnTo>
                  <a:lnTo>
                    <a:pt x="855" y="770"/>
                  </a:lnTo>
                  <a:lnTo>
                    <a:pt x="858" y="773"/>
                  </a:lnTo>
                  <a:lnTo>
                    <a:pt x="860" y="776"/>
                  </a:lnTo>
                  <a:lnTo>
                    <a:pt x="863" y="781"/>
                  </a:lnTo>
                  <a:lnTo>
                    <a:pt x="866" y="784"/>
                  </a:lnTo>
                  <a:lnTo>
                    <a:pt x="869" y="787"/>
                  </a:lnTo>
                  <a:lnTo>
                    <a:pt x="872" y="787"/>
                  </a:lnTo>
                  <a:lnTo>
                    <a:pt x="875" y="787"/>
                  </a:lnTo>
                  <a:lnTo>
                    <a:pt x="878" y="790"/>
                  </a:lnTo>
                  <a:lnTo>
                    <a:pt x="881" y="790"/>
                  </a:lnTo>
                  <a:lnTo>
                    <a:pt x="881" y="793"/>
                  </a:lnTo>
                  <a:lnTo>
                    <a:pt x="884" y="796"/>
                  </a:lnTo>
                  <a:lnTo>
                    <a:pt x="892" y="799"/>
                  </a:lnTo>
                  <a:lnTo>
                    <a:pt x="892" y="802"/>
                  </a:lnTo>
                  <a:lnTo>
                    <a:pt x="892" y="799"/>
                  </a:lnTo>
                  <a:lnTo>
                    <a:pt x="895" y="804"/>
                  </a:lnTo>
                  <a:lnTo>
                    <a:pt x="898" y="802"/>
                  </a:lnTo>
                  <a:lnTo>
                    <a:pt x="904" y="804"/>
                  </a:lnTo>
                  <a:lnTo>
                    <a:pt x="907" y="804"/>
                  </a:lnTo>
                  <a:lnTo>
                    <a:pt x="909" y="804"/>
                  </a:lnTo>
                  <a:lnTo>
                    <a:pt x="912" y="802"/>
                  </a:lnTo>
                  <a:lnTo>
                    <a:pt x="915" y="802"/>
                  </a:lnTo>
                  <a:lnTo>
                    <a:pt x="918" y="802"/>
                  </a:lnTo>
                  <a:lnTo>
                    <a:pt x="918" y="799"/>
                  </a:lnTo>
                  <a:lnTo>
                    <a:pt x="924" y="796"/>
                  </a:lnTo>
                  <a:lnTo>
                    <a:pt x="927" y="796"/>
                  </a:lnTo>
                  <a:lnTo>
                    <a:pt x="930" y="796"/>
                  </a:lnTo>
                  <a:lnTo>
                    <a:pt x="932" y="796"/>
                  </a:lnTo>
                  <a:lnTo>
                    <a:pt x="935" y="799"/>
                  </a:lnTo>
                  <a:lnTo>
                    <a:pt x="938" y="802"/>
                  </a:lnTo>
                  <a:lnTo>
                    <a:pt x="938" y="807"/>
                  </a:lnTo>
                  <a:lnTo>
                    <a:pt x="944" y="813"/>
                  </a:lnTo>
                  <a:lnTo>
                    <a:pt x="944" y="816"/>
                  </a:lnTo>
                  <a:lnTo>
                    <a:pt x="950" y="816"/>
                  </a:lnTo>
                  <a:lnTo>
                    <a:pt x="950" y="819"/>
                  </a:lnTo>
                  <a:lnTo>
                    <a:pt x="956" y="819"/>
                  </a:lnTo>
                  <a:lnTo>
                    <a:pt x="961" y="819"/>
                  </a:lnTo>
                  <a:lnTo>
                    <a:pt x="964" y="819"/>
                  </a:lnTo>
                  <a:lnTo>
                    <a:pt x="967" y="822"/>
                  </a:lnTo>
                  <a:lnTo>
                    <a:pt x="967" y="819"/>
                  </a:lnTo>
                  <a:lnTo>
                    <a:pt x="970" y="822"/>
                  </a:lnTo>
                  <a:lnTo>
                    <a:pt x="976" y="822"/>
                  </a:lnTo>
                  <a:lnTo>
                    <a:pt x="981" y="822"/>
                  </a:lnTo>
                  <a:lnTo>
                    <a:pt x="984" y="819"/>
                  </a:lnTo>
                  <a:lnTo>
                    <a:pt x="987" y="822"/>
                  </a:lnTo>
                  <a:lnTo>
                    <a:pt x="990" y="825"/>
                  </a:lnTo>
                  <a:lnTo>
                    <a:pt x="993" y="825"/>
                  </a:lnTo>
                  <a:lnTo>
                    <a:pt x="996" y="825"/>
                  </a:lnTo>
                  <a:lnTo>
                    <a:pt x="999" y="825"/>
                  </a:lnTo>
                  <a:lnTo>
                    <a:pt x="1002" y="827"/>
                  </a:lnTo>
                  <a:lnTo>
                    <a:pt x="1002" y="825"/>
                  </a:lnTo>
                  <a:lnTo>
                    <a:pt x="1004" y="825"/>
                  </a:lnTo>
                  <a:lnTo>
                    <a:pt x="1007" y="825"/>
                  </a:lnTo>
                  <a:lnTo>
                    <a:pt x="1010" y="822"/>
                  </a:lnTo>
                  <a:lnTo>
                    <a:pt x="1013" y="822"/>
                  </a:lnTo>
                  <a:lnTo>
                    <a:pt x="1019" y="822"/>
                  </a:lnTo>
                  <a:lnTo>
                    <a:pt x="1022" y="822"/>
                  </a:lnTo>
                  <a:lnTo>
                    <a:pt x="1025" y="819"/>
                  </a:lnTo>
                  <a:lnTo>
                    <a:pt x="1030" y="819"/>
                  </a:lnTo>
                  <a:lnTo>
                    <a:pt x="1030" y="822"/>
                  </a:lnTo>
                  <a:lnTo>
                    <a:pt x="1033" y="822"/>
                  </a:lnTo>
                  <a:lnTo>
                    <a:pt x="1036" y="825"/>
                  </a:lnTo>
                  <a:lnTo>
                    <a:pt x="1036" y="819"/>
                  </a:lnTo>
                  <a:lnTo>
                    <a:pt x="1039" y="819"/>
                  </a:lnTo>
                  <a:lnTo>
                    <a:pt x="1042" y="822"/>
                  </a:lnTo>
                  <a:lnTo>
                    <a:pt x="1045" y="819"/>
                  </a:lnTo>
                  <a:lnTo>
                    <a:pt x="1051" y="819"/>
                  </a:lnTo>
                  <a:lnTo>
                    <a:pt x="1053" y="819"/>
                  </a:lnTo>
                  <a:lnTo>
                    <a:pt x="1056" y="819"/>
                  </a:lnTo>
                  <a:lnTo>
                    <a:pt x="1059" y="819"/>
                  </a:lnTo>
                  <a:lnTo>
                    <a:pt x="1059" y="822"/>
                  </a:lnTo>
                  <a:lnTo>
                    <a:pt x="1062" y="822"/>
                  </a:lnTo>
                  <a:lnTo>
                    <a:pt x="1062" y="827"/>
                  </a:lnTo>
                  <a:lnTo>
                    <a:pt x="1065" y="827"/>
                  </a:lnTo>
                  <a:lnTo>
                    <a:pt x="1068" y="830"/>
                  </a:lnTo>
                  <a:lnTo>
                    <a:pt x="1071" y="836"/>
                  </a:lnTo>
                  <a:lnTo>
                    <a:pt x="1074" y="839"/>
                  </a:lnTo>
                  <a:lnTo>
                    <a:pt x="1074" y="842"/>
                  </a:lnTo>
                  <a:lnTo>
                    <a:pt x="1076" y="842"/>
                  </a:lnTo>
                  <a:lnTo>
                    <a:pt x="1079" y="842"/>
                  </a:lnTo>
                  <a:lnTo>
                    <a:pt x="1082" y="845"/>
                  </a:lnTo>
                  <a:lnTo>
                    <a:pt x="1085" y="848"/>
                  </a:lnTo>
                  <a:lnTo>
                    <a:pt x="1088" y="848"/>
                  </a:lnTo>
                  <a:lnTo>
                    <a:pt x="1091" y="853"/>
                  </a:lnTo>
                  <a:lnTo>
                    <a:pt x="1094" y="856"/>
                  </a:lnTo>
                  <a:lnTo>
                    <a:pt x="1097" y="856"/>
                  </a:lnTo>
                  <a:lnTo>
                    <a:pt x="1102" y="859"/>
                  </a:lnTo>
                  <a:lnTo>
                    <a:pt x="1105" y="856"/>
                  </a:lnTo>
                  <a:lnTo>
                    <a:pt x="1108" y="856"/>
                  </a:lnTo>
                  <a:lnTo>
                    <a:pt x="1111" y="856"/>
                  </a:lnTo>
                  <a:lnTo>
                    <a:pt x="1111" y="853"/>
                  </a:lnTo>
                  <a:lnTo>
                    <a:pt x="1114" y="853"/>
                  </a:lnTo>
                  <a:lnTo>
                    <a:pt x="1114" y="859"/>
                  </a:lnTo>
                  <a:lnTo>
                    <a:pt x="1111" y="862"/>
                  </a:lnTo>
                  <a:lnTo>
                    <a:pt x="1108" y="865"/>
                  </a:lnTo>
                  <a:lnTo>
                    <a:pt x="1105" y="865"/>
                  </a:lnTo>
                  <a:lnTo>
                    <a:pt x="1102" y="865"/>
                  </a:lnTo>
                  <a:lnTo>
                    <a:pt x="1099" y="865"/>
                  </a:lnTo>
                  <a:lnTo>
                    <a:pt x="1097" y="865"/>
                  </a:lnTo>
                  <a:lnTo>
                    <a:pt x="1099" y="871"/>
                  </a:lnTo>
                  <a:lnTo>
                    <a:pt x="1111" y="882"/>
                  </a:lnTo>
                  <a:lnTo>
                    <a:pt x="1114" y="885"/>
                  </a:lnTo>
                  <a:lnTo>
                    <a:pt x="1120" y="891"/>
                  </a:lnTo>
                  <a:lnTo>
                    <a:pt x="1125" y="891"/>
                  </a:lnTo>
                  <a:lnTo>
                    <a:pt x="1128" y="891"/>
                  </a:lnTo>
                  <a:lnTo>
                    <a:pt x="1131" y="888"/>
                  </a:lnTo>
                  <a:lnTo>
                    <a:pt x="1134" y="888"/>
                  </a:lnTo>
                  <a:lnTo>
                    <a:pt x="1134" y="885"/>
                  </a:lnTo>
                  <a:lnTo>
                    <a:pt x="1137" y="885"/>
                  </a:lnTo>
                  <a:lnTo>
                    <a:pt x="1140" y="882"/>
                  </a:lnTo>
                  <a:lnTo>
                    <a:pt x="1140" y="879"/>
                  </a:lnTo>
                  <a:lnTo>
                    <a:pt x="1140" y="871"/>
                  </a:lnTo>
                  <a:lnTo>
                    <a:pt x="1140" y="868"/>
                  </a:lnTo>
                  <a:lnTo>
                    <a:pt x="1137" y="865"/>
                  </a:lnTo>
                  <a:lnTo>
                    <a:pt x="1140" y="865"/>
                  </a:lnTo>
                  <a:lnTo>
                    <a:pt x="1146" y="865"/>
                  </a:lnTo>
                  <a:lnTo>
                    <a:pt x="1146" y="868"/>
                  </a:lnTo>
                  <a:lnTo>
                    <a:pt x="1143" y="868"/>
                  </a:lnTo>
                  <a:lnTo>
                    <a:pt x="1143" y="871"/>
                  </a:lnTo>
                  <a:lnTo>
                    <a:pt x="1143" y="874"/>
                  </a:lnTo>
                  <a:lnTo>
                    <a:pt x="1146" y="876"/>
                  </a:lnTo>
                  <a:lnTo>
                    <a:pt x="1146" y="879"/>
                  </a:lnTo>
                  <a:lnTo>
                    <a:pt x="1146" y="882"/>
                  </a:lnTo>
                  <a:lnTo>
                    <a:pt x="1146" y="885"/>
                  </a:lnTo>
                  <a:lnTo>
                    <a:pt x="1148" y="885"/>
                  </a:lnTo>
                  <a:lnTo>
                    <a:pt x="1148" y="891"/>
                  </a:lnTo>
                  <a:lnTo>
                    <a:pt x="1151" y="894"/>
                  </a:lnTo>
                  <a:lnTo>
                    <a:pt x="1151" y="897"/>
                  </a:lnTo>
                  <a:lnTo>
                    <a:pt x="1151" y="900"/>
                  </a:lnTo>
                  <a:lnTo>
                    <a:pt x="1151" y="902"/>
                  </a:lnTo>
                  <a:lnTo>
                    <a:pt x="1151" y="908"/>
                  </a:lnTo>
                  <a:lnTo>
                    <a:pt x="1151" y="911"/>
                  </a:lnTo>
                  <a:lnTo>
                    <a:pt x="1151" y="914"/>
                  </a:lnTo>
                  <a:lnTo>
                    <a:pt x="1154" y="917"/>
                  </a:lnTo>
                  <a:lnTo>
                    <a:pt x="1154" y="914"/>
                  </a:lnTo>
                  <a:lnTo>
                    <a:pt x="1157" y="917"/>
                  </a:lnTo>
                  <a:lnTo>
                    <a:pt x="1157" y="920"/>
                  </a:lnTo>
                  <a:lnTo>
                    <a:pt x="1157" y="923"/>
                  </a:lnTo>
                  <a:lnTo>
                    <a:pt x="1157" y="928"/>
                  </a:lnTo>
                  <a:lnTo>
                    <a:pt x="1157" y="931"/>
                  </a:lnTo>
                  <a:lnTo>
                    <a:pt x="1157" y="937"/>
                  </a:lnTo>
                  <a:lnTo>
                    <a:pt x="1160" y="937"/>
                  </a:lnTo>
                  <a:lnTo>
                    <a:pt x="1163" y="943"/>
                  </a:lnTo>
                  <a:lnTo>
                    <a:pt x="1163" y="946"/>
                  </a:lnTo>
                  <a:lnTo>
                    <a:pt x="1163" y="949"/>
                  </a:lnTo>
                  <a:lnTo>
                    <a:pt x="1166" y="957"/>
                  </a:lnTo>
                  <a:lnTo>
                    <a:pt x="1169" y="963"/>
                  </a:lnTo>
                  <a:lnTo>
                    <a:pt x="1169" y="966"/>
                  </a:lnTo>
                  <a:lnTo>
                    <a:pt x="1171" y="969"/>
                  </a:lnTo>
                  <a:lnTo>
                    <a:pt x="1174" y="975"/>
                  </a:lnTo>
                  <a:lnTo>
                    <a:pt x="1177" y="975"/>
                  </a:lnTo>
                  <a:lnTo>
                    <a:pt x="1177" y="980"/>
                  </a:lnTo>
                  <a:lnTo>
                    <a:pt x="1180" y="986"/>
                  </a:lnTo>
                  <a:lnTo>
                    <a:pt x="1183" y="986"/>
                  </a:lnTo>
                  <a:lnTo>
                    <a:pt x="1186" y="992"/>
                  </a:lnTo>
                  <a:lnTo>
                    <a:pt x="1186" y="995"/>
                  </a:lnTo>
                  <a:lnTo>
                    <a:pt x="1189" y="998"/>
                  </a:lnTo>
                  <a:lnTo>
                    <a:pt x="1189" y="1003"/>
                  </a:lnTo>
                  <a:lnTo>
                    <a:pt x="1192" y="1012"/>
                  </a:lnTo>
                  <a:lnTo>
                    <a:pt x="1197" y="1024"/>
                  </a:lnTo>
                  <a:lnTo>
                    <a:pt x="1200" y="1026"/>
                  </a:lnTo>
                  <a:lnTo>
                    <a:pt x="1200" y="1029"/>
                  </a:lnTo>
                  <a:lnTo>
                    <a:pt x="1206" y="1035"/>
                  </a:lnTo>
                  <a:lnTo>
                    <a:pt x="1209" y="1041"/>
                  </a:lnTo>
                  <a:lnTo>
                    <a:pt x="1212" y="1049"/>
                  </a:lnTo>
                  <a:lnTo>
                    <a:pt x="1218" y="1064"/>
                  </a:lnTo>
                  <a:lnTo>
                    <a:pt x="1220" y="1073"/>
                  </a:lnTo>
                  <a:lnTo>
                    <a:pt x="1220" y="1075"/>
                  </a:lnTo>
                  <a:lnTo>
                    <a:pt x="1226" y="1081"/>
                  </a:lnTo>
                  <a:lnTo>
                    <a:pt x="1229" y="1087"/>
                  </a:lnTo>
                  <a:lnTo>
                    <a:pt x="1232" y="1090"/>
                  </a:lnTo>
                  <a:lnTo>
                    <a:pt x="1235" y="1090"/>
                  </a:lnTo>
                  <a:lnTo>
                    <a:pt x="1238" y="1087"/>
                  </a:lnTo>
                  <a:lnTo>
                    <a:pt x="1238" y="1084"/>
                  </a:lnTo>
                  <a:lnTo>
                    <a:pt x="1241" y="1084"/>
                  </a:lnTo>
                  <a:lnTo>
                    <a:pt x="1241" y="1081"/>
                  </a:lnTo>
                  <a:lnTo>
                    <a:pt x="1243" y="1075"/>
                  </a:lnTo>
                  <a:lnTo>
                    <a:pt x="1246" y="1073"/>
                  </a:lnTo>
                  <a:lnTo>
                    <a:pt x="1252" y="1070"/>
                  </a:lnTo>
                  <a:lnTo>
                    <a:pt x="1252" y="1067"/>
                  </a:lnTo>
                  <a:lnTo>
                    <a:pt x="1252" y="1061"/>
                  </a:lnTo>
                  <a:lnTo>
                    <a:pt x="1252" y="1058"/>
                  </a:lnTo>
                  <a:lnTo>
                    <a:pt x="1255" y="1055"/>
                  </a:lnTo>
                  <a:lnTo>
                    <a:pt x="1258" y="1055"/>
                  </a:lnTo>
                  <a:lnTo>
                    <a:pt x="1261" y="1055"/>
                  </a:lnTo>
                  <a:lnTo>
                    <a:pt x="1261" y="1049"/>
                  </a:lnTo>
                  <a:lnTo>
                    <a:pt x="1258" y="1041"/>
                  </a:lnTo>
                  <a:lnTo>
                    <a:pt x="1258" y="1032"/>
                  </a:lnTo>
                  <a:lnTo>
                    <a:pt x="1258" y="1029"/>
                  </a:lnTo>
                  <a:lnTo>
                    <a:pt x="1261" y="1024"/>
                  </a:lnTo>
                  <a:lnTo>
                    <a:pt x="1261" y="1018"/>
                  </a:lnTo>
                  <a:lnTo>
                    <a:pt x="1264" y="1009"/>
                  </a:lnTo>
                  <a:lnTo>
                    <a:pt x="1261" y="1003"/>
                  </a:lnTo>
                  <a:lnTo>
                    <a:pt x="1258" y="1000"/>
                  </a:lnTo>
                  <a:lnTo>
                    <a:pt x="1261" y="1000"/>
                  </a:lnTo>
                  <a:lnTo>
                    <a:pt x="1258" y="992"/>
                  </a:lnTo>
                  <a:lnTo>
                    <a:pt x="1258" y="989"/>
                  </a:lnTo>
                  <a:lnTo>
                    <a:pt x="1258" y="986"/>
                  </a:lnTo>
                  <a:lnTo>
                    <a:pt x="1255" y="980"/>
                  </a:lnTo>
                  <a:lnTo>
                    <a:pt x="1255" y="975"/>
                  </a:lnTo>
                  <a:lnTo>
                    <a:pt x="1258" y="972"/>
                  </a:lnTo>
                  <a:lnTo>
                    <a:pt x="1258" y="966"/>
                  </a:lnTo>
                  <a:lnTo>
                    <a:pt x="1261" y="966"/>
                  </a:lnTo>
                  <a:lnTo>
                    <a:pt x="1264" y="966"/>
                  </a:lnTo>
                  <a:lnTo>
                    <a:pt x="1266" y="966"/>
                  </a:lnTo>
                  <a:lnTo>
                    <a:pt x="1266" y="963"/>
                  </a:lnTo>
                  <a:lnTo>
                    <a:pt x="1269" y="960"/>
                  </a:lnTo>
                  <a:lnTo>
                    <a:pt x="1269" y="957"/>
                  </a:lnTo>
                  <a:lnTo>
                    <a:pt x="1272" y="957"/>
                  </a:lnTo>
                  <a:lnTo>
                    <a:pt x="1275" y="957"/>
                  </a:lnTo>
                  <a:lnTo>
                    <a:pt x="1281" y="954"/>
                  </a:lnTo>
                  <a:lnTo>
                    <a:pt x="1281" y="951"/>
                  </a:lnTo>
                  <a:lnTo>
                    <a:pt x="1281" y="949"/>
                  </a:lnTo>
                  <a:lnTo>
                    <a:pt x="1281" y="946"/>
                  </a:lnTo>
                  <a:lnTo>
                    <a:pt x="1284" y="943"/>
                  </a:lnTo>
                  <a:lnTo>
                    <a:pt x="1290" y="937"/>
                  </a:lnTo>
                  <a:lnTo>
                    <a:pt x="1292" y="934"/>
                  </a:lnTo>
                  <a:lnTo>
                    <a:pt x="1295" y="931"/>
                  </a:lnTo>
                  <a:lnTo>
                    <a:pt x="1298" y="928"/>
                  </a:lnTo>
                  <a:lnTo>
                    <a:pt x="1301" y="926"/>
                  </a:lnTo>
                  <a:lnTo>
                    <a:pt x="1304" y="923"/>
                  </a:lnTo>
                  <a:lnTo>
                    <a:pt x="1310" y="908"/>
                  </a:lnTo>
                  <a:lnTo>
                    <a:pt x="1318" y="902"/>
                  </a:lnTo>
                  <a:lnTo>
                    <a:pt x="1321" y="900"/>
                  </a:lnTo>
                  <a:lnTo>
                    <a:pt x="1324" y="900"/>
                  </a:lnTo>
                  <a:lnTo>
                    <a:pt x="1327" y="894"/>
                  </a:lnTo>
                  <a:lnTo>
                    <a:pt x="1330" y="891"/>
                  </a:lnTo>
                  <a:lnTo>
                    <a:pt x="1330" y="885"/>
                  </a:lnTo>
                  <a:lnTo>
                    <a:pt x="1327" y="879"/>
                  </a:lnTo>
                  <a:lnTo>
                    <a:pt x="1330" y="876"/>
                  </a:lnTo>
                  <a:lnTo>
                    <a:pt x="1336" y="871"/>
                  </a:lnTo>
                  <a:lnTo>
                    <a:pt x="1338" y="871"/>
                  </a:lnTo>
                  <a:lnTo>
                    <a:pt x="1338" y="868"/>
                  </a:lnTo>
                  <a:lnTo>
                    <a:pt x="1338" y="865"/>
                  </a:lnTo>
                  <a:lnTo>
                    <a:pt x="1338" y="862"/>
                  </a:lnTo>
                  <a:lnTo>
                    <a:pt x="1341" y="865"/>
                  </a:lnTo>
                  <a:lnTo>
                    <a:pt x="1341" y="871"/>
                  </a:lnTo>
                  <a:lnTo>
                    <a:pt x="1344" y="871"/>
                  </a:lnTo>
                  <a:lnTo>
                    <a:pt x="1347" y="871"/>
                  </a:lnTo>
                  <a:lnTo>
                    <a:pt x="1347" y="868"/>
                  </a:lnTo>
                  <a:lnTo>
                    <a:pt x="1350" y="871"/>
                  </a:lnTo>
                  <a:lnTo>
                    <a:pt x="1353" y="871"/>
                  </a:lnTo>
                  <a:lnTo>
                    <a:pt x="1353" y="868"/>
                  </a:lnTo>
                  <a:lnTo>
                    <a:pt x="1356" y="868"/>
                  </a:lnTo>
                  <a:lnTo>
                    <a:pt x="1356" y="871"/>
                  </a:lnTo>
                  <a:lnTo>
                    <a:pt x="1356" y="868"/>
                  </a:lnTo>
                  <a:lnTo>
                    <a:pt x="1359" y="868"/>
                  </a:lnTo>
                  <a:lnTo>
                    <a:pt x="1359" y="865"/>
                  </a:lnTo>
                  <a:lnTo>
                    <a:pt x="1362" y="868"/>
                  </a:lnTo>
                  <a:lnTo>
                    <a:pt x="1362" y="865"/>
                  </a:lnTo>
                  <a:lnTo>
                    <a:pt x="1364" y="862"/>
                  </a:lnTo>
                  <a:lnTo>
                    <a:pt x="1367" y="865"/>
                  </a:lnTo>
                  <a:lnTo>
                    <a:pt x="1367" y="868"/>
                  </a:lnTo>
                  <a:lnTo>
                    <a:pt x="1370" y="859"/>
                  </a:lnTo>
                  <a:lnTo>
                    <a:pt x="1370" y="856"/>
                  </a:lnTo>
                  <a:lnTo>
                    <a:pt x="1370" y="853"/>
                  </a:lnTo>
                  <a:lnTo>
                    <a:pt x="1370" y="848"/>
                  </a:lnTo>
                  <a:lnTo>
                    <a:pt x="1373" y="851"/>
                  </a:lnTo>
                  <a:lnTo>
                    <a:pt x="1376" y="853"/>
                  </a:lnTo>
                  <a:lnTo>
                    <a:pt x="1376" y="851"/>
                  </a:lnTo>
                  <a:lnTo>
                    <a:pt x="1379" y="851"/>
                  </a:lnTo>
                  <a:lnTo>
                    <a:pt x="1382" y="853"/>
                  </a:lnTo>
                  <a:lnTo>
                    <a:pt x="1387" y="859"/>
                  </a:lnTo>
                  <a:lnTo>
                    <a:pt x="1390" y="865"/>
                  </a:lnTo>
                  <a:lnTo>
                    <a:pt x="1390" y="868"/>
                  </a:lnTo>
                  <a:lnTo>
                    <a:pt x="1393" y="876"/>
                  </a:lnTo>
                  <a:lnTo>
                    <a:pt x="1396" y="882"/>
                  </a:lnTo>
                  <a:lnTo>
                    <a:pt x="1399" y="885"/>
                  </a:lnTo>
                  <a:lnTo>
                    <a:pt x="1402" y="888"/>
                  </a:lnTo>
                  <a:lnTo>
                    <a:pt x="1405" y="888"/>
                  </a:lnTo>
                  <a:lnTo>
                    <a:pt x="1405" y="891"/>
                  </a:lnTo>
                  <a:lnTo>
                    <a:pt x="1408" y="891"/>
                  </a:lnTo>
                  <a:lnTo>
                    <a:pt x="1408" y="894"/>
                  </a:lnTo>
                  <a:lnTo>
                    <a:pt x="1419" y="900"/>
                  </a:lnTo>
                  <a:lnTo>
                    <a:pt x="1419" y="902"/>
                  </a:lnTo>
                  <a:lnTo>
                    <a:pt x="1422" y="905"/>
                  </a:lnTo>
                  <a:lnTo>
                    <a:pt x="1419" y="905"/>
                  </a:lnTo>
                  <a:lnTo>
                    <a:pt x="1419" y="908"/>
                  </a:lnTo>
                  <a:lnTo>
                    <a:pt x="1419" y="911"/>
                  </a:lnTo>
                  <a:lnTo>
                    <a:pt x="1422" y="911"/>
                  </a:lnTo>
                  <a:lnTo>
                    <a:pt x="1422" y="908"/>
                  </a:lnTo>
                  <a:lnTo>
                    <a:pt x="1425" y="911"/>
                  </a:lnTo>
                  <a:lnTo>
                    <a:pt x="1431" y="917"/>
                  </a:lnTo>
                  <a:lnTo>
                    <a:pt x="1431" y="923"/>
                  </a:lnTo>
                  <a:lnTo>
                    <a:pt x="1434" y="923"/>
                  </a:lnTo>
                  <a:lnTo>
                    <a:pt x="1434" y="926"/>
                  </a:lnTo>
                  <a:lnTo>
                    <a:pt x="1436" y="934"/>
                  </a:lnTo>
                  <a:lnTo>
                    <a:pt x="1436" y="940"/>
                  </a:lnTo>
                  <a:lnTo>
                    <a:pt x="1436" y="943"/>
                  </a:lnTo>
                  <a:lnTo>
                    <a:pt x="1436" y="949"/>
                  </a:lnTo>
                  <a:lnTo>
                    <a:pt x="1436" y="951"/>
                  </a:lnTo>
                  <a:lnTo>
                    <a:pt x="1436" y="957"/>
                  </a:lnTo>
                  <a:lnTo>
                    <a:pt x="1439" y="957"/>
                  </a:lnTo>
                  <a:lnTo>
                    <a:pt x="1442" y="960"/>
                  </a:lnTo>
                  <a:lnTo>
                    <a:pt x="1445" y="963"/>
                  </a:lnTo>
                  <a:lnTo>
                    <a:pt x="1448" y="960"/>
                  </a:lnTo>
                  <a:lnTo>
                    <a:pt x="1451" y="960"/>
                  </a:lnTo>
                  <a:lnTo>
                    <a:pt x="1451" y="963"/>
                  </a:lnTo>
                  <a:lnTo>
                    <a:pt x="1454" y="957"/>
                  </a:lnTo>
                  <a:lnTo>
                    <a:pt x="1457" y="957"/>
                  </a:lnTo>
                  <a:lnTo>
                    <a:pt x="1457" y="954"/>
                  </a:lnTo>
                  <a:lnTo>
                    <a:pt x="1459" y="951"/>
                  </a:lnTo>
                  <a:lnTo>
                    <a:pt x="1462" y="949"/>
                  </a:lnTo>
                  <a:lnTo>
                    <a:pt x="1465" y="946"/>
                  </a:lnTo>
                  <a:lnTo>
                    <a:pt x="1465" y="940"/>
                  </a:lnTo>
                  <a:lnTo>
                    <a:pt x="1465" y="934"/>
                  </a:lnTo>
                  <a:lnTo>
                    <a:pt x="1465" y="937"/>
                  </a:lnTo>
                  <a:lnTo>
                    <a:pt x="1468" y="943"/>
                  </a:lnTo>
                  <a:lnTo>
                    <a:pt x="1471" y="943"/>
                  </a:lnTo>
                  <a:lnTo>
                    <a:pt x="1471" y="946"/>
                  </a:lnTo>
                  <a:close/>
                  <a:moveTo>
                    <a:pt x="1808" y="127"/>
                  </a:moveTo>
                  <a:lnTo>
                    <a:pt x="1811" y="130"/>
                  </a:lnTo>
                  <a:lnTo>
                    <a:pt x="1808" y="130"/>
                  </a:lnTo>
                  <a:lnTo>
                    <a:pt x="1808" y="127"/>
                  </a:lnTo>
                  <a:close/>
                  <a:moveTo>
                    <a:pt x="598" y="418"/>
                  </a:moveTo>
                  <a:lnTo>
                    <a:pt x="598" y="418"/>
                  </a:lnTo>
                  <a:lnTo>
                    <a:pt x="596" y="418"/>
                  </a:lnTo>
                  <a:lnTo>
                    <a:pt x="598" y="418"/>
                  </a:lnTo>
                  <a:close/>
                  <a:moveTo>
                    <a:pt x="443" y="461"/>
                  </a:moveTo>
                  <a:lnTo>
                    <a:pt x="443" y="461"/>
                  </a:lnTo>
                  <a:lnTo>
                    <a:pt x="446" y="461"/>
                  </a:lnTo>
                  <a:lnTo>
                    <a:pt x="443" y="461"/>
                  </a:lnTo>
                  <a:close/>
                  <a:moveTo>
                    <a:pt x="503" y="363"/>
                  </a:moveTo>
                  <a:lnTo>
                    <a:pt x="503" y="363"/>
                  </a:lnTo>
                  <a:close/>
                  <a:moveTo>
                    <a:pt x="570" y="389"/>
                  </a:moveTo>
                  <a:lnTo>
                    <a:pt x="573" y="389"/>
                  </a:lnTo>
                  <a:lnTo>
                    <a:pt x="570" y="389"/>
                  </a:lnTo>
                  <a:close/>
                  <a:moveTo>
                    <a:pt x="351" y="280"/>
                  </a:moveTo>
                  <a:lnTo>
                    <a:pt x="348" y="283"/>
                  </a:lnTo>
                  <a:lnTo>
                    <a:pt x="348" y="280"/>
                  </a:lnTo>
                  <a:lnTo>
                    <a:pt x="351" y="277"/>
                  </a:lnTo>
                  <a:lnTo>
                    <a:pt x="351" y="280"/>
                  </a:lnTo>
                  <a:close/>
                  <a:moveTo>
                    <a:pt x="391" y="438"/>
                  </a:moveTo>
                  <a:lnTo>
                    <a:pt x="394" y="438"/>
                  </a:lnTo>
                  <a:lnTo>
                    <a:pt x="391" y="438"/>
                  </a:lnTo>
                  <a:lnTo>
                    <a:pt x="391" y="435"/>
                  </a:lnTo>
                  <a:lnTo>
                    <a:pt x="391" y="438"/>
                  </a:lnTo>
                  <a:close/>
                  <a:moveTo>
                    <a:pt x="331" y="493"/>
                  </a:moveTo>
                  <a:lnTo>
                    <a:pt x="334" y="493"/>
                  </a:lnTo>
                  <a:lnTo>
                    <a:pt x="334" y="496"/>
                  </a:lnTo>
                  <a:lnTo>
                    <a:pt x="334" y="499"/>
                  </a:lnTo>
                  <a:lnTo>
                    <a:pt x="331" y="496"/>
                  </a:lnTo>
                  <a:lnTo>
                    <a:pt x="331" y="493"/>
                  </a:lnTo>
                  <a:close/>
                  <a:moveTo>
                    <a:pt x="244" y="568"/>
                  </a:moveTo>
                  <a:lnTo>
                    <a:pt x="244" y="568"/>
                  </a:lnTo>
                  <a:lnTo>
                    <a:pt x="241" y="568"/>
                  </a:lnTo>
                  <a:lnTo>
                    <a:pt x="241" y="565"/>
                  </a:lnTo>
                  <a:lnTo>
                    <a:pt x="244" y="565"/>
                  </a:lnTo>
                  <a:lnTo>
                    <a:pt x="244" y="568"/>
                  </a:lnTo>
                  <a:close/>
                  <a:moveTo>
                    <a:pt x="668" y="461"/>
                  </a:moveTo>
                  <a:lnTo>
                    <a:pt x="668" y="461"/>
                  </a:lnTo>
                  <a:lnTo>
                    <a:pt x="670" y="461"/>
                  </a:lnTo>
                  <a:lnTo>
                    <a:pt x="668" y="461"/>
                  </a:lnTo>
                  <a:close/>
                  <a:moveTo>
                    <a:pt x="670" y="1237"/>
                  </a:moveTo>
                  <a:lnTo>
                    <a:pt x="670" y="1240"/>
                  </a:lnTo>
                  <a:lnTo>
                    <a:pt x="668" y="1240"/>
                  </a:lnTo>
                  <a:lnTo>
                    <a:pt x="668" y="1243"/>
                  </a:lnTo>
                  <a:lnTo>
                    <a:pt x="665" y="1245"/>
                  </a:lnTo>
                  <a:lnTo>
                    <a:pt x="662" y="1248"/>
                  </a:lnTo>
                  <a:lnTo>
                    <a:pt x="665" y="1248"/>
                  </a:lnTo>
                  <a:lnTo>
                    <a:pt x="662" y="1251"/>
                  </a:lnTo>
                  <a:lnTo>
                    <a:pt x="665" y="1251"/>
                  </a:lnTo>
                  <a:lnTo>
                    <a:pt x="668" y="1251"/>
                  </a:lnTo>
                  <a:lnTo>
                    <a:pt x="668" y="1254"/>
                  </a:lnTo>
                  <a:lnTo>
                    <a:pt x="665" y="1257"/>
                  </a:lnTo>
                  <a:lnTo>
                    <a:pt x="662" y="1257"/>
                  </a:lnTo>
                  <a:lnTo>
                    <a:pt x="659" y="1257"/>
                  </a:lnTo>
                  <a:lnTo>
                    <a:pt x="656" y="1257"/>
                  </a:lnTo>
                  <a:lnTo>
                    <a:pt x="656" y="1260"/>
                  </a:lnTo>
                  <a:lnTo>
                    <a:pt x="656" y="1263"/>
                  </a:lnTo>
                  <a:lnTo>
                    <a:pt x="653" y="1257"/>
                  </a:lnTo>
                  <a:lnTo>
                    <a:pt x="650" y="1260"/>
                  </a:lnTo>
                  <a:lnTo>
                    <a:pt x="650" y="1257"/>
                  </a:lnTo>
                  <a:lnTo>
                    <a:pt x="647" y="1254"/>
                  </a:lnTo>
                  <a:lnTo>
                    <a:pt x="645" y="1257"/>
                  </a:lnTo>
                  <a:lnTo>
                    <a:pt x="647" y="1257"/>
                  </a:lnTo>
                  <a:lnTo>
                    <a:pt x="645" y="1257"/>
                  </a:lnTo>
                  <a:lnTo>
                    <a:pt x="645" y="1260"/>
                  </a:lnTo>
                  <a:lnTo>
                    <a:pt x="642" y="1260"/>
                  </a:lnTo>
                  <a:lnTo>
                    <a:pt x="642" y="1257"/>
                  </a:lnTo>
                  <a:lnTo>
                    <a:pt x="639" y="1251"/>
                  </a:lnTo>
                  <a:lnTo>
                    <a:pt x="639" y="1245"/>
                  </a:lnTo>
                  <a:lnTo>
                    <a:pt x="642" y="1240"/>
                  </a:lnTo>
                  <a:lnTo>
                    <a:pt x="642" y="1234"/>
                  </a:lnTo>
                  <a:lnTo>
                    <a:pt x="639" y="1231"/>
                  </a:lnTo>
                  <a:lnTo>
                    <a:pt x="642" y="1222"/>
                  </a:lnTo>
                  <a:lnTo>
                    <a:pt x="645" y="1220"/>
                  </a:lnTo>
                  <a:lnTo>
                    <a:pt x="647" y="1220"/>
                  </a:lnTo>
                  <a:lnTo>
                    <a:pt x="647" y="1217"/>
                  </a:lnTo>
                  <a:lnTo>
                    <a:pt x="650" y="1217"/>
                  </a:lnTo>
                  <a:lnTo>
                    <a:pt x="653" y="1217"/>
                  </a:lnTo>
                  <a:lnTo>
                    <a:pt x="656" y="1217"/>
                  </a:lnTo>
                  <a:lnTo>
                    <a:pt x="659" y="1214"/>
                  </a:lnTo>
                  <a:lnTo>
                    <a:pt x="662" y="1214"/>
                  </a:lnTo>
                  <a:lnTo>
                    <a:pt x="665" y="1217"/>
                  </a:lnTo>
                  <a:lnTo>
                    <a:pt x="668" y="1217"/>
                  </a:lnTo>
                  <a:lnTo>
                    <a:pt x="670" y="1217"/>
                  </a:lnTo>
                  <a:lnTo>
                    <a:pt x="670" y="1220"/>
                  </a:lnTo>
                  <a:lnTo>
                    <a:pt x="670" y="1222"/>
                  </a:lnTo>
                  <a:lnTo>
                    <a:pt x="673" y="1222"/>
                  </a:lnTo>
                  <a:lnTo>
                    <a:pt x="676" y="1222"/>
                  </a:lnTo>
                  <a:lnTo>
                    <a:pt x="679" y="1222"/>
                  </a:lnTo>
                  <a:lnTo>
                    <a:pt x="676" y="1225"/>
                  </a:lnTo>
                  <a:lnTo>
                    <a:pt x="676" y="1228"/>
                  </a:lnTo>
                  <a:lnTo>
                    <a:pt x="673" y="1228"/>
                  </a:lnTo>
                  <a:lnTo>
                    <a:pt x="670" y="1231"/>
                  </a:lnTo>
                  <a:lnTo>
                    <a:pt x="673" y="1234"/>
                  </a:lnTo>
                  <a:lnTo>
                    <a:pt x="670" y="1234"/>
                  </a:lnTo>
                  <a:lnTo>
                    <a:pt x="670" y="1237"/>
                  </a:lnTo>
                  <a:close/>
                  <a:moveTo>
                    <a:pt x="397" y="998"/>
                  </a:moveTo>
                  <a:lnTo>
                    <a:pt x="400" y="1000"/>
                  </a:lnTo>
                  <a:lnTo>
                    <a:pt x="403" y="1000"/>
                  </a:lnTo>
                  <a:lnTo>
                    <a:pt x="406" y="1003"/>
                  </a:lnTo>
                  <a:lnTo>
                    <a:pt x="406" y="1009"/>
                  </a:lnTo>
                  <a:lnTo>
                    <a:pt x="411" y="1012"/>
                  </a:lnTo>
                  <a:lnTo>
                    <a:pt x="414" y="1009"/>
                  </a:lnTo>
                  <a:lnTo>
                    <a:pt x="414" y="1012"/>
                  </a:lnTo>
                  <a:lnTo>
                    <a:pt x="417" y="1012"/>
                  </a:lnTo>
                  <a:lnTo>
                    <a:pt x="420" y="1015"/>
                  </a:lnTo>
                  <a:lnTo>
                    <a:pt x="420" y="1018"/>
                  </a:lnTo>
                  <a:lnTo>
                    <a:pt x="417" y="1021"/>
                  </a:lnTo>
                  <a:lnTo>
                    <a:pt x="414" y="1024"/>
                  </a:lnTo>
                  <a:lnTo>
                    <a:pt x="411" y="1024"/>
                  </a:lnTo>
                  <a:lnTo>
                    <a:pt x="408" y="1024"/>
                  </a:lnTo>
                  <a:lnTo>
                    <a:pt x="408" y="1026"/>
                  </a:lnTo>
                  <a:lnTo>
                    <a:pt x="406" y="1024"/>
                  </a:lnTo>
                  <a:lnTo>
                    <a:pt x="403" y="1018"/>
                  </a:lnTo>
                  <a:lnTo>
                    <a:pt x="400" y="1018"/>
                  </a:lnTo>
                  <a:lnTo>
                    <a:pt x="400" y="1015"/>
                  </a:lnTo>
                  <a:lnTo>
                    <a:pt x="397" y="1012"/>
                  </a:lnTo>
                  <a:lnTo>
                    <a:pt x="397" y="1009"/>
                  </a:lnTo>
                  <a:lnTo>
                    <a:pt x="394" y="1006"/>
                  </a:lnTo>
                  <a:lnTo>
                    <a:pt x="391" y="1003"/>
                  </a:lnTo>
                  <a:lnTo>
                    <a:pt x="394" y="1000"/>
                  </a:lnTo>
                  <a:lnTo>
                    <a:pt x="394" y="998"/>
                  </a:lnTo>
                  <a:lnTo>
                    <a:pt x="397" y="998"/>
                  </a:lnTo>
                  <a:close/>
                  <a:moveTo>
                    <a:pt x="587" y="1479"/>
                  </a:moveTo>
                  <a:lnTo>
                    <a:pt x="587" y="1479"/>
                  </a:lnTo>
                  <a:lnTo>
                    <a:pt x="584" y="1479"/>
                  </a:lnTo>
                  <a:lnTo>
                    <a:pt x="584" y="1482"/>
                  </a:lnTo>
                  <a:lnTo>
                    <a:pt x="581" y="1482"/>
                  </a:lnTo>
                  <a:lnTo>
                    <a:pt x="581" y="1485"/>
                  </a:lnTo>
                  <a:lnTo>
                    <a:pt x="578" y="1485"/>
                  </a:lnTo>
                  <a:lnTo>
                    <a:pt x="575" y="1488"/>
                  </a:lnTo>
                  <a:lnTo>
                    <a:pt x="575" y="1491"/>
                  </a:lnTo>
                  <a:lnTo>
                    <a:pt x="573" y="1491"/>
                  </a:lnTo>
                  <a:lnTo>
                    <a:pt x="573" y="1493"/>
                  </a:lnTo>
                  <a:lnTo>
                    <a:pt x="570" y="1493"/>
                  </a:lnTo>
                  <a:lnTo>
                    <a:pt x="573" y="1491"/>
                  </a:lnTo>
                  <a:lnTo>
                    <a:pt x="573" y="1488"/>
                  </a:lnTo>
                  <a:lnTo>
                    <a:pt x="575" y="1485"/>
                  </a:lnTo>
                  <a:lnTo>
                    <a:pt x="575" y="1482"/>
                  </a:lnTo>
                  <a:lnTo>
                    <a:pt x="578" y="1479"/>
                  </a:lnTo>
                  <a:lnTo>
                    <a:pt x="581" y="1479"/>
                  </a:lnTo>
                  <a:lnTo>
                    <a:pt x="581" y="1476"/>
                  </a:lnTo>
                  <a:lnTo>
                    <a:pt x="584" y="1476"/>
                  </a:lnTo>
                  <a:lnTo>
                    <a:pt x="584" y="1473"/>
                  </a:lnTo>
                  <a:lnTo>
                    <a:pt x="587" y="1473"/>
                  </a:lnTo>
                  <a:lnTo>
                    <a:pt x="590" y="1473"/>
                  </a:lnTo>
                  <a:lnTo>
                    <a:pt x="593" y="1473"/>
                  </a:lnTo>
                  <a:lnTo>
                    <a:pt x="596" y="1473"/>
                  </a:lnTo>
                  <a:lnTo>
                    <a:pt x="596" y="1476"/>
                  </a:lnTo>
                  <a:lnTo>
                    <a:pt x="593" y="1476"/>
                  </a:lnTo>
                  <a:lnTo>
                    <a:pt x="593" y="1479"/>
                  </a:lnTo>
                  <a:lnTo>
                    <a:pt x="590" y="1476"/>
                  </a:lnTo>
                  <a:lnTo>
                    <a:pt x="590" y="1479"/>
                  </a:lnTo>
                  <a:lnTo>
                    <a:pt x="587" y="1479"/>
                  </a:lnTo>
                  <a:close/>
                  <a:moveTo>
                    <a:pt x="621" y="1349"/>
                  </a:moveTo>
                  <a:lnTo>
                    <a:pt x="624" y="1346"/>
                  </a:lnTo>
                  <a:lnTo>
                    <a:pt x="621" y="1343"/>
                  </a:lnTo>
                  <a:lnTo>
                    <a:pt x="621" y="1335"/>
                  </a:lnTo>
                  <a:lnTo>
                    <a:pt x="619" y="1332"/>
                  </a:lnTo>
                  <a:lnTo>
                    <a:pt x="616" y="1329"/>
                  </a:lnTo>
                  <a:lnTo>
                    <a:pt x="613" y="1326"/>
                  </a:lnTo>
                  <a:lnTo>
                    <a:pt x="610" y="1323"/>
                  </a:lnTo>
                  <a:lnTo>
                    <a:pt x="610" y="1320"/>
                  </a:lnTo>
                  <a:lnTo>
                    <a:pt x="607" y="1318"/>
                  </a:lnTo>
                  <a:lnTo>
                    <a:pt x="607" y="1312"/>
                  </a:lnTo>
                  <a:lnTo>
                    <a:pt x="607" y="1309"/>
                  </a:lnTo>
                  <a:lnTo>
                    <a:pt x="607" y="1306"/>
                  </a:lnTo>
                  <a:lnTo>
                    <a:pt x="607" y="1303"/>
                  </a:lnTo>
                  <a:lnTo>
                    <a:pt x="604" y="1297"/>
                  </a:lnTo>
                  <a:lnTo>
                    <a:pt x="604" y="1292"/>
                  </a:lnTo>
                  <a:lnTo>
                    <a:pt x="607" y="1286"/>
                  </a:lnTo>
                  <a:lnTo>
                    <a:pt x="607" y="1283"/>
                  </a:lnTo>
                  <a:lnTo>
                    <a:pt x="604" y="1283"/>
                  </a:lnTo>
                  <a:lnTo>
                    <a:pt x="604" y="1280"/>
                  </a:lnTo>
                  <a:lnTo>
                    <a:pt x="607" y="1274"/>
                  </a:lnTo>
                  <a:lnTo>
                    <a:pt x="607" y="1271"/>
                  </a:lnTo>
                  <a:lnTo>
                    <a:pt x="607" y="1269"/>
                  </a:lnTo>
                  <a:lnTo>
                    <a:pt x="610" y="1271"/>
                  </a:lnTo>
                  <a:lnTo>
                    <a:pt x="610" y="1274"/>
                  </a:lnTo>
                  <a:lnTo>
                    <a:pt x="610" y="1280"/>
                  </a:lnTo>
                  <a:lnTo>
                    <a:pt x="610" y="1283"/>
                  </a:lnTo>
                  <a:lnTo>
                    <a:pt x="613" y="1286"/>
                  </a:lnTo>
                  <a:lnTo>
                    <a:pt x="613" y="1292"/>
                  </a:lnTo>
                  <a:lnTo>
                    <a:pt x="613" y="1297"/>
                  </a:lnTo>
                  <a:lnTo>
                    <a:pt x="613" y="1303"/>
                  </a:lnTo>
                  <a:lnTo>
                    <a:pt x="616" y="1306"/>
                  </a:lnTo>
                  <a:lnTo>
                    <a:pt x="616" y="1312"/>
                  </a:lnTo>
                  <a:lnTo>
                    <a:pt x="613" y="1312"/>
                  </a:lnTo>
                  <a:lnTo>
                    <a:pt x="613" y="1318"/>
                  </a:lnTo>
                  <a:lnTo>
                    <a:pt x="619" y="1320"/>
                  </a:lnTo>
                  <a:lnTo>
                    <a:pt x="624" y="1326"/>
                  </a:lnTo>
                  <a:lnTo>
                    <a:pt x="624" y="1329"/>
                  </a:lnTo>
                  <a:lnTo>
                    <a:pt x="624" y="1332"/>
                  </a:lnTo>
                  <a:lnTo>
                    <a:pt x="624" y="1341"/>
                  </a:lnTo>
                  <a:lnTo>
                    <a:pt x="627" y="1341"/>
                  </a:lnTo>
                  <a:lnTo>
                    <a:pt x="627" y="1346"/>
                  </a:lnTo>
                  <a:lnTo>
                    <a:pt x="630" y="1349"/>
                  </a:lnTo>
                  <a:lnTo>
                    <a:pt x="627" y="1355"/>
                  </a:lnTo>
                  <a:lnTo>
                    <a:pt x="627" y="1352"/>
                  </a:lnTo>
                  <a:lnTo>
                    <a:pt x="624" y="1352"/>
                  </a:lnTo>
                  <a:lnTo>
                    <a:pt x="621" y="1349"/>
                  </a:lnTo>
                  <a:close/>
                  <a:moveTo>
                    <a:pt x="547" y="1491"/>
                  </a:moveTo>
                  <a:lnTo>
                    <a:pt x="547" y="1493"/>
                  </a:lnTo>
                  <a:lnTo>
                    <a:pt x="547" y="1491"/>
                  </a:lnTo>
                  <a:close/>
                  <a:moveTo>
                    <a:pt x="535" y="781"/>
                  </a:moveTo>
                  <a:lnTo>
                    <a:pt x="538" y="796"/>
                  </a:lnTo>
                  <a:lnTo>
                    <a:pt x="535" y="781"/>
                  </a:lnTo>
                  <a:lnTo>
                    <a:pt x="535" y="773"/>
                  </a:lnTo>
                  <a:lnTo>
                    <a:pt x="535" y="781"/>
                  </a:lnTo>
                  <a:close/>
                  <a:moveTo>
                    <a:pt x="506" y="1623"/>
                  </a:moveTo>
                  <a:lnTo>
                    <a:pt x="503" y="1623"/>
                  </a:lnTo>
                  <a:lnTo>
                    <a:pt x="506" y="1623"/>
                  </a:lnTo>
                  <a:lnTo>
                    <a:pt x="509" y="1620"/>
                  </a:lnTo>
                  <a:lnTo>
                    <a:pt x="506" y="1623"/>
                  </a:lnTo>
                  <a:close/>
                  <a:moveTo>
                    <a:pt x="679" y="1395"/>
                  </a:moveTo>
                  <a:lnTo>
                    <a:pt x="676" y="1401"/>
                  </a:lnTo>
                  <a:lnTo>
                    <a:pt x="676" y="1407"/>
                  </a:lnTo>
                  <a:lnTo>
                    <a:pt x="673" y="1410"/>
                  </a:lnTo>
                  <a:lnTo>
                    <a:pt x="673" y="1413"/>
                  </a:lnTo>
                  <a:lnTo>
                    <a:pt x="676" y="1416"/>
                  </a:lnTo>
                  <a:lnTo>
                    <a:pt x="676" y="1418"/>
                  </a:lnTo>
                  <a:lnTo>
                    <a:pt x="676" y="1421"/>
                  </a:lnTo>
                  <a:lnTo>
                    <a:pt x="676" y="1424"/>
                  </a:lnTo>
                  <a:lnTo>
                    <a:pt x="676" y="1427"/>
                  </a:lnTo>
                  <a:lnTo>
                    <a:pt x="676" y="1430"/>
                  </a:lnTo>
                  <a:lnTo>
                    <a:pt x="676" y="1433"/>
                  </a:lnTo>
                  <a:lnTo>
                    <a:pt x="679" y="1433"/>
                  </a:lnTo>
                  <a:lnTo>
                    <a:pt x="679" y="1439"/>
                  </a:lnTo>
                  <a:lnTo>
                    <a:pt x="679" y="1442"/>
                  </a:lnTo>
                  <a:lnTo>
                    <a:pt x="676" y="1439"/>
                  </a:lnTo>
                  <a:lnTo>
                    <a:pt x="676" y="1436"/>
                  </a:lnTo>
                  <a:lnTo>
                    <a:pt x="673" y="1439"/>
                  </a:lnTo>
                  <a:lnTo>
                    <a:pt x="670" y="1439"/>
                  </a:lnTo>
                  <a:lnTo>
                    <a:pt x="670" y="1436"/>
                  </a:lnTo>
                  <a:lnTo>
                    <a:pt x="670" y="1433"/>
                  </a:lnTo>
                  <a:lnTo>
                    <a:pt x="670" y="1430"/>
                  </a:lnTo>
                  <a:lnTo>
                    <a:pt x="670" y="1427"/>
                  </a:lnTo>
                  <a:lnTo>
                    <a:pt x="668" y="1424"/>
                  </a:lnTo>
                  <a:lnTo>
                    <a:pt x="668" y="1421"/>
                  </a:lnTo>
                  <a:lnTo>
                    <a:pt x="668" y="1416"/>
                  </a:lnTo>
                  <a:lnTo>
                    <a:pt x="665" y="1407"/>
                  </a:lnTo>
                  <a:lnTo>
                    <a:pt x="668" y="1404"/>
                  </a:lnTo>
                  <a:lnTo>
                    <a:pt x="668" y="1401"/>
                  </a:lnTo>
                  <a:lnTo>
                    <a:pt x="670" y="1398"/>
                  </a:lnTo>
                  <a:lnTo>
                    <a:pt x="670" y="1390"/>
                  </a:lnTo>
                  <a:lnTo>
                    <a:pt x="668" y="1384"/>
                  </a:lnTo>
                  <a:lnTo>
                    <a:pt x="670" y="1381"/>
                  </a:lnTo>
                  <a:lnTo>
                    <a:pt x="670" y="1378"/>
                  </a:lnTo>
                  <a:lnTo>
                    <a:pt x="668" y="1378"/>
                  </a:lnTo>
                  <a:lnTo>
                    <a:pt x="665" y="1372"/>
                  </a:lnTo>
                  <a:lnTo>
                    <a:pt x="665" y="1369"/>
                  </a:lnTo>
                  <a:lnTo>
                    <a:pt x="668" y="1367"/>
                  </a:lnTo>
                  <a:lnTo>
                    <a:pt x="670" y="1367"/>
                  </a:lnTo>
                  <a:lnTo>
                    <a:pt x="673" y="1369"/>
                  </a:lnTo>
                  <a:lnTo>
                    <a:pt x="673" y="1372"/>
                  </a:lnTo>
                  <a:lnTo>
                    <a:pt x="673" y="1378"/>
                  </a:lnTo>
                  <a:lnTo>
                    <a:pt x="673" y="1384"/>
                  </a:lnTo>
                  <a:lnTo>
                    <a:pt x="676" y="1384"/>
                  </a:lnTo>
                  <a:lnTo>
                    <a:pt x="676" y="1390"/>
                  </a:lnTo>
                  <a:lnTo>
                    <a:pt x="676" y="1393"/>
                  </a:lnTo>
                  <a:lnTo>
                    <a:pt x="679" y="1393"/>
                  </a:lnTo>
                  <a:lnTo>
                    <a:pt x="679" y="1395"/>
                  </a:lnTo>
                  <a:lnTo>
                    <a:pt x="688" y="1398"/>
                  </a:lnTo>
                  <a:lnTo>
                    <a:pt x="679" y="1395"/>
                  </a:lnTo>
                  <a:close/>
                  <a:moveTo>
                    <a:pt x="774" y="1026"/>
                  </a:moveTo>
                  <a:lnTo>
                    <a:pt x="771" y="1029"/>
                  </a:lnTo>
                  <a:lnTo>
                    <a:pt x="774" y="1026"/>
                  </a:lnTo>
                  <a:lnTo>
                    <a:pt x="771" y="1024"/>
                  </a:lnTo>
                  <a:lnTo>
                    <a:pt x="774" y="1026"/>
                  </a:lnTo>
                  <a:close/>
                  <a:moveTo>
                    <a:pt x="757" y="1009"/>
                  </a:moveTo>
                  <a:lnTo>
                    <a:pt x="760" y="1012"/>
                  </a:lnTo>
                  <a:lnTo>
                    <a:pt x="757" y="1009"/>
                  </a:lnTo>
                  <a:lnTo>
                    <a:pt x="754" y="1006"/>
                  </a:lnTo>
                  <a:lnTo>
                    <a:pt x="757" y="1009"/>
                  </a:lnTo>
                  <a:close/>
                  <a:moveTo>
                    <a:pt x="676" y="1049"/>
                  </a:moveTo>
                  <a:lnTo>
                    <a:pt x="673" y="1049"/>
                  </a:lnTo>
                  <a:lnTo>
                    <a:pt x="676" y="1049"/>
                  </a:lnTo>
                  <a:close/>
                  <a:moveTo>
                    <a:pt x="1290" y="767"/>
                  </a:moveTo>
                  <a:lnTo>
                    <a:pt x="1290" y="770"/>
                  </a:lnTo>
                  <a:lnTo>
                    <a:pt x="1292" y="770"/>
                  </a:lnTo>
                  <a:lnTo>
                    <a:pt x="1290" y="770"/>
                  </a:lnTo>
                  <a:lnTo>
                    <a:pt x="1290" y="767"/>
                  </a:lnTo>
                  <a:close/>
                  <a:moveTo>
                    <a:pt x="1278" y="761"/>
                  </a:moveTo>
                  <a:lnTo>
                    <a:pt x="1275" y="761"/>
                  </a:lnTo>
                  <a:lnTo>
                    <a:pt x="1278" y="761"/>
                  </a:lnTo>
                  <a:close/>
                  <a:moveTo>
                    <a:pt x="1330" y="813"/>
                  </a:moveTo>
                  <a:lnTo>
                    <a:pt x="1330" y="816"/>
                  </a:lnTo>
                  <a:lnTo>
                    <a:pt x="1330" y="813"/>
                  </a:lnTo>
                  <a:close/>
                  <a:moveTo>
                    <a:pt x="1218" y="747"/>
                  </a:moveTo>
                  <a:lnTo>
                    <a:pt x="1215" y="750"/>
                  </a:lnTo>
                  <a:lnTo>
                    <a:pt x="1218" y="747"/>
                  </a:lnTo>
                  <a:close/>
                  <a:moveTo>
                    <a:pt x="984" y="660"/>
                  </a:moveTo>
                  <a:lnTo>
                    <a:pt x="984" y="660"/>
                  </a:lnTo>
                  <a:close/>
                  <a:moveTo>
                    <a:pt x="1002" y="755"/>
                  </a:moveTo>
                  <a:lnTo>
                    <a:pt x="1002" y="755"/>
                  </a:lnTo>
                  <a:close/>
                  <a:moveTo>
                    <a:pt x="1105" y="629"/>
                  </a:moveTo>
                  <a:lnTo>
                    <a:pt x="1105" y="629"/>
                  </a:lnTo>
                  <a:lnTo>
                    <a:pt x="1105" y="631"/>
                  </a:lnTo>
                  <a:lnTo>
                    <a:pt x="1102" y="629"/>
                  </a:lnTo>
                  <a:lnTo>
                    <a:pt x="1105" y="629"/>
                  </a:lnTo>
                  <a:close/>
                  <a:moveTo>
                    <a:pt x="1151" y="539"/>
                  </a:moveTo>
                  <a:lnTo>
                    <a:pt x="1151" y="539"/>
                  </a:lnTo>
                  <a:lnTo>
                    <a:pt x="1148" y="536"/>
                  </a:lnTo>
                  <a:lnTo>
                    <a:pt x="1151" y="539"/>
                  </a:lnTo>
                  <a:close/>
                  <a:moveTo>
                    <a:pt x="1105" y="539"/>
                  </a:moveTo>
                  <a:lnTo>
                    <a:pt x="1108" y="536"/>
                  </a:lnTo>
                  <a:lnTo>
                    <a:pt x="1111" y="536"/>
                  </a:lnTo>
                  <a:lnTo>
                    <a:pt x="1105" y="539"/>
                  </a:lnTo>
                  <a:close/>
                  <a:moveTo>
                    <a:pt x="1085" y="657"/>
                  </a:moveTo>
                  <a:lnTo>
                    <a:pt x="1085" y="657"/>
                  </a:lnTo>
                  <a:lnTo>
                    <a:pt x="1082" y="655"/>
                  </a:lnTo>
                  <a:lnTo>
                    <a:pt x="1085" y="657"/>
                  </a:lnTo>
                  <a:close/>
                  <a:moveTo>
                    <a:pt x="1140" y="418"/>
                  </a:moveTo>
                  <a:lnTo>
                    <a:pt x="1140" y="415"/>
                  </a:lnTo>
                  <a:lnTo>
                    <a:pt x="1140" y="418"/>
                  </a:lnTo>
                  <a:close/>
                  <a:moveTo>
                    <a:pt x="1125" y="409"/>
                  </a:moveTo>
                  <a:lnTo>
                    <a:pt x="1123" y="409"/>
                  </a:lnTo>
                  <a:lnTo>
                    <a:pt x="1125" y="409"/>
                  </a:lnTo>
                  <a:lnTo>
                    <a:pt x="1128" y="409"/>
                  </a:lnTo>
                  <a:lnTo>
                    <a:pt x="1125" y="409"/>
                  </a:lnTo>
                  <a:close/>
                  <a:moveTo>
                    <a:pt x="1117" y="415"/>
                  </a:moveTo>
                  <a:lnTo>
                    <a:pt x="1111" y="415"/>
                  </a:lnTo>
                  <a:lnTo>
                    <a:pt x="1117" y="415"/>
                  </a:lnTo>
                  <a:close/>
                  <a:moveTo>
                    <a:pt x="1027" y="363"/>
                  </a:moveTo>
                  <a:lnTo>
                    <a:pt x="1025" y="363"/>
                  </a:lnTo>
                  <a:lnTo>
                    <a:pt x="1027" y="363"/>
                  </a:lnTo>
                  <a:close/>
                  <a:moveTo>
                    <a:pt x="1002" y="369"/>
                  </a:moveTo>
                  <a:lnTo>
                    <a:pt x="1002" y="369"/>
                  </a:lnTo>
                  <a:close/>
                  <a:moveTo>
                    <a:pt x="941" y="352"/>
                  </a:moveTo>
                  <a:lnTo>
                    <a:pt x="941" y="352"/>
                  </a:lnTo>
                  <a:lnTo>
                    <a:pt x="944" y="352"/>
                  </a:lnTo>
                  <a:lnTo>
                    <a:pt x="941" y="352"/>
                  </a:lnTo>
                  <a:close/>
                  <a:moveTo>
                    <a:pt x="979" y="744"/>
                  </a:moveTo>
                  <a:lnTo>
                    <a:pt x="981" y="738"/>
                  </a:lnTo>
                  <a:lnTo>
                    <a:pt x="979" y="747"/>
                  </a:lnTo>
                  <a:lnTo>
                    <a:pt x="976" y="753"/>
                  </a:lnTo>
                  <a:lnTo>
                    <a:pt x="979" y="744"/>
                  </a:lnTo>
                  <a:close/>
                  <a:moveTo>
                    <a:pt x="1071" y="683"/>
                  </a:moveTo>
                  <a:lnTo>
                    <a:pt x="1074" y="680"/>
                  </a:lnTo>
                  <a:lnTo>
                    <a:pt x="1074" y="683"/>
                  </a:lnTo>
                  <a:lnTo>
                    <a:pt x="1071" y="683"/>
                  </a:lnTo>
                  <a:close/>
                  <a:moveTo>
                    <a:pt x="1304" y="770"/>
                  </a:moveTo>
                  <a:lnTo>
                    <a:pt x="1307" y="773"/>
                  </a:lnTo>
                  <a:lnTo>
                    <a:pt x="1310" y="773"/>
                  </a:lnTo>
                  <a:lnTo>
                    <a:pt x="1307" y="773"/>
                  </a:lnTo>
                  <a:lnTo>
                    <a:pt x="1304" y="770"/>
                  </a:lnTo>
                  <a:close/>
                  <a:moveTo>
                    <a:pt x="1315" y="773"/>
                  </a:moveTo>
                  <a:lnTo>
                    <a:pt x="1313" y="773"/>
                  </a:lnTo>
                  <a:lnTo>
                    <a:pt x="1310" y="773"/>
                  </a:lnTo>
                  <a:lnTo>
                    <a:pt x="1315" y="773"/>
                  </a:lnTo>
                  <a:close/>
                  <a:moveTo>
                    <a:pt x="1333" y="793"/>
                  </a:moveTo>
                  <a:lnTo>
                    <a:pt x="1333" y="793"/>
                  </a:lnTo>
                  <a:lnTo>
                    <a:pt x="1336" y="793"/>
                  </a:lnTo>
                  <a:lnTo>
                    <a:pt x="1336" y="799"/>
                  </a:lnTo>
                  <a:lnTo>
                    <a:pt x="1333" y="793"/>
                  </a:lnTo>
                  <a:close/>
                  <a:moveTo>
                    <a:pt x="1376" y="810"/>
                  </a:moveTo>
                  <a:lnTo>
                    <a:pt x="1370" y="810"/>
                  </a:lnTo>
                  <a:lnTo>
                    <a:pt x="1373" y="810"/>
                  </a:lnTo>
                  <a:lnTo>
                    <a:pt x="1376" y="810"/>
                  </a:lnTo>
                  <a:lnTo>
                    <a:pt x="1382" y="813"/>
                  </a:lnTo>
                  <a:lnTo>
                    <a:pt x="1376" y="810"/>
                  </a:lnTo>
                  <a:close/>
                  <a:moveTo>
                    <a:pt x="915" y="363"/>
                  </a:moveTo>
                  <a:lnTo>
                    <a:pt x="918" y="363"/>
                  </a:lnTo>
                  <a:lnTo>
                    <a:pt x="915" y="363"/>
                  </a:lnTo>
                  <a:lnTo>
                    <a:pt x="912" y="363"/>
                  </a:lnTo>
                  <a:lnTo>
                    <a:pt x="915" y="363"/>
                  </a:lnTo>
                  <a:close/>
                  <a:moveTo>
                    <a:pt x="872" y="430"/>
                  </a:moveTo>
                  <a:lnTo>
                    <a:pt x="869" y="427"/>
                  </a:lnTo>
                  <a:lnTo>
                    <a:pt x="872" y="430"/>
                  </a:lnTo>
                  <a:close/>
                  <a:moveTo>
                    <a:pt x="852" y="424"/>
                  </a:moveTo>
                  <a:lnTo>
                    <a:pt x="852" y="424"/>
                  </a:lnTo>
                  <a:lnTo>
                    <a:pt x="852" y="427"/>
                  </a:lnTo>
                  <a:lnTo>
                    <a:pt x="852" y="424"/>
                  </a:lnTo>
                  <a:close/>
                  <a:moveTo>
                    <a:pt x="774" y="418"/>
                  </a:moveTo>
                  <a:lnTo>
                    <a:pt x="774" y="415"/>
                  </a:lnTo>
                  <a:lnTo>
                    <a:pt x="774" y="418"/>
                  </a:lnTo>
                  <a:close/>
                  <a:moveTo>
                    <a:pt x="757" y="585"/>
                  </a:moveTo>
                  <a:lnTo>
                    <a:pt x="757" y="585"/>
                  </a:lnTo>
                  <a:close/>
                  <a:moveTo>
                    <a:pt x="745" y="435"/>
                  </a:moveTo>
                  <a:lnTo>
                    <a:pt x="745" y="435"/>
                  </a:lnTo>
                  <a:lnTo>
                    <a:pt x="742" y="438"/>
                  </a:lnTo>
                  <a:lnTo>
                    <a:pt x="745" y="435"/>
                  </a:lnTo>
                  <a:close/>
                  <a:moveTo>
                    <a:pt x="656" y="704"/>
                  </a:moveTo>
                  <a:lnTo>
                    <a:pt x="659" y="706"/>
                  </a:lnTo>
                  <a:lnTo>
                    <a:pt x="656" y="706"/>
                  </a:lnTo>
                  <a:lnTo>
                    <a:pt x="656" y="704"/>
                  </a:lnTo>
                  <a:close/>
                  <a:moveTo>
                    <a:pt x="866" y="643"/>
                  </a:moveTo>
                  <a:lnTo>
                    <a:pt x="863" y="643"/>
                  </a:lnTo>
                  <a:lnTo>
                    <a:pt x="866" y="643"/>
                  </a:lnTo>
                  <a:lnTo>
                    <a:pt x="860" y="643"/>
                  </a:lnTo>
                  <a:lnTo>
                    <a:pt x="858" y="643"/>
                  </a:lnTo>
                  <a:lnTo>
                    <a:pt x="846" y="649"/>
                  </a:lnTo>
                  <a:lnTo>
                    <a:pt x="843" y="649"/>
                  </a:lnTo>
                  <a:lnTo>
                    <a:pt x="835" y="646"/>
                  </a:lnTo>
                  <a:lnTo>
                    <a:pt x="832" y="643"/>
                  </a:lnTo>
                  <a:lnTo>
                    <a:pt x="826" y="640"/>
                  </a:lnTo>
                  <a:lnTo>
                    <a:pt x="826" y="637"/>
                  </a:lnTo>
                  <a:lnTo>
                    <a:pt x="823" y="637"/>
                  </a:lnTo>
                  <a:lnTo>
                    <a:pt x="820" y="637"/>
                  </a:lnTo>
                  <a:lnTo>
                    <a:pt x="817" y="637"/>
                  </a:lnTo>
                  <a:lnTo>
                    <a:pt x="814" y="634"/>
                  </a:lnTo>
                  <a:lnTo>
                    <a:pt x="812" y="634"/>
                  </a:lnTo>
                  <a:lnTo>
                    <a:pt x="809" y="634"/>
                  </a:lnTo>
                  <a:lnTo>
                    <a:pt x="809" y="631"/>
                  </a:lnTo>
                  <a:lnTo>
                    <a:pt x="806" y="626"/>
                  </a:lnTo>
                  <a:lnTo>
                    <a:pt x="803" y="620"/>
                  </a:lnTo>
                  <a:lnTo>
                    <a:pt x="803" y="617"/>
                  </a:lnTo>
                  <a:lnTo>
                    <a:pt x="803" y="611"/>
                  </a:lnTo>
                  <a:lnTo>
                    <a:pt x="803" y="608"/>
                  </a:lnTo>
                  <a:lnTo>
                    <a:pt x="806" y="611"/>
                  </a:lnTo>
                  <a:lnTo>
                    <a:pt x="806" y="606"/>
                  </a:lnTo>
                  <a:lnTo>
                    <a:pt x="806" y="603"/>
                  </a:lnTo>
                  <a:lnTo>
                    <a:pt x="806" y="600"/>
                  </a:lnTo>
                  <a:lnTo>
                    <a:pt x="806" y="594"/>
                  </a:lnTo>
                  <a:lnTo>
                    <a:pt x="809" y="591"/>
                  </a:lnTo>
                  <a:lnTo>
                    <a:pt x="812" y="591"/>
                  </a:lnTo>
                  <a:lnTo>
                    <a:pt x="814" y="591"/>
                  </a:lnTo>
                  <a:lnTo>
                    <a:pt x="812" y="588"/>
                  </a:lnTo>
                  <a:lnTo>
                    <a:pt x="809" y="585"/>
                  </a:lnTo>
                  <a:lnTo>
                    <a:pt x="806" y="588"/>
                  </a:lnTo>
                  <a:lnTo>
                    <a:pt x="806" y="585"/>
                  </a:lnTo>
                  <a:lnTo>
                    <a:pt x="803" y="585"/>
                  </a:lnTo>
                  <a:lnTo>
                    <a:pt x="800" y="582"/>
                  </a:lnTo>
                  <a:lnTo>
                    <a:pt x="797" y="574"/>
                  </a:lnTo>
                  <a:lnTo>
                    <a:pt x="788" y="568"/>
                  </a:lnTo>
                  <a:lnTo>
                    <a:pt x="786" y="568"/>
                  </a:lnTo>
                  <a:lnTo>
                    <a:pt x="783" y="562"/>
                  </a:lnTo>
                  <a:lnTo>
                    <a:pt x="777" y="554"/>
                  </a:lnTo>
                  <a:lnTo>
                    <a:pt x="774" y="554"/>
                  </a:lnTo>
                  <a:lnTo>
                    <a:pt x="774" y="548"/>
                  </a:lnTo>
                  <a:lnTo>
                    <a:pt x="771" y="545"/>
                  </a:lnTo>
                  <a:lnTo>
                    <a:pt x="771" y="539"/>
                  </a:lnTo>
                  <a:lnTo>
                    <a:pt x="771" y="536"/>
                  </a:lnTo>
                  <a:lnTo>
                    <a:pt x="771" y="542"/>
                  </a:lnTo>
                  <a:lnTo>
                    <a:pt x="768" y="539"/>
                  </a:lnTo>
                  <a:lnTo>
                    <a:pt x="768" y="536"/>
                  </a:lnTo>
                  <a:lnTo>
                    <a:pt x="765" y="533"/>
                  </a:lnTo>
                  <a:lnTo>
                    <a:pt x="763" y="531"/>
                  </a:lnTo>
                  <a:lnTo>
                    <a:pt x="760" y="531"/>
                  </a:lnTo>
                  <a:lnTo>
                    <a:pt x="760" y="528"/>
                  </a:lnTo>
                  <a:lnTo>
                    <a:pt x="760" y="525"/>
                  </a:lnTo>
                  <a:lnTo>
                    <a:pt x="760" y="522"/>
                  </a:lnTo>
                  <a:lnTo>
                    <a:pt x="760" y="519"/>
                  </a:lnTo>
                  <a:lnTo>
                    <a:pt x="763" y="516"/>
                  </a:lnTo>
                  <a:lnTo>
                    <a:pt x="763" y="508"/>
                  </a:lnTo>
                  <a:lnTo>
                    <a:pt x="763" y="510"/>
                  </a:lnTo>
                  <a:lnTo>
                    <a:pt x="763" y="505"/>
                  </a:lnTo>
                  <a:lnTo>
                    <a:pt x="763" y="502"/>
                  </a:lnTo>
                  <a:lnTo>
                    <a:pt x="760" y="499"/>
                  </a:lnTo>
                  <a:lnTo>
                    <a:pt x="763" y="499"/>
                  </a:lnTo>
                  <a:lnTo>
                    <a:pt x="765" y="499"/>
                  </a:lnTo>
                  <a:lnTo>
                    <a:pt x="765" y="502"/>
                  </a:lnTo>
                  <a:lnTo>
                    <a:pt x="768" y="505"/>
                  </a:lnTo>
                  <a:lnTo>
                    <a:pt x="768" y="508"/>
                  </a:lnTo>
                  <a:lnTo>
                    <a:pt x="771" y="508"/>
                  </a:lnTo>
                  <a:lnTo>
                    <a:pt x="774" y="508"/>
                  </a:lnTo>
                  <a:lnTo>
                    <a:pt x="774" y="502"/>
                  </a:lnTo>
                  <a:lnTo>
                    <a:pt x="774" y="499"/>
                  </a:lnTo>
                  <a:lnTo>
                    <a:pt x="777" y="499"/>
                  </a:lnTo>
                  <a:lnTo>
                    <a:pt x="774" y="496"/>
                  </a:lnTo>
                  <a:lnTo>
                    <a:pt x="777" y="493"/>
                  </a:lnTo>
                  <a:lnTo>
                    <a:pt x="783" y="493"/>
                  </a:lnTo>
                  <a:lnTo>
                    <a:pt x="788" y="490"/>
                  </a:lnTo>
                  <a:lnTo>
                    <a:pt x="791" y="490"/>
                  </a:lnTo>
                  <a:lnTo>
                    <a:pt x="797" y="484"/>
                  </a:lnTo>
                  <a:lnTo>
                    <a:pt x="800" y="484"/>
                  </a:lnTo>
                  <a:lnTo>
                    <a:pt x="803" y="484"/>
                  </a:lnTo>
                  <a:lnTo>
                    <a:pt x="806" y="484"/>
                  </a:lnTo>
                  <a:lnTo>
                    <a:pt x="806" y="487"/>
                  </a:lnTo>
                  <a:lnTo>
                    <a:pt x="809" y="487"/>
                  </a:lnTo>
                  <a:lnTo>
                    <a:pt x="812" y="487"/>
                  </a:lnTo>
                  <a:lnTo>
                    <a:pt x="812" y="484"/>
                  </a:lnTo>
                  <a:lnTo>
                    <a:pt x="814" y="484"/>
                  </a:lnTo>
                  <a:lnTo>
                    <a:pt x="817" y="487"/>
                  </a:lnTo>
                  <a:lnTo>
                    <a:pt x="823" y="490"/>
                  </a:lnTo>
                  <a:lnTo>
                    <a:pt x="826" y="490"/>
                  </a:lnTo>
                  <a:lnTo>
                    <a:pt x="826" y="496"/>
                  </a:lnTo>
                  <a:lnTo>
                    <a:pt x="829" y="493"/>
                  </a:lnTo>
                  <a:lnTo>
                    <a:pt x="829" y="496"/>
                  </a:lnTo>
                  <a:lnTo>
                    <a:pt x="832" y="499"/>
                  </a:lnTo>
                  <a:lnTo>
                    <a:pt x="835" y="502"/>
                  </a:lnTo>
                  <a:lnTo>
                    <a:pt x="837" y="502"/>
                  </a:lnTo>
                  <a:lnTo>
                    <a:pt x="840" y="505"/>
                  </a:lnTo>
                  <a:lnTo>
                    <a:pt x="840" y="508"/>
                  </a:lnTo>
                  <a:lnTo>
                    <a:pt x="846" y="510"/>
                  </a:lnTo>
                  <a:lnTo>
                    <a:pt x="849" y="510"/>
                  </a:lnTo>
                  <a:lnTo>
                    <a:pt x="846" y="510"/>
                  </a:lnTo>
                  <a:lnTo>
                    <a:pt x="849" y="513"/>
                  </a:lnTo>
                  <a:lnTo>
                    <a:pt x="846" y="516"/>
                  </a:lnTo>
                  <a:lnTo>
                    <a:pt x="843" y="516"/>
                  </a:lnTo>
                  <a:lnTo>
                    <a:pt x="840" y="516"/>
                  </a:lnTo>
                  <a:lnTo>
                    <a:pt x="835" y="513"/>
                  </a:lnTo>
                  <a:lnTo>
                    <a:pt x="832" y="513"/>
                  </a:lnTo>
                  <a:lnTo>
                    <a:pt x="829" y="516"/>
                  </a:lnTo>
                  <a:lnTo>
                    <a:pt x="826" y="513"/>
                  </a:lnTo>
                  <a:lnTo>
                    <a:pt x="820" y="510"/>
                  </a:lnTo>
                  <a:lnTo>
                    <a:pt x="817" y="513"/>
                  </a:lnTo>
                  <a:lnTo>
                    <a:pt x="817" y="516"/>
                  </a:lnTo>
                  <a:lnTo>
                    <a:pt x="814" y="516"/>
                  </a:lnTo>
                  <a:lnTo>
                    <a:pt x="812" y="516"/>
                  </a:lnTo>
                  <a:lnTo>
                    <a:pt x="809" y="516"/>
                  </a:lnTo>
                  <a:lnTo>
                    <a:pt x="809" y="519"/>
                  </a:lnTo>
                  <a:lnTo>
                    <a:pt x="812" y="522"/>
                  </a:lnTo>
                  <a:lnTo>
                    <a:pt x="812" y="525"/>
                  </a:lnTo>
                  <a:lnTo>
                    <a:pt x="814" y="525"/>
                  </a:lnTo>
                  <a:lnTo>
                    <a:pt x="812" y="525"/>
                  </a:lnTo>
                  <a:lnTo>
                    <a:pt x="809" y="525"/>
                  </a:lnTo>
                  <a:lnTo>
                    <a:pt x="806" y="525"/>
                  </a:lnTo>
                  <a:lnTo>
                    <a:pt x="803" y="525"/>
                  </a:lnTo>
                  <a:lnTo>
                    <a:pt x="800" y="525"/>
                  </a:lnTo>
                  <a:lnTo>
                    <a:pt x="797" y="525"/>
                  </a:lnTo>
                  <a:lnTo>
                    <a:pt x="800" y="531"/>
                  </a:lnTo>
                  <a:lnTo>
                    <a:pt x="806" y="531"/>
                  </a:lnTo>
                  <a:lnTo>
                    <a:pt x="809" y="533"/>
                  </a:lnTo>
                  <a:lnTo>
                    <a:pt x="812" y="536"/>
                  </a:lnTo>
                  <a:lnTo>
                    <a:pt x="814" y="539"/>
                  </a:lnTo>
                  <a:lnTo>
                    <a:pt x="817" y="548"/>
                  </a:lnTo>
                  <a:lnTo>
                    <a:pt x="820" y="548"/>
                  </a:lnTo>
                  <a:lnTo>
                    <a:pt x="823" y="551"/>
                  </a:lnTo>
                  <a:lnTo>
                    <a:pt x="829" y="551"/>
                  </a:lnTo>
                  <a:lnTo>
                    <a:pt x="832" y="551"/>
                  </a:lnTo>
                  <a:lnTo>
                    <a:pt x="832" y="554"/>
                  </a:lnTo>
                  <a:lnTo>
                    <a:pt x="835" y="557"/>
                  </a:lnTo>
                  <a:lnTo>
                    <a:pt x="832" y="559"/>
                  </a:lnTo>
                  <a:lnTo>
                    <a:pt x="835" y="568"/>
                  </a:lnTo>
                  <a:lnTo>
                    <a:pt x="837" y="571"/>
                  </a:lnTo>
                  <a:lnTo>
                    <a:pt x="840" y="577"/>
                  </a:lnTo>
                  <a:lnTo>
                    <a:pt x="840" y="571"/>
                  </a:lnTo>
                  <a:lnTo>
                    <a:pt x="837" y="568"/>
                  </a:lnTo>
                  <a:lnTo>
                    <a:pt x="840" y="568"/>
                  </a:lnTo>
                  <a:lnTo>
                    <a:pt x="843" y="565"/>
                  </a:lnTo>
                  <a:lnTo>
                    <a:pt x="846" y="562"/>
                  </a:lnTo>
                  <a:lnTo>
                    <a:pt x="849" y="565"/>
                  </a:lnTo>
                  <a:lnTo>
                    <a:pt x="852" y="568"/>
                  </a:lnTo>
                  <a:lnTo>
                    <a:pt x="855" y="571"/>
                  </a:lnTo>
                  <a:lnTo>
                    <a:pt x="858" y="574"/>
                  </a:lnTo>
                  <a:lnTo>
                    <a:pt x="863" y="577"/>
                  </a:lnTo>
                  <a:lnTo>
                    <a:pt x="863" y="582"/>
                  </a:lnTo>
                  <a:lnTo>
                    <a:pt x="860" y="582"/>
                  </a:lnTo>
                  <a:lnTo>
                    <a:pt x="863" y="585"/>
                  </a:lnTo>
                  <a:lnTo>
                    <a:pt x="860" y="585"/>
                  </a:lnTo>
                  <a:lnTo>
                    <a:pt x="858" y="585"/>
                  </a:lnTo>
                  <a:lnTo>
                    <a:pt x="855" y="585"/>
                  </a:lnTo>
                  <a:lnTo>
                    <a:pt x="849" y="582"/>
                  </a:lnTo>
                  <a:lnTo>
                    <a:pt x="846" y="582"/>
                  </a:lnTo>
                  <a:lnTo>
                    <a:pt x="843" y="582"/>
                  </a:lnTo>
                  <a:lnTo>
                    <a:pt x="843" y="580"/>
                  </a:lnTo>
                  <a:lnTo>
                    <a:pt x="843" y="582"/>
                  </a:lnTo>
                  <a:lnTo>
                    <a:pt x="843" y="585"/>
                  </a:lnTo>
                  <a:lnTo>
                    <a:pt x="843" y="588"/>
                  </a:lnTo>
                  <a:lnTo>
                    <a:pt x="843" y="591"/>
                  </a:lnTo>
                  <a:lnTo>
                    <a:pt x="846" y="597"/>
                  </a:lnTo>
                  <a:lnTo>
                    <a:pt x="849" y="597"/>
                  </a:lnTo>
                  <a:lnTo>
                    <a:pt x="849" y="594"/>
                  </a:lnTo>
                  <a:lnTo>
                    <a:pt x="852" y="594"/>
                  </a:lnTo>
                  <a:lnTo>
                    <a:pt x="858" y="594"/>
                  </a:lnTo>
                  <a:lnTo>
                    <a:pt x="858" y="600"/>
                  </a:lnTo>
                  <a:lnTo>
                    <a:pt x="855" y="597"/>
                  </a:lnTo>
                  <a:lnTo>
                    <a:pt x="852" y="600"/>
                  </a:lnTo>
                  <a:lnTo>
                    <a:pt x="855" y="600"/>
                  </a:lnTo>
                  <a:lnTo>
                    <a:pt x="858" y="600"/>
                  </a:lnTo>
                  <a:lnTo>
                    <a:pt x="860" y="603"/>
                  </a:lnTo>
                  <a:lnTo>
                    <a:pt x="858" y="603"/>
                  </a:lnTo>
                  <a:lnTo>
                    <a:pt x="855" y="606"/>
                  </a:lnTo>
                  <a:lnTo>
                    <a:pt x="858" y="608"/>
                  </a:lnTo>
                  <a:lnTo>
                    <a:pt x="860" y="608"/>
                  </a:lnTo>
                  <a:lnTo>
                    <a:pt x="863" y="611"/>
                  </a:lnTo>
                  <a:lnTo>
                    <a:pt x="863" y="614"/>
                  </a:lnTo>
                  <a:lnTo>
                    <a:pt x="863" y="620"/>
                  </a:lnTo>
                  <a:lnTo>
                    <a:pt x="863" y="623"/>
                  </a:lnTo>
                  <a:lnTo>
                    <a:pt x="866" y="634"/>
                  </a:lnTo>
                  <a:lnTo>
                    <a:pt x="869" y="640"/>
                  </a:lnTo>
                  <a:lnTo>
                    <a:pt x="872" y="643"/>
                  </a:lnTo>
                  <a:lnTo>
                    <a:pt x="866" y="643"/>
                  </a:lnTo>
                  <a:close/>
                  <a:moveTo>
                    <a:pt x="1019" y="755"/>
                  </a:moveTo>
                  <a:lnTo>
                    <a:pt x="1019" y="753"/>
                  </a:lnTo>
                  <a:lnTo>
                    <a:pt x="1019" y="755"/>
                  </a:lnTo>
                  <a:close/>
                  <a:moveTo>
                    <a:pt x="1053" y="727"/>
                  </a:moveTo>
                  <a:lnTo>
                    <a:pt x="1051" y="727"/>
                  </a:lnTo>
                  <a:lnTo>
                    <a:pt x="1053" y="727"/>
                  </a:lnTo>
                  <a:lnTo>
                    <a:pt x="1056" y="724"/>
                  </a:lnTo>
                  <a:lnTo>
                    <a:pt x="1053" y="727"/>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0" name="Freeform 480"/>
            <p:cNvSpPr>
              <a:spLocks noChangeArrowheads="1"/>
            </p:cNvSpPr>
            <p:nvPr/>
          </p:nvSpPr>
          <p:spPr bwMode="auto">
            <a:xfrm>
              <a:off x="6471589" y="2276574"/>
              <a:ext cx="6284" cy="10472"/>
            </a:xfrm>
            <a:custGeom>
              <a:avLst/>
              <a:gdLst>
                <a:gd name="T0" fmla="*/ 0 w 3"/>
                <a:gd name="T1" fmla="*/ 2147483647 h 5"/>
                <a:gd name="T2" fmla="*/ 0 w 3"/>
                <a:gd name="T3" fmla="*/ 2147483647 h 5"/>
                <a:gd name="T4" fmla="*/ 2147483647 w 3"/>
                <a:gd name="T5" fmla="*/ 2147483647 h 5"/>
                <a:gd name="T6" fmla="*/ 2147483647 w 3"/>
                <a:gd name="T7" fmla="*/ 2147483647 h 5"/>
                <a:gd name="T8" fmla="*/ 0 w 3"/>
                <a:gd name="T9" fmla="*/ 2147483647 h 5"/>
                <a:gd name="T10" fmla="*/ 0 w 3"/>
                <a:gd name="T11" fmla="*/ 0 h 5"/>
                <a:gd name="T12" fmla="*/ 0 w 3"/>
                <a:gd name="T13" fmla="*/ 2147483647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5"/>
                  </a:moveTo>
                  <a:lnTo>
                    <a:pt x="0" y="5"/>
                  </a:lnTo>
                  <a:lnTo>
                    <a:pt x="3" y="5"/>
                  </a:lnTo>
                  <a:lnTo>
                    <a:pt x="3" y="2"/>
                  </a:lnTo>
                  <a:lnTo>
                    <a:pt x="0" y="2"/>
                  </a:lnTo>
                  <a:lnTo>
                    <a:pt x="0" y="0"/>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1" name="Freeform 481"/>
            <p:cNvSpPr>
              <a:spLocks noChangeArrowheads="1"/>
            </p:cNvSpPr>
            <p:nvPr/>
          </p:nvSpPr>
          <p:spPr bwMode="auto">
            <a:xfrm>
              <a:off x="6628666" y="2324745"/>
              <a:ext cx="4189" cy="10472"/>
            </a:xfrm>
            <a:custGeom>
              <a:avLst/>
              <a:gdLst>
                <a:gd name="T0" fmla="*/ 0 w 2"/>
                <a:gd name="T1" fmla="*/ 0 h 5"/>
                <a:gd name="T2" fmla="*/ 0 w 2"/>
                <a:gd name="T3" fmla="*/ 2147483647 h 5"/>
                <a:gd name="T4" fmla="*/ 0 w 2"/>
                <a:gd name="T5" fmla="*/ 2147483647 h 5"/>
                <a:gd name="T6" fmla="*/ 2147483647 w 2"/>
                <a:gd name="T7" fmla="*/ 2147483647 h 5"/>
                <a:gd name="T8" fmla="*/ 2147483647 w 2"/>
                <a:gd name="T9" fmla="*/ 2147483647 h 5"/>
                <a:gd name="T10" fmla="*/ 0 w 2"/>
                <a:gd name="T11" fmla="*/ 0 h 5"/>
                <a:gd name="T12" fmla="*/ 0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2"/>
                  </a:lnTo>
                  <a:lnTo>
                    <a:pt x="2" y="5"/>
                  </a:lnTo>
                  <a:lnTo>
                    <a:pt x="2" y="2"/>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2" name="Freeform 482"/>
            <p:cNvSpPr>
              <a:spLocks noChangeArrowheads="1"/>
            </p:cNvSpPr>
            <p:nvPr/>
          </p:nvSpPr>
          <p:spPr bwMode="auto">
            <a:xfrm>
              <a:off x="6995180" y="2280764"/>
              <a:ext cx="54453" cy="108907"/>
            </a:xfrm>
            <a:custGeom>
              <a:avLst/>
              <a:gdLst>
                <a:gd name="T0" fmla="*/ 2147483647 w 26"/>
                <a:gd name="T1" fmla="*/ 2147483647 h 52"/>
                <a:gd name="T2" fmla="*/ 2147483647 w 26"/>
                <a:gd name="T3" fmla="*/ 2147483647 h 52"/>
                <a:gd name="T4" fmla="*/ 0 w 26"/>
                <a:gd name="T5" fmla="*/ 2147483647 h 52"/>
                <a:gd name="T6" fmla="*/ 0 w 26"/>
                <a:gd name="T7" fmla="*/ 2147483647 h 52"/>
                <a:gd name="T8" fmla="*/ 0 w 26"/>
                <a:gd name="T9" fmla="*/ 2147483647 h 52"/>
                <a:gd name="T10" fmla="*/ 2147483647 w 26"/>
                <a:gd name="T11" fmla="*/ 2147483647 h 52"/>
                <a:gd name="T12" fmla="*/ 2147483647 w 26"/>
                <a:gd name="T13" fmla="*/ 2147483647 h 52"/>
                <a:gd name="T14" fmla="*/ 2147483647 w 26"/>
                <a:gd name="T15" fmla="*/ 2147483647 h 52"/>
                <a:gd name="T16" fmla="*/ 2147483647 w 26"/>
                <a:gd name="T17" fmla="*/ 2147483647 h 52"/>
                <a:gd name="T18" fmla="*/ 2147483647 w 26"/>
                <a:gd name="T19" fmla="*/ 2147483647 h 52"/>
                <a:gd name="T20" fmla="*/ 2147483647 w 26"/>
                <a:gd name="T21" fmla="*/ 2147483647 h 52"/>
                <a:gd name="T22" fmla="*/ 2147483647 w 26"/>
                <a:gd name="T23" fmla="*/ 2147483647 h 52"/>
                <a:gd name="T24" fmla="*/ 2147483647 w 26"/>
                <a:gd name="T25" fmla="*/ 2147483647 h 52"/>
                <a:gd name="T26" fmla="*/ 2147483647 w 26"/>
                <a:gd name="T27" fmla="*/ 2147483647 h 52"/>
                <a:gd name="T28" fmla="*/ 2147483647 w 26"/>
                <a:gd name="T29" fmla="*/ 2147483647 h 52"/>
                <a:gd name="T30" fmla="*/ 2147483647 w 26"/>
                <a:gd name="T31" fmla="*/ 2147483647 h 52"/>
                <a:gd name="T32" fmla="*/ 2147483647 w 26"/>
                <a:gd name="T33" fmla="*/ 2147483647 h 52"/>
                <a:gd name="T34" fmla="*/ 2147483647 w 26"/>
                <a:gd name="T35" fmla="*/ 2147483647 h 52"/>
                <a:gd name="T36" fmla="*/ 2147483647 w 26"/>
                <a:gd name="T37" fmla="*/ 2147483647 h 52"/>
                <a:gd name="T38" fmla="*/ 2147483647 w 26"/>
                <a:gd name="T39" fmla="*/ 2147483647 h 52"/>
                <a:gd name="T40" fmla="*/ 2147483647 w 26"/>
                <a:gd name="T41" fmla="*/ 2147483647 h 52"/>
                <a:gd name="T42" fmla="*/ 2147483647 w 26"/>
                <a:gd name="T43" fmla="*/ 2147483647 h 52"/>
                <a:gd name="T44" fmla="*/ 2147483647 w 26"/>
                <a:gd name="T45" fmla="*/ 2147483647 h 52"/>
                <a:gd name="T46" fmla="*/ 2147483647 w 26"/>
                <a:gd name="T47" fmla="*/ 2147483647 h 52"/>
                <a:gd name="T48" fmla="*/ 2147483647 w 26"/>
                <a:gd name="T49" fmla="*/ 0 h 52"/>
                <a:gd name="T50" fmla="*/ 2147483647 w 26"/>
                <a:gd name="T51" fmla="*/ 0 h 52"/>
                <a:gd name="T52" fmla="*/ 2147483647 w 26"/>
                <a:gd name="T53" fmla="*/ 0 h 52"/>
                <a:gd name="T54" fmla="*/ 2147483647 w 26"/>
                <a:gd name="T55" fmla="*/ 2147483647 h 52"/>
                <a:gd name="T56" fmla="*/ 2147483647 w 26"/>
                <a:gd name="T57" fmla="*/ 2147483647 h 52"/>
                <a:gd name="T58" fmla="*/ 2147483647 w 26"/>
                <a:gd name="T59" fmla="*/ 2147483647 h 52"/>
                <a:gd name="T60" fmla="*/ 2147483647 w 26"/>
                <a:gd name="T61" fmla="*/ 2147483647 h 52"/>
                <a:gd name="T62" fmla="*/ 2147483647 w 26"/>
                <a:gd name="T63" fmla="*/ 2147483647 h 52"/>
                <a:gd name="T64" fmla="*/ 2147483647 w 26"/>
                <a:gd name="T65" fmla="*/ 2147483647 h 52"/>
                <a:gd name="T66" fmla="*/ 2147483647 w 26"/>
                <a:gd name="T67" fmla="*/ 2147483647 h 52"/>
                <a:gd name="T68" fmla="*/ 2147483647 w 26"/>
                <a:gd name="T69" fmla="*/ 2147483647 h 52"/>
                <a:gd name="T70" fmla="*/ 2147483647 w 26"/>
                <a:gd name="T71" fmla="*/ 2147483647 h 52"/>
                <a:gd name="T72" fmla="*/ 2147483647 w 26"/>
                <a:gd name="T73" fmla="*/ 2147483647 h 52"/>
                <a:gd name="T74" fmla="*/ 2147483647 w 26"/>
                <a:gd name="T75" fmla="*/ 2147483647 h 52"/>
                <a:gd name="T76" fmla="*/ 2147483647 w 26"/>
                <a:gd name="T77" fmla="*/ 2147483647 h 52"/>
                <a:gd name="T78" fmla="*/ 2147483647 w 26"/>
                <a:gd name="T79" fmla="*/ 2147483647 h 52"/>
                <a:gd name="T80" fmla="*/ 2147483647 w 26"/>
                <a:gd name="T81" fmla="*/ 2147483647 h 52"/>
                <a:gd name="T82" fmla="*/ 2147483647 w 26"/>
                <a:gd name="T83" fmla="*/ 2147483647 h 52"/>
                <a:gd name="T84" fmla="*/ 2147483647 w 26"/>
                <a:gd name="T85" fmla="*/ 2147483647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52"/>
                <a:gd name="T131" fmla="*/ 26 w 26"/>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52">
                  <a:moveTo>
                    <a:pt x="6" y="38"/>
                  </a:moveTo>
                  <a:lnTo>
                    <a:pt x="3" y="41"/>
                  </a:lnTo>
                  <a:lnTo>
                    <a:pt x="0" y="44"/>
                  </a:lnTo>
                  <a:lnTo>
                    <a:pt x="0" y="47"/>
                  </a:lnTo>
                  <a:lnTo>
                    <a:pt x="0" y="49"/>
                  </a:lnTo>
                  <a:lnTo>
                    <a:pt x="3" y="52"/>
                  </a:lnTo>
                  <a:lnTo>
                    <a:pt x="3" y="49"/>
                  </a:lnTo>
                  <a:lnTo>
                    <a:pt x="6" y="47"/>
                  </a:lnTo>
                  <a:lnTo>
                    <a:pt x="9" y="44"/>
                  </a:lnTo>
                  <a:lnTo>
                    <a:pt x="12" y="41"/>
                  </a:lnTo>
                  <a:lnTo>
                    <a:pt x="15" y="35"/>
                  </a:lnTo>
                  <a:lnTo>
                    <a:pt x="18" y="32"/>
                  </a:lnTo>
                  <a:lnTo>
                    <a:pt x="18" y="26"/>
                  </a:lnTo>
                  <a:lnTo>
                    <a:pt x="20" y="23"/>
                  </a:lnTo>
                  <a:lnTo>
                    <a:pt x="23" y="23"/>
                  </a:lnTo>
                  <a:lnTo>
                    <a:pt x="23" y="21"/>
                  </a:lnTo>
                  <a:lnTo>
                    <a:pt x="23" y="18"/>
                  </a:lnTo>
                  <a:lnTo>
                    <a:pt x="26" y="18"/>
                  </a:lnTo>
                  <a:lnTo>
                    <a:pt x="26" y="15"/>
                  </a:lnTo>
                  <a:lnTo>
                    <a:pt x="26" y="9"/>
                  </a:lnTo>
                  <a:lnTo>
                    <a:pt x="23" y="6"/>
                  </a:lnTo>
                  <a:lnTo>
                    <a:pt x="26" y="6"/>
                  </a:lnTo>
                  <a:lnTo>
                    <a:pt x="23" y="6"/>
                  </a:lnTo>
                  <a:lnTo>
                    <a:pt x="23" y="0"/>
                  </a:lnTo>
                  <a:lnTo>
                    <a:pt x="23" y="3"/>
                  </a:lnTo>
                  <a:lnTo>
                    <a:pt x="23" y="6"/>
                  </a:lnTo>
                  <a:lnTo>
                    <a:pt x="23" y="9"/>
                  </a:lnTo>
                  <a:lnTo>
                    <a:pt x="23" y="12"/>
                  </a:lnTo>
                  <a:lnTo>
                    <a:pt x="20" y="18"/>
                  </a:lnTo>
                  <a:lnTo>
                    <a:pt x="18" y="21"/>
                  </a:lnTo>
                  <a:lnTo>
                    <a:pt x="18" y="23"/>
                  </a:lnTo>
                  <a:lnTo>
                    <a:pt x="15" y="23"/>
                  </a:lnTo>
                  <a:lnTo>
                    <a:pt x="15" y="26"/>
                  </a:lnTo>
                  <a:lnTo>
                    <a:pt x="9" y="38"/>
                  </a:lnTo>
                  <a:lnTo>
                    <a:pt x="6" y="3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3" name="Freeform 483"/>
            <p:cNvSpPr>
              <a:spLocks noChangeArrowheads="1"/>
            </p:cNvSpPr>
            <p:nvPr/>
          </p:nvSpPr>
          <p:spPr bwMode="auto">
            <a:xfrm>
              <a:off x="7049635" y="2264008"/>
              <a:ext cx="6284" cy="6284"/>
            </a:xfrm>
            <a:custGeom>
              <a:avLst/>
              <a:gdLst>
                <a:gd name="T0" fmla="*/ 2147483647 w 3"/>
                <a:gd name="T1" fmla="*/ 2147483647 h 3"/>
                <a:gd name="T2" fmla="*/ 2147483647 w 3"/>
                <a:gd name="T3" fmla="*/ 0 h 3"/>
                <a:gd name="T4" fmla="*/ 2147483647 w 3"/>
                <a:gd name="T5" fmla="*/ 0 h 3"/>
                <a:gd name="T6" fmla="*/ 0 w 3"/>
                <a:gd name="T7" fmla="*/ 0 h 3"/>
                <a:gd name="T8" fmla="*/ 0 w 3"/>
                <a:gd name="T9" fmla="*/ 0 h 3"/>
                <a:gd name="T10" fmla="*/ 2147483647 w 3"/>
                <a:gd name="T11" fmla="*/ 2147483647 h 3"/>
                <a:gd name="T12" fmla="*/ 2147483647 w 3"/>
                <a:gd name="T13" fmla="*/ 2147483647 h 3"/>
                <a:gd name="T14" fmla="*/ 2147483647 w 3"/>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4" name="Freeform 484"/>
            <p:cNvSpPr>
              <a:spLocks noChangeArrowheads="1"/>
            </p:cNvSpPr>
            <p:nvPr/>
          </p:nvSpPr>
          <p:spPr bwMode="auto">
            <a:xfrm>
              <a:off x="7049635" y="2251443"/>
              <a:ext cx="12567" cy="6284"/>
            </a:xfrm>
            <a:custGeom>
              <a:avLst/>
              <a:gdLst>
                <a:gd name="T0" fmla="*/ 2147483647 w 6"/>
                <a:gd name="T1" fmla="*/ 2147483647 h 3"/>
                <a:gd name="T2" fmla="*/ 2147483647 w 6"/>
                <a:gd name="T3" fmla="*/ 2147483647 h 3"/>
                <a:gd name="T4" fmla="*/ 2147483647 w 6"/>
                <a:gd name="T5" fmla="*/ 0 h 3"/>
                <a:gd name="T6" fmla="*/ 2147483647 w 6"/>
                <a:gd name="T7" fmla="*/ 0 h 3"/>
                <a:gd name="T8" fmla="*/ 0 w 6"/>
                <a:gd name="T9" fmla="*/ 0 h 3"/>
                <a:gd name="T10" fmla="*/ 2147483647 w 6"/>
                <a:gd name="T11" fmla="*/ 2147483647 h 3"/>
                <a:gd name="T12" fmla="*/ 2147483647 w 6"/>
                <a:gd name="T13" fmla="*/ 2147483647 h 3"/>
                <a:gd name="T14" fmla="*/ 2147483647 w 6"/>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6" y="3"/>
                  </a:moveTo>
                  <a:lnTo>
                    <a:pt x="6" y="3"/>
                  </a:lnTo>
                  <a:lnTo>
                    <a:pt x="3" y="0"/>
                  </a:lnTo>
                  <a:lnTo>
                    <a:pt x="0" y="0"/>
                  </a:lnTo>
                  <a:lnTo>
                    <a:pt x="3" y="3"/>
                  </a:lnTo>
                  <a:lnTo>
                    <a:pt x="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5" name="Freeform 485"/>
            <p:cNvSpPr>
              <a:spLocks noChangeArrowheads="1"/>
            </p:cNvSpPr>
            <p:nvPr/>
          </p:nvSpPr>
          <p:spPr bwMode="auto">
            <a:xfrm>
              <a:off x="7055917" y="2209555"/>
              <a:ext cx="35605" cy="41887"/>
            </a:xfrm>
            <a:custGeom>
              <a:avLst/>
              <a:gdLst>
                <a:gd name="T0" fmla="*/ 2147483647 w 17"/>
                <a:gd name="T1" fmla="*/ 2147483647 h 20"/>
                <a:gd name="T2" fmla="*/ 2147483647 w 17"/>
                <a:gd name="T3" fmla="*/ 2147483647 h 20"/>
                <a:gd name="T4" fmla="*/ 2147483647 w 17"/>
                <a:gd name="T5" fmla="*/ 2147483647 h 20"/>
                <a:gd name="T6" fmla="*/ 2147483647 w 17"/>
                <a:gd name="T7" fmla="*/ 2147483647 h 20"/>
                <a:gd name="T8" fmla="*/ 2147483647 w 17"/>
                <a:gd name="T9" fmla="*/ 2147483647 h 20"/>
                <a:gd name="T10" fmla="*/ 2147483647 w 17"/>
                <a:gd name="T11" fmla="*/ 0 h 20"/>
                <a:gd name="T12" fmla="*/ 2147483647 w 17"/>
                <a:gd name="T13" fmla="*/ 0 h 20"/>
                <a:gd name="T14" fmla="*/ 2147483647 w 17"/>
                <a:gd name="T15" fmla="*/ 0 h 20"/>
                <a:gd name="T16" fmla="*/ 0 w 17"/>
                <a:gd name="T17" fmla="*/ 0 h 20"/>
                <a:gd name="T18" fmla="*/ 0 w 17"/>
                <a:gd name="T19" fmla="*/ 0 h 20"/>
                <a:gd name="T20" fmla="*/ 0 w 17"/>
                <a:gd name="T21" fmla="*/ 0 h 20"/>
                <a:gd name="T22" fmla="*/ 2147483647 w 17"/>
                <a:gd name="T23" fmla="*/ 0 h 20"/>
                <a:gd name="T24" fmla="*/ 2147483647 w 17"/>
                <a:gd name="T25" fmla="*/ 2147483647 h 20"/>
                <a:gd name="T26" fmla="*/ 2147483647 w 17"/>
                <a:gd name="T27" fmla="*/ 2147483647 h 20"/>
                <a:gd name="T28" fmla="*/ 2147483647 w 17"/>
                <a:gd name="T29" fmla="*/ 2147483647 h 20"/>
                <a:gd name="T30" fmla="*/ 2147483647 w 17"/>
                <a:gd name="T31" fmla="*/ 2147483647 h 20"/>
                <a:gd name="T32" fmla="*/ 2147483647 w 17"/>
                <a:gd name="T33" fmla="*/ 2147483647 h 20"/>
                <a:gd name="T34" fmla="*/ 2147483647 w 17"/>
                <a:gd name="T35" fmla="*/ 2147483647 h 20"/>
                <a:gd name="T36" fmla="*/ 2147483647 w 17"/>
                <a:gd name="T37" fmla="*/ 2147483647 h 20"/>
                <a:gd name="T38" fmla="*/ 2147483647 w 17"/>
                <a:gd name="T39" fmla="*/ 2147483647 h 20"/>
                <a:gd name="T40" fmla="*/ 2147483647 w 17"/>
                <a:gd name="T41" fmla="*/ 2147483647 h 20"/>
                <a:gd name="T42" fmla="*/ 2147483647 w 17"/>
                <a:gd name="T43" fmla="*/ 2147483647 h 20"/>
                <a:gd name="T44" fmla="*/ 2147483647 w 17"/>
                <a:gd name="T45" fmla="*/ 2147483647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20"/>
                <a:gd name="T71" fmla="*/ 17 w 17"/>
                <a:gd name="T72" fmla="*/ 20 h 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20">
                  <a:moveTo>
                    <a:pt x="17" y="11"/>
                  </a:moveTo>
                  <a:lnTo>
                    <a:pt x="14" y="8"/>
                  </a:lnTo>
                  <a:lnTo>
                    <a:pt x="14" y="3"/>
                  </a:lnTo>
                  <a:lnTo>
                    <a:pt x="12" y="0"/>
                  </a:lnTo>
                  <a:lnTo>
                    <a:pt x="9" y="0"/>
                  </a:lnTo>
                  <a:lnTo>
                    <a:pt x="6" y="0"/>
                  </a:lnTo>
                  <a:lnTo>
                    <a:pt x="0" y="0"/>
                  </a:lnTo>
                  <a:lnTo>
                    <a:pt x="3" y="0"/>
                  </a:lnTo>
                  <a:lnTo>
                    <a:pt x="3" y="3"/>
                  </a:lnTo>
                  <a:lnTo>
                    <a:pt x="6" y="3"/>
                  </a:lnTo>
                  <a:lnTo>
                    <a:pt x="6" y="6"/>
                  </a:lnTo>
                  <a:lnTo>
                    <a:pt x="9" y="11"/>
                  </a:lnTo>
                  <a:lnTo>
                    <a:pt x="12" y="17"/>
                  </a:lnTo>
                  <a:lnTo>
                    <a:pt x="14" y="17"/>
                  </a:lnTo>
                  <a:lnTo>
                    <a:pt x="14" y="20"/>
                  </a:lnTo>
                  <a:lnTo>
                    <a:pt x="17" y="17"/>
                  </a:lnTo>
                  <a:lnTo>
                    <a:pt x="17" y="14"/>
                  </a:lnTo>
                  <a:lnTo>
                    <a:pt x="17"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6" name="Freeform 486"/>
            <p:cNvSpPr>
              <a:spLocks noChangeArrowheads="1"/>
            </p:cNvSpPr>
            <p:nvPr/>
          </p:nvSpPr>
          <p:spPr bwMode="auto">
            <a:xfrm>
              <a:off x="7020311" y="2027347"/>
              <a:ext cx="144512" cy="211532"/>
            </a:xfrm>
            <a:custGeom>
              <a:avLst/>
              <a:gdLst>
                <a:gd name="T0" fmla="*/ 0 w 69"/>
                <a:gd name="T1" fmla="*/ 2147483647 h 101"/>
                <a:gd name="T2" fmla="*/ 2147483647 w 69"/>
                <a:gd name="T3" fmla="*/ 2147483647 h 101"/>
                <a:gd name="T4" fmla="*/ 2147483647 w 69"/>
                <a:gd name="T5" fmla="*/ 2147483647 h 101"/>
                <a:gd name="T6" fmla="*/ 2147483647 w 69"/>
                <a:gd name="T7" fmla="*/ 2147483647 h 101"/>
                <a:gd name="T8" fmla="*/ 2147483647 w 69"/>
                <a:gd name="T9" fmla="*/ 2147483647 h 101"/>
                <a:gd name="T10" fmla="*/ 2147483647 w 69"/>
                <a:gd name="T11" fmla="*/ 2147483647 h 101"/>
                <a:gd name="T12" fmla="*/ 2147483647 w 69"/>
                <a:gd name="T13" fmla="*/ 2147483647 h 101"/>
                <a:gd name="T14" fmla="*/ 2147483647 w 69"/>
                <a:gd name="T15" fmla="*/ 2147483647 h 101"/>
                <a:gd name="T16" fmla="*/ 2147483647 w 69"/>
                <a:gd name="T17" fmla="*/ 2147483647 h 101"/>
                <a:gd name="T18" fmla="*/ 2147483647 w 69"/>
                <a:gd name="T19" fmla="*/ 2147483647 h 101"/>
                <a:gd name="T20" fmla="*/ 2147483647 w 69"/>
                <a:gd name="T21" fmla="*/ 2147483647 h 101"/>
                <a:gd name="T22" fmla="*/ 2147483647 w 69"/>
                <a:gd name="T23" fmla="*/ 2147483647 h 101"/>
                <a:gd name="T24" fmla="*/ 2147483647 w 69"/>
                <a:gd name="T25" fmla="*/ 2147483647 h 101"/>
                <a:gd name="T26" fmla="*/ 2147483647 w 69"/>
                <a:gd name="T27" fmla="*/ 2147483647 h 101"/>
                <a:gd name="T28" fmla="*/ 2147483647 w 69"/>
                <a:gd name="T29" fmla="*/ 2147483647 h 101"/>
                <a:gd name="T30" fmla="*/ 2147483647 w 69"/>
                <a:gd name="T31" fmla="*/ 2147483647 h 101"/>
                <a:gd name="T32" fmla="*/ 2147483647 w 69"/>
                <a:gd name="T33" fmla="*/ 2147483647 h 101"/>
                <a:gd name="T34" fmla="*/ 2147483647 w 69"/>
                <a:gd name="T35" fmla="*/ 2147483647 h 101"/>
                <a:gd name="T36" fmla="*/ 2147483647 w 69"/>
                <a:gd name="T37" fmla="*/ 2147483647 h 101"/>
                <a:gd name="T38" fmla="*/ 2147483647 w 69"/>
                <a:gd name="T39" fmla="*/ 2147483647 h 101"/>
                <a:gd name="T40" fmla="*/ 2147483647 w 69"/>
                <a:gd name="T41" fmla="*/ 2147483647 h 101"/>
                <a:gd name="T42" fmla="*/ 2147483647 w 69"/>
                <a:gd name="T43" fmla="*/ 2147483647 h 101"/>
                <a:gd name="T44" fmla="*/ 2147483647 w 69"/>
                <a:gd name="T45" fmla="*/ 2147483647 h 101"/>
                <a:gd name="T46" fmla="*/ 2147483647 w 69"/>
                <a:gd name="T47" fmla="*/ 2147483647 h 101"/>
                <a:gd name="T48" fmla="*/ 2147483647 w 69"/>
                <a:gd name="T49" fmla="*/ 2147483647 h 101"/>
                <a:gd name="T50" fmla="*/ 2147483647 w 69"/>
                <a:gd name="T51" fmla="*/ 2147483647 h 101"/>
                <a:gd name="T52" fmla="*/ 2147483647 w 69"/>
                <a:gd name="T53" fmla="*/ 2147483647 h 101"/>
                <a:gd name="T54" fmla="*/ 2147483647 w 69"/>
                <a:gd name="T55" fmla="*/ 2147483647 h 101"/>
                <a:gd name="T56" fmla="*/ 2147483647 w 69"/>
                <a:gd name="T57" fmla="*/ 2147483647 h 101"/>
                <a:gd name="T58" fmla="*/ 2147483647 w 69"/>
                <a:gd name="T59" fmla="*/ 2147483647 h 101"/>
                <a:gd name="T60" fmla="*/ 2147483647 w 69"/>
                <a:gd name="T61" fmla="*/ 2147483647 h 101"/>
                <a:gd name="T62" fmla="*/ 2147483647 w 69"/>
                <a:gd name="T63" fmla="*/ 2147483647 h 101"/>
                <a:gd name="T64" fmla="*/ 2147483647 w 69"/>
                <a:gd name="T65" fmla="*/ 2147483647 h 101"/>
                <a:gd name="T66" fmla="*/ 2147483647 w 69"/>
                <a:gd name="T67" fmla="*/ 2147483647 h 101"/>
                <a:gd name="T68" fmla="*/ 2147483647 w 69"/>
                <a:gd name="T69" fmla="*/ 2147483647 h 101"/>
                <a:gd name="T70" fmla="*/ 2147483647 w 69"/>
                <a:gd name="T71" fmla="*/ 2147483647 h 101"/>
                <a:gd name="T72" fmla="*/ 2147483647 w 69"/>
                <a:gd name="T73" fmla="*/ 2147483647 h 101"/>
                <a:gd name="T74" fmla="*/ 2147483647 w 69"/>
                <a:gd name="T75" fmla="*/ 2147483647 h 101"/>
                <a:gd name="T76" fmla="*/ 2147483647 w 69"/>
                <a:gd name="T77" fmla="*/ 0 h 101"/>
                <a:gd name="T78" fmla="*/ 2147483647 w 69"/>
                <a:gd name="T79" fmla="*/ 2147483647 h 101"/>
                <a:gd name="T80" fmla="*/ 2147483647 w 69"/>
                <a:gd name="T81" fmla="*/ 0 h 101"/>
                <a:gd name="T82" fmla="*/ 2147483647 w 69"/>
                <a:gd name="T83" fmla="*/ 2147483647 h 101"/>
                <a:gd name="T84" fmla="*/ 2147483647 w 69"/>
                <a:gd name="T85" fmla="*/ 2147483647 h 101"/>
                <a:gd name="T86" fmla="*/ 2147483647 w 69"/>
                <a:gd name="T87" fmla="*/ 2147483647 h 101"/>
                <a:gd name="T88" fmla="*/ 2147483647 w 69"/>
                <a:gd name="T89" fmla="*/ 2147483647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
                <a:gd name="T136" fmla="*/ 0 h 101"/>
                <a:gd name="T137" fmla="*/ 69 w 69"/>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 h="101">
                  <a:moveTo>
                    <a:pt x="3" y="41"/>
                  </a:moveTo>
                  <a:lnTo>
                    <a:pt x="0" y="38"/>
                  </a:lnTo>
                  <a:lnTo>
                    <a:pt x="0" y="41"/>
                  </a:lnTo>
                  <a:lnTo>
                    <a:pt x="3" y="46"/>
                  </a:lnTo>
                  <a:lnTo>
                    <a:pt x="6" y="55"/>
                  </a:lnTo>
                  <a:lnTo>
                    <a:pt x="8" y="61"/>
                  </a:lnTo>
                  <a:lnTo>
                    <a:pt x="11" y="64"/>
                  </a:lnTo>
                  <a:lnTo>
                    <a:pt x="14" y="67"/>
                  </a:lnTo>
                  <a:lnTo>
                    <a:pt x="17" y="70"/>
                  </a:lnTo>
                  <a:lnTo>
                    <a:pt x="17" y="64"/>
                  </a:lnTo>
                  <a:lnTo>
                    <a:pt x="20" y="67"/>
                  </a:lnTo>
                  <a:lnTo>
                    <a:pt x="20" y="70"/>
                  </a:lnTo>
                  <a:lnTo>
                    <a:pt x="17" y="72"/>
                  </a:lnTo>
                  <a:lnTo>
                    <a:pt x="17" y="75"/>
                  </a:lnTo>
                  <a:lnTo>
                    <a:pt x="20" y="78"/>
                  </a:lnTo>
                  <a:lnTo>
                    <a:pt x="20" y="81"/>
                  </a:lnTo>
                  <a:lnTo>
                    <a:pt x="23" y="81"/>
                  </a:lnTo>
                  <a:lnTo>
                    <a:pt x="26" y="81"/>
                  </a:lnTo>
                  <a:lnTo>
                    <a:pt x="26" y="84"/>
                  </a:lnTo>
                  <a:lnTo>
                    <a:pt x="29" y="84"/>
                  </a:lnTo>
                  <a:lnTo>
                    <a:pt x="31" y="81"/>
                  </a:lnTo>
                  <a:lnTo>
                    <a:pt x="31" y="78"/>
                  </a:lnTo>
                  <a:lnTo>
                    <a:pt x="34" y="78"/>
                  </a:lnTo>
                  <a:lnTo>
                    <a:pt x="37" y="81"/>
                  </a:lnTo>
                  <a:lnTo>
                    <a:pt x="43" y="84"/>
                  </a:lnTo>
                  <a:lnTo>
                    <a:pt x="43" y="87"/>
                  </a:lnTo>
                  <a:lnTo>
                    <a:pt x="46" y="90"/>
                  </a:lnTo>
                  <a:lnTo>
                    <a:pt x="43" y="81"/>
                  </a:lnTo>
                  <a:lnTo>
                    <a:pt x="43" y="78"/>
                  </a:lnTo>
                  <a:lnTo>
                    <a:pt x="46" y="78"/>
                  </a:lnTo>
                  <a:lnTo>
                    <a:pt x="49" y="81"/>
                  </a:lnTo>
                  <a:lnTo>
                    <a:pt x="49" y="84"/>
                  </a:lnTo>
                  <a:lnTo>
                    <a:pt x="52" y="84"/>
                  </a:lnTo>
                  <a:lnTo>
                    <a:pt x="54" y="87"/>
                  </a:lnTo>
                  <a:lnTo>
                    <a:pt x="54" y="90"/>
                  </a:lnTo>
                  <a:lnTo>
                    <a:pt x="57" y="93"/>
                  </a:lnTo>
                  <a:lnTo>
                    <a:pt x="60" y="95"/>
                  </a:lnTo>
                  <a:lnTo>
                    <a:pt x="63" y="95"/>
                  </a:lnTo>
                  <a:lnTo>
                    <a:pt x="66" y="95"/>
                  </a:lnTo>
                  <a:lnTo>
                    <a:pt x="63" y="98"/>
                  </a:lnTo>
                  <a:lnTo>
                    <a:pt x="66" y="101"/>
                  </a:lnTo>
                  <a:lnTo>
                    <a:pt x="69" y="98"/>
                  </a:lnTo>
                  <a:lnTo>
                    <a:pt x="66" y="93"/>
                  </a:lnTo>
                  <a:lnTo>
                    <a:pt x="63" y="93"/>
                  </a:lnTo>
                  <a:lnTo>
                    <a:pt x="63" y="90"/>
                  </a:lnTo>
                  <a:lnTo>
                    <a:pt x="63" y="87"/>
                  </a:lnTo>
                  <a:lnTo>
                    <a:pt x="60" y="87"/>
                  </a:lnTo>
                  <a:lnTo>
                    <a:pt x="60" y="84"/>
                  </a:lnTo>
                  <a:lnTo>
                    <a:pt x="57" y="84"/>
                  </a:lnTo>
                  <a:lnTo>
                    <a:pt x="60" y="81"/>
                  </a:lnTo>
                  <a:lnTo>
                    <a:pt x="60" y="78"/>
                  </a:lnTo>
                  <a:lnTo>
                    <a:pt x="57" y="78"/>
                  </a:lnTo>
                  <a:lnTo>
                    <a:pt x="54" y="75"/>
                  </a:lnTo>
                  <a:lnTo>
                    <a:pt x="52" y="75"/>
                  </a:lnTo>
                  <a:lnTo>
                    <a:pt x="54" y="78"/>
                  </a:lnTo>
                  <a:lnTo>
                    <a:pt x="52" y="81"/>
                  </a:lnTo>
                  <a:lnTo>
                    <a:pt x="52" y="78"/>
                  </a:lnTo>
                  <a:lnTo>
                    <a:pt x="49" y="75"/>
                  </a:lnTo>
                  <a:lnTo>
                    <a:pt x="49" y="72"/>
                  </a:lnTo>
                  <a:lnTo>
                    <a:pt x="46" y="72"/>
                  </a:lnTo>
                  <a:lnTo>
                    <a:pt x="43" y="70"/>
                  </a:lnTo>
                  <a:lnTo>
                    <a:pt x="43" y="72"/>
                  </a:lnTo>
                  <a:lnTo>
                    <a:pt x="40" y="72"/>
                  </a:lnTo>
                  <a:lnTo>
                    <a:pt x="40" y="75"/>
                  </a:lnTo>
                  <a:lnTo>
                    <a:pt x="40" y="72"/>
                  </a:lnTo>
                  <a:lnTo>
                    <a:pt x="40" y="75"/>
                  </a:lnTo>
                  <a:lnTo>
                    <a:pt x="40" y="78"/>
                  </a:lnTo>
                  <a:lnTo>
                    <a:pt x="37" y="78"/>
                  </a:lnTo>
                  <a:lnTo>
                    <a:pt x="31" y="75"/>
                  </a:lnTo>
                  <a:lnTo>
                    <a:pt x="31" y="72"/>
                  </a:lnTo>
                  <a:lnTo>
                    <a:pt x="31" y="70"/>
                  </a:lnTo>
                  <a:lnTo>
                    <a:pt x="29" y="67"/>
                  </a:lnTo>
                  <a:lnTo>
                    <a:pt x="31" y="64"/>
                  </a:lnTo>
                  <a:lnTo>
                    <a:pt x="29" y="64"/>
                  </a:lnTo>
                  <a:lnTo>
                    <a:pt x="26" y="61"/>
                  </a:lnTo>
                  <a:lnTo>
                    <a:pt x="26" y="58"/>
                  </a:lnTo>
                  <a:lnTo>
                    <a:pt x="26" y="55"/>
                  </a:lnTo>
                  <a:lnTo>
                    <a:pt x="26" y="52"/>
                  </a:lnTo>
                  <a:lnTo>
                    <a:pt x="26" y="49"/>
                  </a:lnTo>
                  <a:lnTo>
                    <a:pt x="26" y="46"/>
                  </a:lnTo>
                  <a:lnTo>
                    <a:pt x="29" y="44"/>
                  </a:lnTo>
                  <a:lnTo>
                    <a:pt x="29" y="41"/>
                  </a:lnTo>
                  <a:lnTo>
                    <a:pt x="29" y="44"/>
                  </a:lnTo>
                  <a:lnTo>
                    <a:pt x="31" y="41"/>
                  </a:lnTo>
                  <a:lnTo>
                    <a:pt x="31" y="38"/>
                  </a:lnTo>
                  <a:lnTo>
                    <a:pt x="31" y="35"/>
                  </a:lnTo>
                  <a:lnTo>
                    <a:pt x="31" y="32"/>
                  </a:lnTo>
                  <a:lnTo>
                    <a:pt x="31" y="26"/>
                  </a:lnTo>
                  <a:lnTo>
                    <a:pt x="31" y="23"/>
                  </a:lnTo>
                  <a:lnTo>
                    <a:pt x="29" y="21"/>
                  </a:lnTo>
                  <a:lnTo>
                    <a:pt x="26" y="18"/>
                  </a:lnTo>
                  <a:lnTo>
                    <a:pt x="26" y="12"/>
                  </a:lnTo>
                  <a:lnTo>
                    <a:pt x="26" y="9"/>
                  </a:lnTo>
                  <a:lnTo>
                    <a:pt x="26" y="6"/>
                  </a:lnTo>
                  <a:lnTo>
                    <a:pt x="26" y="3"/>
                  </a:lnTo>
                  <a:lnTo>
                    <a:pt x="23" y="3"/>
                  </a:lnTo>
                  <a:lnTo>
                    <a:pt x="23" y="0"/>
                  </a:lnTo>
                  <a:lnTo>
                    <a:pt x="20" y="0"/>
                  </a:lnTo>
                  <a:lnTo>
                    <a:pt x="20" y="3"/>
                  </a:lnTo>
                  <a:lnTo>
                    <a:pt x="17" y="3"/>
                  </a:lnTo>
                  <a:lnTo>
                    <a:pt x="11" y="0"/>
                  </a:lnTo>
                  <a:lnTo>
                    <a:pt x="8" y="0"/>
                  </a:lnTo>
                  <a:lnTo>
                    <a:pt x="6" y="0"/>
                  </a:lnTo>
                  <a:lnTo>
                    <a:pt x="3" y="0"/>
                  </a:lnTo>
                  <a:lnTo>
                    <a:pt x="3" y="3"/>
                  </a:lnTo>
                  <a:lnTo>
                    <a:pt x="3" y="6"/>
                  </a:lnTo>
                  <a:lnTo>
                    <a:pt x="3" y="12"/>
                  </a:lnTo>
                  <a:lnTo>
                    <a:pt x="3" y="15"/>
                  </a:lnTo>
                  <a:lnTo>
                    <a:pt x="3" y="18"/>
                  </a:lnTo>
                  <a:lnTo>
                    <a:pt x="6" y="23"/>
                  </a:lnTo>
                  <a:lnTo>
                    <a:pt x="6" y="29"/>
                  </a:lnTo>
                  <a:lnTo>
                    <a:pt x="6" y="32"/>
                  </a:lnTo>
                  <a:lnTo>
                    <a:pt x="8" y="41"/>
                  </a:lnTo>
                  <a:lnTo>
                    <a:pt x="6" y="44"/>
                  </a:lnTo>
                  <a:lnTo>
                    <a:pt x="3" y="4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7" name="Freeform 487"/>
            <p:cNvSpPr>
              <a:spLocks noChangeArrowheads="1"/>
            </p:cNvSpPr>
            <p:nvPr/>
          </p:nvSpPr>
          <p:spPr bwMode="auto">
            <a:xfrm>
              <a:off x="7085239" y="2148819"/>
              <a:ext cx="6284" cy="18849"/>
            </a:xfrm>
            <a:custGeom>
              <a:avLst/>
              <a:gdLst>
                <a:gd name="T0" fmla="*/ 0 w 3"/>
                <a:gd name="T1" fmla="*/ 0 h 9"/>
                <a:gd name="T2" fmla="*/ 0 w 3"/>
                <a:gd name="T3" fmla="*/ 2147483647 h 9"/>
                <a:gd name="T4" fmla="*/ 2147483647 w 3"/>
                <a:gd name="T5" fmla="*/ 2147483647 h 9"/>
                <a:gd name="T6" fmla="*/ 2147483647 w 3"/>
                <a:gd name="T7" fmla="*/ 2147483647 h 9"/>
                <a:gd name="T8" fmla="*/ 0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3"/>
                  </a:lnTo>
                  <a:lnTo>
                    <a:pt x="3" y="9"/>
                  </a:lnTo>
                  <a:lnTo>
                    <a:pt x="3" y="6"/>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8" name="Freeform 488"/>
            <p:cNvSpPr>
              <a:spLocks noChangeArrowheads="1"/>
            </p:cNvSpPr>
            <p:nvPr/>
          </p:nvSpPr>
          <p:spPr bwMode="auto">
            <a:xfrm>
              <a:off x="7091521" y="2203274"/>
              <a:ext cx="12567" cy="12567"/>
            </a:xfrm>
            <a:custGeom>
              <a:avLst/>
              <a:gdLst>
                <a:gd name="T0" fmla="*/ 2147483647 w 6"/>
                <a:gd name="T1" fmla="*/ 2147483647 h 6"/>
                <a:gd name="T2" fmla="*/ 2147483647 w 6"/>
                <a:gd name="T3" fmla="*/ 2147483647 h 6"/>
                <a:gd name="T4" fmla="*/ 2147483647 w 6"/>
                <a:gd name="T5" fmla="*/ 2147483647 h 6"/>
                <a:gd name="T6" fmla="*/ 2147483647 w 6"/>
                <a:gd name="T7" fmla="*/ 0 h 6"/>
                <a:gd name="T8" fmla="*/ 2147483647 w 6"/>
                <a:gd name="T9" fmla="*/ 0 h 6"/>
                <a:gd name="T10" fmla="*/ 0 w 6"/>
                <a:gd name="T11" fmla="*/ 0 h 6"/>
                <a:gd name="T12" fmla="*/ 0 w 6"/>
                <a:gd name="T13" fmla="*/ 2147483647 h 6"/>
                <a:gd name="T14" fmla="*/ 2147483647 w 6"/>
                <a:gd name="T15" fmla="*/ 2147483647 h 6"/>
                <a:gd name="T16" fmla="*/ 2147483647 w 6"/>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6"/>
                  </a:moveTo>
                  <a:lnTo>
                    <a:pt x="6" y="6"/>
                  </a:lnTo>
                  <a:lnTo>
                    <a:pt x="6" y="3"/>
                  </a:lnTo>
                  <a:lnTo>
                    <a:pt x="6" y="0"/>
                  </a:lnTo>
                  <a:lnTo>
                    <a:pt x="3" y="0"/>
                  </a:lnTo>
                  <a:lnTo>
                    <a:pt x="0" y="0"/>
                  </a:lnTo>
                  <a:lnTo>
                    <a:pt x="0"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39" name="Freeform 489"/>
            <p:cNvSpPr>
              <a:spLocks noChangeArrowheads="1"/>
            </p:cNvSpPr>
            <p:nvPr/>
          </p:nvSpPr>
          <p:spPr bwMode="auto">
            <a:xfrm>
              <a:off x="7104088" y="2232594"/>
              <a:ext cx="6284" cy="18849"/>
            </a:xfrm>
            <a:custGeom>
              <a:avLst/>
              <a:gdLst>
                <a:gd name="T0" fmla="*/ 0 w 3"/>
                <a:gd name="T1" fmla="*/ 0 h 9"/>
                <a:gd name="T2" fmla="*/ 0 w 3"/>
                <a:gd name="T3" fmla="*/ 2147483647 h 9"/>
                <a:gd name="T4" fmla="*/ 0 w 3"/>
                <a:gd name="T5" fmla="*/ 2147483647 h 9"/>
                <a:gd name="T6" fmla="*/ 2147483647 w 3"/>
                <a:gd name="T7" fmla="*/ 2147483647 h 9"/>
                <a:gd name="T8" fmla="*/ 2147483647 w 3"/>
                <a:gd name="T9" fmla="*/ 2147483647 h 9"/>
                <a:gd name="T10" fmla="*/ 0 w 3"/>
                <a:gd name="T11" fmla="*/ 0 h 9"/>
                <a:gd name="T12" fmla="*/ 0 w 3"/>
                <a:gd name="T13" fmla="*/ 0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0" y="0"/>
                  </a:moveTo>
                  <a:lnTo>
                    <a:pt x="0" y="6"/>
                  </a:lnTo>
                  <a:lnTo>
                    <a:pt x="0" y="9"/>
                  </a:lnTo>
                  <a:lnTo>
                    <a:pt x="3" y="9"/>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0" name="Freeform 490"/>
            <p:cNvSpPr>
              <a:spLocks noChangeArrowheads="1"/>
            </p:cNvSpPr>
            <p:nvPr/>
          </p:nvSpPr>
          <p:spPr bwMode="auto">
            <a:xfrm>
              <a:off x="7116655" y="2238876"/>
              <a:ext cx="6284" cy="6284"/>
            </a:xfrm>
            <a:custGeom>
              <a:avLst/>
              <a:gdLst>
                <a:gd name="T0" fmla="*/ 2147483647 w 3"/>
                <a:gd name="T1" fmla="*/ 0 h 3"/>
                <a:gd name="T2" fmla="*/ 0 w 3"/>
                <a:gd name="T3" fmla="*/ 0 h 3"/>
                <a:gd name="T4" fmla="*/ 0 w 3"/>
                <a:gd name="T5" fmla="*/ 2147483647 h 3"/>
                <a:gd name="T6" fmla="*/ 2147483647 w 3"/>
                <a:gd name="T7" fmla="*/ 2147483647 h 3"/>
                <a:gd name="T8" fmla="*/ 2147483647 w 3"/>
                <a:gd name="T9" fmla="*/ 2147483647 h 3"/>
                <a:gd name="T10" fmla="*/ 2147483647 w 3"/>
                <a:gd name="T11" fmla="*/ 2147483647 h 3"/>
                <a:gd name="T12" fmla="*/ 2147483647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0" y="0"/>
                  </a:ln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1" name="Freeform 491"/>
            <p:cNvSpPr>
              <a:spLocks noChangeArrowheads="1"/>
            </p:cNvSpPr>
            <p:nvPr/>
          </p:nvSpPr>
          <p:spPr bwMode="auto">
            <a:xfrm>
              <a:off x="7129219" y="2215838"/>
              <a:ext cx="10472" cy="16755"/>
            </a:xfrm>
            <a:custGeom>
              <a:avLst/>
              <a:gdLst>
                <a:gd name="T0" fmla="*/ 0 w 5"/>
                <a:gd name="T1" fmla="*/ 0 h 8"/>
                <a:gd name="T2" fmla="*/ 0 w 5"/>
                <a:gd name="T3" fmla="*/ 2147483647 h 8"/>
                <a:gd name="T4" fmla="*/ 2147483647 w 5"/>
                <a:gd name="T5" fmla="*/ 2147483647 h 8"/>
                <a:gd name="T6" fmla="*/ 2147483647 w 5"/>
                <a:gd name="T7" fmla="*/ 2147483647 h 8"/>
                <a:gd name="T8" fmla="*/ 2147483647 w 5"/>
                <a:gd name="T9" fmla="*/ 2147483647 h 8"/>
                <a:gd name="T10" fmla="*/ 2147483647 w 5"/>
                <a:gd name="T11" fmla="*/ 2147483647 h 8"/>
                <a:gd name="T12" fmla="*/ 2147483647 w 5"/>
                <a:gd name="T13" fmla="*/ 2147483647 h 8"/>
                <a:gd name="T14" fmla="*/ 0 w 5"/>
                <a:gd name="T15" fmla="*/ 0 h 8"/>
                <a:gd name="T16" fmla="*/ 0 w 5"/>
                <a:gd name="T17" fmla="*/ 0 h 8"/>
                <a:gd name="T18" fmla="*/ 0 w 5"/>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8"/>
                <a:gd name="T32" fmla="*/ 5 w 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8">
                  <a:moveTo>
                    <a:pt x="0" y="0"/>
                  </a:moveTo>
                  <a:lnTo>
                    <a:pt x="0" y="3"/>
                  </a:lnTo>
                  <a:lnTo>
                    <a:pt x="2" y="5"/>
                  </a:lnTo>
                  <a:lnTo>
                    <a:pt x="5" y="8"/>
                  </a:lnTo>
                  <a:lnTo>
                    <a:pt x="5" y="5"/>
                  </a:lnTo>
                  <a:lnTo>
                    <a:pt x="2" y="5"/>
                  </a:lnTo>
                  <a:lnTo>
                    <a:pt x="2"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2" name="Freeform 492"/>
            <p:cNvSpPr>
              <a:spLocks noChangeArrowheads="1"/>
            </p:cNvSpPr>
            <p:nvPr/>
          </p:nvSpPr>
          <p:spPr bwMode="auto">
            <a:xfrm>
              <a:off x="7152257" y="2232594"/>
              <a:ext cx="1" cy="12567"/>
            </a:xfrm>
            <a:custGeom>
              <a:avLst/>
              <a:gdLst>
                <a:gd name="T0" fmla="*/ 0 w 1"/>
                <a:gd name="T1" fmla="*/ 2147483647 h 6"/>
                <a:gd name="T2" fmla="*/ 0 w 1"/>
                <a:gd name="T3" fmla="*/ 0 h 6"/>
                <a:gd name="T4" fmla="*/ 0 w 1"/>
                <a:gd name="T5" fmla="*/ 2147483647 h 6"/>
                <a:gd name="T6" fmla="*/ 0 w 1"/>
                <a:gd name="T7" fmla="*/ 2147483647 h 6"/>
                <a:gd name="T8" fmla="*/ 0 w 1"/>
                <a:gd name="T9" fmla="*/ 2147483647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3"/>
                  </a:moveTo>
                  <a:lnTo>
                    <a:pt x="0" y="0"/>
                  </a:lnTo>
                  <a:lnTo>
                    <a:pt x="0" y="6"/>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3" name="Freeform 493"/>
            <p:cNvSpPr>
              <a:spLocks noChangeArrowheads="1"/>
            </p:cNvSpPr>
            <p:nvPr/>
          </p:nvSpPr>
          <p:spPr bwMode="auto">
            <a:xfrm>
              <a:off x="7139692" y="2238876"/>
              <a:ext cx="25132" cy="25132"/>
            </a:xfrm>
            <a:custGeom>
              <a:avLst/>
              <a:gdLst>
                <a:gd name="T0" fmla="*/ 2147483647 w 12"/>
                <a:gd name="T1" fmla="*/ 0 h 12"/>
                <a:gd name="T2" fmla="*/ 0 w 12"/>
                <a:gd name="T3" fmla="*/ 0 h 12"/>
                <a:gd name="T4" fmla="*/ 0 w 12"/>
                <a:gd name="T5" fmla="*/ 0 h 12"/>
                <a:gd name="T6" fmla="*/ 0 w 12"/>
                <a:gd name="T7" fmla="*/ 0 h 12"/>
                <a:gd name="T8" fmla="*/ 0 w 12"/>
                <a:gd name="T9" fmla="*/ 2147483647 h 12"/>
                <a:gd name="T10" fmla="*/ 0 w 12"/>
                <a:gd name="T11" fmla="*/ 2147483647 h 12"/>
                <a:gd name="T12" fmla="*/ 0 w 12"/>
                <a:gd name="T13" fmla="*/ 2147483647 h 12"/>
                <a:gd name="T14" fmla="*/ 2147483647 w 12"/>
                <a:gd name="T15" fmla="*/ 2147483647 h 12"/>
                <a:gd name="T16" fmla="*/ 2147483647 w 12"/>
                <a:gd name="T17" fmla="*/ 2147483647 h 12"/>
                <a:gd name="T18" fmla="*/ 2147483647 w 12"/>
                <a:gd name="T19" fmla="*/ 2147483647 h 12"/>
                <a:gd name="T20" fmla="*/ 2147483647 w 12"/>
                <a:gd name="T21" fmla="*/ 2147483647 h 12"/>
                <a:gd name="T22" fmla="*/ 2147483647 w 12"/>
                <a:gd name="T23" fmla="*/ 2147483647 h 12"/>
                <a:gd name="T24" fmla="*/ 2147483647 w 12"/>
                <a:gd name="T25" fmla="*/ 2147483647 h 12"/>
                <a:gd name="T26" fmla="*/ 2147483647 w 12"/>
                <a:gd name="T27" fmla="*/ 2147483647 h 12"/>
                <a:gd name="T28" fmla="*/ 2147483647 w 12"/>
                <a:gd name="T29" fmla="*/ 2147483647 h 12"/>
                <a:gd name="T30" fmla="*/ 2147483647 w 12"/>
                <a:gd name="T31" fmla="*/ 0 h 12"/>
                <a:gd name="T32" fmla="*/ 2147483647 w 12"/>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3" y="0"/>
                  </a:moveTo>
                  <a:lnTo>
                    <a:pt x="0" y="0"/>
                  </a:lnTo>
                  <a:lnTo>
                    <a:pt x="0" y="3"/>
                  </a:lnTo>
                  <a:lnTo>
                    <a:pt x="0" y="9"/>
                  </a:lnTo>
                  <a:lnTo>
                    <a:pt x="3" y="6"/>
                  </a:lnTo>
                  <a:lnTo>
                    <a:pt x="6" y="6"/>
                  </a:lnTo>
                  <a:lnTo>
                    <a:pt x="6" y="9"/>
                  </a:lnTo>
                  <a:lnTo>
                    <a:pt x="9" y="12"/>
                  </a:lnTo>
                  <a:lnTo>
                    <a:pt x="12" y="12"/>
                  </a:lnTo>
                  <a:lnTo>
                    <a:pt x="12" y="9"/>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4" name="Freeform 494"/>
            <p:cNvSpPr>
              <a:spLocks noChangeArrowheads="1"/>
            </p:cNvSpPr>
            <p:nvPr/>
          </p:nvSpPr>
          <p:spPr bwMode="auto">
            <a:xfrm>
              <a:off x="7164823" y="2232593"/>
              <a:ext cx="48171" cy="54453"/>
            </a:xfrm>
            <a:custGeom>
              <a:avLst/>
              <a:gdLst>
                <a:gd name="T0" fmla="*/ 2147483647 w 23"/>
                <a:gd name="T1" fmla="*/ 2147483647 h 26"/>
                <a:gd name="T2" fmla="*/ 2147483647 w 23"/>
                <a:gd name="T3" fmla="*/ 2147483647 h 26"/>
                <a:gd name="T4" fmla="*/ 2147483647 w 23"/>
                <a:gd name="T5" fmla="*/ 0 h 26"/>
                <a:gd name="T6" fmla="*/ 2147483647 w 23"/>
                <a:gd name="T7" fmla="*/ 0 h 26"/>
                <a:gd name="T8" fmla="*/ 2147483647 w 23"/>
                <a:gd name="T9" fmla="*/ 2147483647 h 26"/>
                <a:gd name="T10" fmla="*/ 2147483647 w 23"/>
                <a:gd name="T11" fmla="*/ 2147483647 h 26"/>
                <a:gd name="T12" fmla="*/ 0 w 23"/>
                <a:gd name="T13" fmla="*/ 2147483647 h 26"/>
                <a:gd name="T14" fmla="*/ 2147483647 w 23"/>
                <a:gd name="T15" fmla="*/ 2147483647 h 26"/>
                <a:gd name="T16" fmla="*/ 2147483647 w 23"/>
                <a:gd name="T17" fmla="*/ 2147483647 h 26"/>
                <a:gd name="T18" fmla="*/ 2147483647 w 23"/>
                <a:gd name="T19" fmla="*/ 2147483647 h 26"/>
                <a:gd name="T20" fmla="*/ 2147483647 w 23"/>
                <a:gd name="T21" fmla="*/ 2147483647 h 26"/>
                <a:gd name="T22" fmla="*/ 2147483647 w 23"/>
                <a:gd name="T23" fmla="*/ 2147483647 h 26"/>
                <a:gd name="T24" fmla="*/ 2147483647 w 23"/>
                <a:gd name="T25" fmla="*/ 2147483647 h 26"/>
                <a:gd name="T26" fmla="*/ 2147483647 w 23"/>
                <a:gd name="T27" fmla="*/ 2147483647 h 26"/>
                <a:gd name="T28" fmla="*/ 2147483647 w 23"/>
                <a:gd name="T29" fmla="*/ 2147483647 h 26"/>
                <a:gd name="T30" fmla="*/ 2147483647 w 23"/>
                <a:gd name="T31" fmla="*/ 2147483647 h 26"/>
                <a:gd name="T32" fmla="*/ 2147483647 w 23"/>
                <a:gd name="T33" fmla="*/ 2147483647 h 26"/>
                <a:gd name="T34" fmla="*/ 2147483647 w 23"/>
                <a:gd name="T35" fmla="*/ 2147483647 h 26"/>
                <a:gd name="T36" fmla="*/ 2147483647 w 23"/>
                <a:gd name="T37" fmla="*/ 2147483647 h 26"/>
                <a:gd name="T38" fmla="*/ 2147483647 w 23"/>
                <a:gd name="T39" fmla="*/ 2147483647 h 26"/>
                <a:gd name="T40" fmla="*/ 2147483647 w 23"/>
                <a:gd name="T41" fmla="*/ 2147483647 h 26"/>
                <a:gd name="T42" fmla="*/ 2147483647 w 23"/>
                <a:gd name="T43" fmla="*/ 2147483647 h 26"/>
                <a:gd name="T44" fmla="*/ 2147483647 w 23"/>
                <a:gd name="T45" fmla="*/ 2147483647 h 26"/>
                <a:gd name="T46" fmla="*/ 2147483647 w 23"/>
                <a:gd name="T47" fmla="*/ 2147483647 h 26"/>
                <a:gd name="T48" fmla="*/ 2147483647 w 23"/>
                <a:gd name="T49" fmla="*/ 2147483647 h 26"/>
                <a:gd name="T50" fmla="*/ 2147483647 w 23"/>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26"/>
                <a:gd name="T80" fmla="*/ 23 w 2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26">
                  <a:moveTo>
                    <a:pt x="14" y="6"/>
                  </a:moveTo>
                  <a:lnTo>
                    <a:pt x="14" y="3"/>
                  </a:lnTo>
                  <a:lnTo>
                    <a:pt x="11" y="0"/>
                  </a:lnTo>
                  <a:lnTo>
                    <a:pt x="9" y="3"/>
                  </a:lnTo>
                  <a:lnTo>
                    <a:pt x="3" y="3"/>
                  </a:lnTo>
                  <a:lnTo>
                    <a:pt x="0" y="3"/>
                  </a:lnTo>
                  <a:lnTo>
                    <a:pt x="3" y="3"/>
                  </a:lnTo>
                  <a:lnTo>
                    <a:pt x="3" y="6"/>
                  </a:lnTo>
                  <a:lnTo>
                    <a:pt x="6" y="9"/>
                  </a:lnTo>
                  <a:lnTo>
                    <a:pt x="9" y="12"/>
                  </a:lnTo>
                  <a:lnTo>
                    <a:pt x="11" y="15"/>
                  </a:lnTo>
                  <a:lnTo>
                    <a:pt x="11" y="18"/>
                  </a:lnTo>
                  <a:lnTo>
                    <a:pt x="11" y="21"/>
                  </a:lnTo>
                  <a:lnTo>
                    <a:pt x="14" y="21"/>
                  </a:lnTo>
                  <a:lnTo>
                    <a:pt x="14" y="23"/>
                  </a:lnTo>
                  <a:lnTo>
                    <a:pt x="17" y="26"/>
                  </a:lnTo>
                  <a:lnTo>
                    <a:pt x="20" y="26"/>
                  </a:lnTo>
                  <a:lnTo>
                    <a:pt x="23" y="26"/>
                  </a:lnTo>
                  <a:lnTo>
                    <a:pt x="23" y="23"/>
                  </a:lnTo>
                  <a:lnTo>
                    <a:pt x="20" y="18"/>
                  </a:lnTo>
                  <a:lnTo>
                    <a:pt x="17" y="15"/>
                  </a:lnTo>
                  <a:lnTo>
                    <a:pt x="17" y="12"/>
                  </a:lnTo>
                  <a:lnTo>
                    <a:pt x="17" y="6"/>
                  </a:lnTo>
                  <a:lnTo>
                    <a:pt x="14"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5" name="Freeform 495"/>
            <p:cNvSpPr>
              <a:spLocks noChangeArrowheads="1"/>
            </p:cNvSpPr>
            <p:nvPr/>
          </p:nvSpPr>
          <p:spPr bwMode="auto">
            <a:xfrm>
              <a:off x="7104088" y="2264008"/>
              <a:ext cx="35605" cy="48171"/>
            </a:xfrm>
            <a:custGeom>
              <a:avLst/>
              <a:gdLst>
                <a:gd name="T0" fmla="*/ 2147483647 w 17"/>
                <a:gd name="T1" fmla="*/ 0 h 23"/>
                <a:gd name="T2" fmla="*/ 0 w 17"/>
                <a:gd name="T3" fmla="*/ 0 h 23"/>
                <a:gd name="T4" fmla="*/ 2147483647 w 17"/>
                <a:gd name="T5" fmla="*/ 0 h 23"/>
                <a:gd name="T6" fmla="*/ 2147483647 w 17"/>
                <a:gd name="T7" fmla="*/ 2147483647 h 23"/>
                <a:gd name="T8" fmla="*/ 2147483647 w 17"/>
                <a:gd name="T9" fmla="*/ 2147483647 h 23"/>
                <a:gd name="T10" fmla="*/ 2147483647 w 17"/>
                <a:gd name="T11" fmla="*/ 2147483647 h 23"/>
                <a:gd name="T12" fmla="*/ 2147483647 w 17"/>
                <a:gd name="T13" fmla="*/ 2147483647 h 23"/>
                <a:gd name="T14" fmla="*/ 2147483647 w 17"/>
                <a:gd name="T15" fmla="*/ 2147483647 h 23"/>
                <a:gd name="T16" fmla="*/ 2147483647 w 17"/>
                <a:gd name="T17" fmla="*/ 2147483647 h 23"/>
                <a:gd name="T18" fmla="*/ 2147483647 w 17"/>
                <a:gd name="T19" fmla="*/ 2147483647 h 23"/>
                <a:gd name="T20" fmla="*/ 2147483647 w 17"/>
                <a:gd name="T21" fmla="*/ 2147483647 h 23"/>
                <a:gd name="T22" fmla="*/ 2147483647 w 17"/>
                <a:gd name="T23" fmla="*/ 2147483647 h 23"/>
                <a:gd name="T24" fmla="*/ 2147483647 w 17"/>
                <a:gd name="T25" fmla="*/ 2147483647 h 23"/>
                <a:gd name="T26" fmla="*/ 2147483647 w 17"/>
                <a:gd name="T27" fmla="*/ 2147483647 h 23"/>
                <a:gd name="T28" fmla="*/ 2147483647 w 17"/>
                <a:gd name="T29" fmla="*/ 2147483647 h 23"/>
                <a:gd name="T30" fmla="*/ 2147483647 w 17"/>
                <a:gd name="T31" fmla="*/ 2147483647 h 23"/>
                <a:gd name="T32" fmla="*/ 2147483647 w 17"/>
                <a:gd name="T33" fmla="*/ 2147483647 h 23"/>
                <a:gd name="T34" fmla="*/ 2147483647 w 17"/>
                <a:gd name="T35" fmla="*/ 2147483647 h 23"/>
                <a:gd name="T36" fmla="*/ 2147483647 w 17"/>
                <a:gd name="T37" fmla="*/ 2147483647 h 23"/>
                <a:gd name="T38" fmla="*/ 2147483647 w 17"/>
                <a:gd name="T39" fmla="*/ 2147483647 h 23"/>
                <a:gd name="T40" fmla="*/ 2147483647 w 17"/>
                <a:gd name="T41" fmla="*/ 2147483647 h 23"/>
                <a:gd name="T42" fmla="*/ 2147483647 w 17"/>
                <a:gd name="T43" fmla="*/ 2147483647 h 23"/>
                <a:gd name="T44" fmla="*/ 2147483647 w 17"/>
                <a:gd name="T45" fmla="*/ 2147483647 h 23"/>
                <a:gd name="T46" fmla="*/ 2147483647 w 17"/>
                <a:gd name="T47" fmla="*/ 2147483647 h 23"/>
                <a:gd name="T48" fmla="*/ 2147483647 w 17"/>
                <a:gd name="T49" fmla="*/ 0 h 23"/>
                <a:gd name="T50" fmla="*/ 2147483647 w 17"/>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23"/>
                <a:gd name="T80" fmla="*/ 17 w 17"/>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23">
                  <a:moveTo>
                    <a:pt x="3" y="0"/>
                  </a:moveTo>
                  <a:lnTo>
                    <a:pt x="0" y="0"/>
                  </a:lnTo>
                  <a:lnTo>
                    <a:pt x="3" y="0"/>
                  </a:lnTo>
                  <a:lnTo>
                    <a:pt x="3" y="3"/>
                  </a:lnTo>
                  <a:lnTo>
                    <a:pt x="3" y="6"/>
                  </a:lnTo>
                  <a:lnTo>
                    <a:pt x="6" y="14"/>
                  </a:lnTo>
                  <a:lnTo>
                    <a:pt x="3" y="17"/>
                  </a:lnTo>
                  <a:lnTo>
                    <a:pt x="6" y="20"/>
                  </a:lnTo>
                  <a:lnTo>
                    <a:pt x="6" y="23"/>
                  </a:lnTo>
                  <a:lnTo>
                    <a:pt x="6" y="20"/>
                  </a:lnTo>
                  <a:lnTo>
                    <a:pt x="12" y="20"/>
                  </a:lnTo>
                  <a:lnTo>
                    <a:pt x="14" y="20"/>
                  </a:lnTo>
                  <a:lnTo>
                    <a:pt x="14" y="17"/>
                  </a:lnTo>
                  <a:lnTo>
                    <a:pt x="14" y="14"/>
                  </a:lnTo>
                  <a:lnTo>
                    <a:pt x="17" y="14"/>
                  </a:lnTo>
                  <a:lnTo>
                    <a:pt x="17" y="8"/>
                  </a:lnTo>
                  <a:lnTo>
                    <a:pt x="17" y="6"/>
                  </a:lnTo>
                  <a:lnTo>
                    <a:pt x="14" y="6"/>
                  </a:lnTo>
                  <a:lnTo>
                    <a:pt x="9" y="6"/>
                  </a:lnTo>
                  <a:lnTo>
                    <a:pt x="6"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6" name="Freeform 496"/>
            <p:cNvSpPr>
              <a:spLocks noChangeArrowheads="1"/>
            </p:cNvSpPr>
            <p:nvPr/>
          </p:nvSpPr>
          <p:spPr bwMode="auto">
            <a:xfrm>
              <a:off x="7129220" y="2305896"/>
              <a:ext cx="4189" cy="6284"/>
            </a:xfrm>
            <a:custGeom>
              <a:avLst/>
              <a:gdLst>
                <a:gd name="T0" fmla="*/ 2147483647 w 2"/>
                <a:gd name="T1" fmla="*/ 2147483647 h 3"/>
                <a:gd name="T2" fmla="*/ 2147483647 w 2"/>
                <a:gd name="T3" fmla="*/ 0 h 3"/>
                <a:gd name="T4" fmla="*/ 2147483647 w 2"/>
                <a:gd name="T5" fmla="*/ 0 h 3"/>
                <a:gd name="T6" fmla="*/ 0 w 2"/>
                <a:gd name="T7" fmla="*/ 0 h 3"/>
                <a:gd name="T8" fmla="*/ 2147483647 w 2"/>
                <a:gd name="T9" fmla="*/ 2147483647 h 3"/>
                <a:gd name="T10" fmla="*/ 2147483647 w 2"/>
                <a:gd name="T11" fmla="*/ 2147483647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3"/>
                  </a:moveTo>
                  <a:lnTo>
                    <a:pt x="2" y="0"/>
                  </a:lnTo>
                  <a:lnTo>
                    <a:pt x="0" y="0"/>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7" name="Freeform 497"/>
            <p:cNvSpPr>
              <a:spLocks noChangeArrowheads="1"/>
            </p:cNvSpPr>
            <p:nvPr/>
          </p:nvSpPr>
          <p:spPr bwMode="auto">
            <a:xfrm>
              <a:off x="7133409" y="2293330"/>
              <a:ext cx="25132" cy="67020"/>
            </a:xfrm>
            <a:custGeom>
              <a:avLst/>
              <a:gdLst>
                <a:gd name="T0" fmla="*/ 2147483647 w 12"/>
                <a:gd name="T1" fmla="*/ 2147483647 h 32"/>
                <a:gd name="T2" fmla="*/ 2147483647 w 12"/>
                <a:gd name="T3" fmla="*/ 2147483647 h 32"/>
                <a:gd name="T4" fmla="*/ 2147483647 w 12"/>
                <a:gd name="T5" fmla="*/ 2147483647 h 32"/>
                <a:gd name="T6" fmla="*/ 2147483647 w 12"/>
                <a:gd name="T7" fmla="*/ 0 h 32"/>
                <a:gd name="T8" fmla="*/ 2147483647 w 12"/>
                <a:gd name="T9" fmla="*/ 0 h 32"/>
                <a:gd name="T10" fmla="*/ 2147483647 w 12"/>
                <a:gd name="T11" fmla="*/ 0 h 32"/>
                <a:gd name="T12" fmla="*/ 2147483647 w 12"/>
                <a:gd name="T13" fmla="*/ 2147483647 h 32"/>
                <a:gd name="T14" fmla="*/ 2147483647 w 12"/>
                <a:gd name="T15" fmla="*/ 2147483647 h 32"/>
                <a:gd name="T16" fmla="*/ 2147483647 w 12"/>
                <a:gd name="T17" fmla="*/ 2147483647 h 32"/>
                <a:gd name="T18" fmla="*/ 2147483647 w 12"/>
                <a:gd name="T19" fmla="*/ 2147483647 h 32"/>
                <a:gd name="T20" fmla="*/ 2147483647 w 12"/>
                <a:gd name="T21" fmla="*/ 2147483647 h 32"/>
                <a:gd name="T22" fmla="*/ 0 w 12"/>
                <a:gd name="T23" fmla="*/ 2147483647 h 32"/>
                <a:gd name="T24" fmla="*/ 0 w 12"/>
                <a:gd name="T25" fmla="*/ 2147483647 h 32"/>
                <a:gd name="T26" fmla="*/ 0 w 12"/>
                <a:gd name="T27" fmla="*/ 2147483647 h 32"/>
                <a:gd name="T28" fmla="*/ 2147483647 w 12"/>
                <a:gd name="T29" fmla="*/ 2147483647 h 32"/>
                <a:gd name="T30" fmla="*/ 2147483647 w 12"/>
                <a:gd name="T31" fmla="*/ 2147483647 h 32"/>
                <a:gd name="T32" fmla="*/ 2147483647 w 12"/>
                <a:gd name="T33" fmla="*/ 2147483647 h 32"/>
                <a:gd name="T34" fmla="*/ 2147483647 w 12"/>
                <a:gd name="T35" fmla="*/ 2147483647 h 32"/>
                <a:gd name="T36" fmla="*/ 2147483647 w 12"/>
                <a:gd name="T37" fmla="*/ 2147483647 h 32"/>
                <a:gd name="T38" fmla="*/ 2147483647 w 12"/>
                <a:gd name="T39" fmla="*/ 2147483647 h 32"/>
                <a:gd name="T40" fmla="*/ 2147483647 w 12"/>
                <a:gd name="T41" fmla="*/ 2147483647 h 32"/>
                <a:gd name="T42" fmla="*/ 2147483647 w 12"/>
                <a:gd name="T43" fmla="*/ 2147483647 h 32"/>
                <a:gd name="T44" fmla="*/ 2147483647 w 12"/>
                <a:gd name="T45" fmla="*/ 2147483647 h 32"/>
                <a:gd name="T46" fmla="*/ 2147483647 w 12"/>
                <a:gd name="T47" fmla="*/ 2147483647 h 32"/>
                <a:gd name="T48" fmla="*/ 2147483647 w 12"/>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32"/>
                <a:gd name="T77" fmla="*/ 12 w 12"/>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32">
                  <a:moveTo>
                    <a:pt x="9" y="9"/>
                  </a:moveTo>
                  <a:lnTo>
                    <a:pt x="12" y="9"/>
                  </a:lnTo>
                  <a:lnTo>
                    <a:pt x="12" y="6"/>
                  </a:lnTo>
                  <a:lnTo>
                    <a:pt x="9" y="0"/>
                  </a:lnTo>
                  <a:lnTo>
                    <a:pt x="6" y="0"/>
                  </a:lnTo>
                  <a:lnTo>
                    <a:pt x="3" y="3"/>
                  </a:lnTo>
                  <a:lnTo>
                    <a:pt x="3" y="9"/>
                  </a:lnTo>
                  <a:lnTo>
                    <a:pt x="3" y="15"/>
                  </a:lnTo>
                  <a:lnTo>
                    <a:pt x="0" y="17"/>
                  </a:lnTo>
                  <a:lnTo>
                    <a:pt x="0" y="23"/>
                  </a:lnTo>
                  <a:lnTo>
                    <a:pt x="0" y="26"/>
                  </a:lnTo>
                  <a:lnTo>
                    <a:pt x="3" y="26"/>
                  </a:lnTo>
                  <a:lnTo>
                    <a:pt x="6" y="29"/>
                  </a:lnTo>
                  <a:lnTo>
                    <a:pt x="9" y="32"/>
                  </a:lnTo>
                  <a:lnTo>
                    <a:pt x="9" y="29"/>
                  </a:lnTo>
                  <a:lnTo>
                    <a:pt x="9" y="26"/>
                  </a:lnTo>
                  <a:lnTo>
                    <a:pt x="9" y="23"/>
                  </a:lnTo>
                  <a:lnTo>
                    <a:pt x="9" y="20"/>
                  </a:lnTo>
                  <a:lnTo>
                    <a:pt x="9" y="15"/>
                  </a:lnTo>
                  <a:lnTo>
                    <a:pt x="9"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8" name="Freeform 498"/>
            <p:cNvSpPr>
              <a:spLocks noChangeArrowheads="1"/>
            </p:cNvSpPr>
            <p:nvPr/>
          </p:nvSpPr>
          <p:spPr bwMode="auto">
            <a:xfrm>
              <a:off x="7177391" y="2264008"/>
              <a:ext cx="6284" cy="12567"/>
            </a:xfrm>
            <a:custGeom>
              <a:avLst/>
              <a:gdLst>
                <a:gd name="T0" fmla="*/ 2147483647 w 3"/>
                <a:gd name="T1" fmla="*/ 2147483647 h 6"/>
                <a:gd name="T2" fmla="*/ 2147483647 w 3"/>
                <a:gd name="T3" fmla="*/ 2147483647 h 6"/>
                <a:gd name="T4" fmla="*/ 2147483647 w 3"/>
                <a:gd name="T5" fmla="*/ 2147483647 h 6"/>
                <a:gd name="T6" fmla="*/ 0 w 3"/>
                <a:gd name="T7" fmla="*/ 2147483647 h 6"/>
                <a:gd name="T8" fmla="*/ 0 w 3"/>
                <a:gd name="T9" fmla="*/ 0 h 6"/>
                <a:gd name="T10" fmla="*/ 0 w 3"/>
                <a:gd name="T11" fmla="*/ 2147483647 h 6"/>
                <a:gd name="T12" fmla="*/ 0 w 3"/>
                <a:gd name="T13" fmla="*/ 2147483647 h 6"/>
                <a:gd name="T14" fmla="*/ 2147483647 w 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3" y="6"/>
                  </a:moveTo>
                  <a:lnTo>
                    <a:pt x="3" y="6"/>
                  </a:lnTo>
                  <a:lnTo>
                    <a:pt x="3" y="3"/>
                  </a:lnTo>
                  <a:lnTo>
                    <a:pt x="0" y="3"/>
                  </a:lnTo>
                  <a:lnTo>
                    <a:pt x="0" y="0"/>
                  </a:lnTo>
                  <a:lnTo>
                    <a:pt x="0" y="3"/>
                  </a:lnTo>
                  <a:lnTo>
                    <a:pt x="0" y="6"/>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49" name="Freeform 499"/>
            <p:cNvSpPr>
              <a:spLocks noChangeArrowheads="1"/>
            </p:cNvSpPr>
            <p:nvPr/>
          </p:nvSpPr>
          <p:spPr bwMode="auto">
            <a:xfrm>
              <a:off x="7177391" y="2276574"/>
              <a:ext cx="29321" cy="48171"/>
            </a:xfrm>
            <a:custGeom>
              <a:avLst/>
              <a:gdLst>
                <a:gd name="T0" fmla="*/ 0 w 14"/>
                <a:gd name="T1" fmla="*/ 2147483647 h 23"/>
                <a:gd name="T2" fmla="*/ 2147483647 w 14"/>
                <a:gd name="T3" fmla="*/ 2147483647 h 23"/>
                <a:gd name="T4" fmla="*/ 2147483647 w 14"/>
                <a:gd name="T5" fmla="*/ 2147483647 h 23"/>
                <a:gd name="T6" fmla="*/ 2147483647 w 14"/>
                <a:gd name="T7" fmla="*/ 2147483647 h 23"/>
                <a:gd name="T8" fmla="*/ 2147483647 w 14"/>
                <a:gd name="T9" fmla="*/ 2147483647 h 23"/>
                <a:gd name="T10" fmla="*/ 2147483647 w 14"/>
                <a:gd name="T11" fmla="*/ 2147483647 h 23"/>
                <a:gd name="T12" fmla="*/ 2147483647 w 14"/>
                <a:gd name="T13" fmla="*/ 2147483647 h 23"/>
                <a:gd name="T14" fmla="*/ 2147483647 w 14"/>
                <a:gd name="T15" fmla="*/ 2147483647 h 23"/>
                <a:gd name="T16" fmla="*/ 2147483647 w 14"/>
                <a:gd name="T17" fmla="*/ 2147483647 h 23"/>
                <a:gd name="T18" fmla="*/ 2147483647 w 14"/>
                <a:gd name="T19" fmla="*/ 2147483647 h 23"/>
                <a:gd name="T20" fmla="*/ 2147483647 w 14"/>
                <a:gd name="T21" fmla="*/ 2147483647 h 23"/>
                <a:gd name="T22" fmla="*/ 2147483647 w 14"/>
                <a:gd name="T23" fmla="*/ 2147483647 h 23"/>
                <a:gd name="T24" fmla="*/ 2147483647 w 14"/>
                <a:gd name="T25" fmla="*/ 2147483647 h 23"/>
                <a:gd name="T26" fmla="*/ 2147483647 w 14"/>
                <a:gd name="T27" fmla="*/ 2147483647 h 23"/>
                <a:gd name="T28" fmla="*/ 2147483647 w 14"/>
                <a:gd name="T29" fmla="*/ 2147483647 h 23"/>
                <a:gd name="T30" fmla="*/ 2147483647 w 14"/>
                <a:gd name="T31" fmla="*/ 0 h 23"/>
                <a:gd name="T32" fmla="*/ 2147483647 w 14"/>
                <a:gd name="T33" fmla="*/ 2147483647 h 23"/>
                <a:gd name="T34" fmla="*/ 2147483647 w 14"/>
                <a:gd name="T35" fmla="*/ 0 h 23"/>
                <a:gd name="T36" fmla="*/ 0 w 14"/>
                <a:gd name="T37" fmla="*/ 0 h 23"/>
                <a:gd name="T38" fmla="*/ 0 w 14"/>
                <a:gd name="T39" fmla="*/ 0 h 23"/>
                <a:gd name="T40" fmla="*/ 0 w 14"/>
                <a:gd name="T41" fmla="*/ 0 h 23"/>
                <a:gd name="T42" fmla="*/ 0 w 14"/>
                <a:gd name="T43" fmla="*/ 2147483647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23"/>
                <a:gd name="T68" fmla="*/ 14 w 14"/>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23">
                  <a:moveTo>
                    <a:pt x="0" y="2"/>
                  </a:moveTo>
                  <a:lnTo>
                    <a:pt x="3" y="5"/>
                  </a:lnTo>
                  <a:lnTo>
                    <a:pt x="3" y="8"/>
                  </a:lnTo>
                  <a:lnTo>
                    <a:pt x="5" y="8"/>
                  </a:lnTo>
                  <a:lnTo>
                    <a:pt x="5" y="11"/>
                  </a:lnTo>
                  <a:lnTo>
                    <a:pt x="8" y="20"/>
                  </a:lnTo>
                  <a:lnTo>
                    <a:pt x="8" y="23"/>
                  </a:lnTo>
                  <a:lnTo>
                    <a:pt x="11" y="23"/>
                  </a:lnTo>
                  <a:lnTo>
                    <a:pt x="11" y="20"/>
                  </a:lnTo>
                  <a:lnTo>
                    <a:pt x="14" y="20"/>
                  </a:lnTo>
                  <a:lnTo>
                    <a:pt x="11" y="17"/>
                  </a:lnTo>
                  <a:lnTo>
                    <a:pt x="11" y="14"/>
                  </a:lnTo>
                  <a:lnTo>
                    <a:pt x="8" y="11"/>
                  </a:lnTo>
                  <a:lnTo>
                    <a:pt x="8" y="5"/>
                  </a:lnTo>
                  <a:lnTo>
                    <a:pt x="5" y="0"/>
                  </a:lnTo>
                  <a:lnTo>
                    <a:pt x="3" y="2"/>
                  </a:lnTo>
                  <a:lnTo>
                    <a:pt x="3" y="0"/>
                  </a:lnTo>
                  <a:lnTo>
                    <a:pt x="0" y="0"/>
                  </a:lnTo>
                  <a:lnTo>
                    <a:pt x="0"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0" name="Freeform 500"/>
            <p:cNvSpPr>
              <a:spLocks noChangeArrowheads="1"/>
            </p:cNvSpPr>
            <p:nvPr/>
          </p:nvSpPr>
          <p:spPr bwMode="auto">
            <a:xfrm>
              <a:off x="7212995" y="2312180"/>
              <a:ext cx="6284" cy="23039"/>
            </a:xfrm>
            <a:custGeom>
              <a:avLst/>
              <a:gdLst>
                <a:gd name="T0" fmla="*/ 0 w 3"/>
                <a:gd name="T1" fmla="*/ 0 h 11"/>
                <a:gd name="T2" fmla="*/ 0 w 3"/>
                <a:gd name="T3" fmla="*/ 2147483647 h 11"/>
                <a:gd name="T4" fmla="*/ 0 w 3"/>
                <a:gd name="T5" fmla="*/ 2147483647 h 11"/>
                <a:gd name="T6" fmla="*/ 0 w 3"/>
                <a:gd name="T7" fmla="*/ 2147483647 h 11"/>
                <a:gd name="T8" fmla="*/ 2147483647 w 3"/>
                <a:gd name="T9" fmla="*/ 2147483647 h 11"/>
                <a:gd name="T10" fmla="*/ 2147483647 w 3"/>
                <a:gd name="T11" fmla="*/ 2147483647 h 11"/>
                <a:gd name="T12" fmla="*/ 2147483647 w 3"/>
                <a:gd name="T13" fmla="*/ 2147483647 h 11"/>
                <a:gd name="T14" fmla="*/ 2147483647 w 3"/>
                <a:gd name="T15" fmla="*/ 0 h 11"/>
                <a:gd name="T16" fmla="*/ 0 w 3"/>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1"/>
                <a:gd name="T29" fmla="*/ 3 w 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1">
                  <a:moveTo>
                    <a:pt x="0" y="0"/>
                  </a:moveTo>
                  <a:lnTo>
                    <a:pt x="0" y="3"/>
                  </a:lnTo>
                  <a:lnTo>
                    <a:pt x="0" y="6"/>
                  </a:lnTo>
                  <a:lnTo>
                    <a:pt x="3" y="8"/>
                  </a:lnTo>
                  <a:lnTo>
                    <a:pt x="3" y="11"/>
                  </a:lnTo>
                  <a:lnTo>
                    <a:pt x="3" y="8"/>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1" name="Freeform 501"/>
            <p:cNvSpPr>
              <a:spLocks noChangeArrowheads="1"/>
            </p:cNvSpPr>
            <p:nvPr/>
          </p:nvSpPr>
          <p:spPr bwMode="auto">
            <a:xfrm>
              <a:off x="7225561" y="2324745"/>
              <a:ext cx="6284" cy="10472"/>
            </a:xfrm>
            <a:custGeom>
              <a:avLst/>
              <a:gdLst>
                <a:gd name="T0" fmla="*/ 2147483647 w 3"/>
                <a:gd name="T1" fmla="*/ 2147483647 h 5"/>
                <a:gd name="T2" fmla="*/ 0 w 3"/>
                <a:gd name="T3" fmla="*/ 0 h 5"/>
                <a:gd name="T4" fmla="*/ 0 w 3"/>
                <a:gd name="T5" fmla="*/ 2147483647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2"/>
                  </a:moveTo>
                  <a:lnTo>
                    <a:pt x="0" y="0"/>
                  </a:lnTo>
                  <a:lnTo>
                    <a:pt x="0" y="2"/>
                  </a:lnTo>
                  <a:lnTo>
                    <a:pt x="3" y="2"/>
                  </a:lnTo>
                  <a:lnTo>
                    <a:pt x="3" y="5"/>
                  </a:lnTo>
                  <a:lnTo>
                    <a:pt x="3"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2" name="Freeform 502"/>
            <p:cNvSpPr>
              <a:spLocks noChangeArrowheads="1"/>
            </p:cNvSpPr>
            <p:nvPr/>
          </p:nvSpPr>
          <p:spPr bwMode="auto">
            <a:xfrm>
              <a:off x="7158541" y="2280764"/>
              <a:ext cx="12567" cy="67020"/>
            </a:xfrm>
            <a:custGeom>
              <a:avLst/>
              <a:gdLst>
                <a:gd name="T0" fmla="*/ 2147483647 w 6"/>
                <a:gd name="T1" fmla="*/ 0 h 32"/>
                <a:gd name="T2" fmla="*/ 2147483647 w 6"/>
                <a:gd name="T3" fmla="*/ 0 h 32"/>
                <a:gd name="T4" fmla="*/ 2147483647 w 6"/>
                <a:gd name="T5" fmla="*/ 2147483647 h 32"/>
                <a:gd name="T6" fmla="*/ 2147483647 w 6"/>
                <a:gd name="T7" fmla="*/ 2147483647 h 32"/>
                <a:gd name="T8" fmla="*/ 2147483647 w 6"/>
                <a:gd name="T9" fmla="*/ 2147483647 h 32"/>
                <a:gd name="T10" fmla="*/ 0 w 6"/>
                <a:gd name="T11" fmla="*/ 2147483647 h 32"/>
                <a:gd name="T12" fmla="*/ 0 w 6"/>
                <a:gd name="T13" fmla="*/ 2147483647 h 32"/>
                <a:gd name="T14" fmla="*/ 0 w 6"/>
                <a:gd name="T15" fmla="*/ 2147483647 h 32"/>
                <a:gd name="T16" fmla="*/ 0 w 6"/>
                <a:gd name="T17" fmla="*/ 2147483647 h 32"/>
                <a:gd name="T18" fmla="*/ 2147483647 w 6"/>
                <a:gd name="T19" fmla="*/ 2147483647 h 32"/>
                <a:gd name="T20" fmla="*/ 2147483647 w 6"/>
                <a:gd name="T21" fmla="*/ 2147483647 h 32"/>
                <a:gd name="T22" fmla="*/ 2147483647 w 6"/>
                <a:gd name="T23" fmla="*/ 2147483647 h 32"/>
                <a:gd name="T24" fmla="*/ 2147483647 w 6"/>
                <a:gd name="T25" fmla="*/ 2147483647 h 32"/>
                <a:gd name="T26" fmla="*/ 2147483647 w 6"/>
                <a:gd name="T27" fmla="*/ 2147483647 h 32"/>
                <a:gd name="T28" fmla="*/ 2147483647 w 6"/>
                <a:gd name="T29" fmla="*/ 2147483647 h 32"/>
                <a:gd name="T30" fmla="*/ 2147483647 w 6"/>
                <a:gd name="T31" fmla="*/ 2147483647 h 32"/>
                <a:gd name="T32" fmla="*/ 2147483647 w 6"/>
                <a:gd name="T33" fmla="*/ 2147483647 h 32"/>
                <a:gd name="T34" fmla="*/ 2147483647 w 6"/>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32"/>
                <a:gd name="T56" fmla="*/ 6 w 6"/>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32">
                  <a:moveTo>
                    <a:pt x="3" y="0"/>
                  </a:moveTo>
                  <a:lnTo>
                    <a:pt x="3" y="0"/>
                  </a:lnTo>
                  <a:lnTo>
                    <a:pt x="3" y="3"/>
                  </a:lnTo>
                  <a:lnTo>
                    <a:pt x="3" y="6"/>
                  </a:lnTo>
                  <a:lnTo>
                    <a:pt x="3" y="15"/>
                  </a:lnTo>
                  <a:lnTo>
                    <a:pt x="0" y="21"/>
                  </a:lnTo>
                  <a:lnTo>
                    <a:pt x="0" y="23"/>
                  </a:lnTo>
                  <a:lnTo>
                    <a:pt x="0" y="29"/>
                  </a:lnTo>
                  <a:lnTo>
                    <a:pt x="0" y="32"/>
                  </a:lnTo>
                  <a:lnTo>
                    <a:pt x="3" y="32"/>
                  </a:lnTo>
                  <a:lnTo>
                    <a:pt x="3" y="29"/>
                  </a:lnTo>
                  <a:lnTo>
                    <a:pt x="3" y="23"/>
                  </a:lnTo>
                  <a:lnTo>
                    <a:pt x="3" y="21"/>
                  </a:lnTo>
                  <a:lnTo>
                    <a:pt x="6" y="15"/>
                  </a:lnTo>
                  <a:lnTo>
                    <a:pt x="6" y="12"/>
                  </a:lnTo>
                  <a:lnTo>
                    <a:pt x="6" y="6"/>
                  </a:lnTo>
                  <a:lnTo>
                    <a:pt x="6"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3" name="Freeform 503"/>
            <p:cNvSpPr>
              <a:spLocks noChangeArrowheads="1"/>
            </p:cNvSpPr>
            <p:nvPr/>
          </p:nvSpPr>
          <p:spPr bwMode="auto">
            <a:xfrm>
              <a:off x="7171107" y="2324745"/>
              <a:ext cx="16755" cy="16755"/>
            </a:xfrm>
            <a:custGeom>
              <a:avLst/>
              <a:gdLst>
                <a:gd name="T0" fmla="*/ 0 w 8"/>
                <a:gd name="T1" fmla="*/ 2147483647 h 8"/>
                <a:gd name="T2" fmla="*/ 0 w 8"/>
                <a:gd name="T3" fmla="*/ 2147483647 h 8"/>
                <a:gd name="T4" fmla="*/ 0 w 8"/>
                <a:gd name="T5" fmla="*/ 2147483647 h 8"/>
                <a:gd name="T6" fmla="*/ 0 w 8"/>
                <a:gd name="T7" fmla="*/ 2147483647 h 8"/>
                <a:gd name="T8" fmla="*/ 0 w 8"/>
                <a:gd name="T9" fmla="*/ 2147483647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2147483647 h 8"/>
                <a:gd name="T22" fmla="*/ 2147483647 w 8"/>
                <a:gd name="T23" fmla="*/ 0 h 8"/>
                <a:gd name="T24" fmla="*/ 2147483647 w 8"/>
                <a:gd name="T25" fmla="*/ 0 h 8"/>
                <a:gd name="T26" fmla="*/ 2147483647 w 8"/>
                <a:gd name="T27" fmla="*/ 0 h 8"/>
                <a:gd name="T28" fmla="*/ 2147483647 w 8"/>
                <a:gd name="T29" fmla="*/ 0 h 8"/>
                <a:gd name="T30" fmla="*/ 0 w 8"/>
                <a:gd name="T31" fmla="*/ 2147483647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8"/>
                <a:gd name="T50" fmla="*/ 8 w 8"/>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8">
                  <a:moveTo>
                    <a:pt x="0" y="2"/>
                  </a:moveTo>
                  <a:lnTo>
                    <a:pt x="0" y="2"/>
                  </a:lnTo>
                  <a:lnTo>
                    <a:pt x="0" y="5"/>
                  </a:lnTo>
                  <a:lnTo>
                    <a:pt x="0" y="8"/>
                  </a:lnTo>
                  <a:lnTo>
                    <a:pt x="3" y="8"/>
                  </a:lnTo>
                  <a:lnTo>
                    <a:pt x="6" y="8"/>
                  </a:lnTo>
                  <a:lnTo>
                    <a:pt x="8" y="8"/>
                  </a:lnTo>
                  <a:lnTo>
                    <a:pt x="8" y="5"/>
                  </a:lnTo>
                  <a:lnTo>
                    <a:pt x="8" y="2"/>
                  </a:lnTo>
                  <a:lnTo>
                    <a:pt x="8" y="0"/>
                  </a:lnTo>
                  <a:lnTo>
                    <a:pt x="6" y="0"/>
                  </a:lnTo>
                  <a:lnTo>
                    <a:pt x="3" y="0"/>
                  </a:lnTo>
                  <a:lnTo>
                    <a:pt x="0" y="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4" name="Freeform 504"/>
            <p:cNvSpPr>
              <a:spLocks noChangeArrowheads="1"/>
            </p:cNvSpPr>
            <p:nvPr/>
          </p:nvSpPr>
          <p:spPr bwMode="auto">
            <a:xfrm>
              <a:off x="7129220" y="2335217"/>
              <a:ext cx="125661" cy="150795"/>
            </a:xfrm>
            <a:custGeom>
              <a:avLst/>
              <a:gdLst>
                <a:gd name="T0" fmla="*/ 2147483647 w 60"/>
                <a:gd name="T1" fmla="*/ 0 h 72"/>
                <a:gd name="T2" fmla="*/ 2147483647 w 60"/>
                <a:gd name="T3" fmla="*/ 0 h 72"/>
                <a:gd name="T4" fmla="*/ 2147483647 w 60"/>
                <a:gd name="T5" fmla="*/ 2147483647 h 72"/>
                <a:gd name="T6" fmla="*/ 2147483647 w 60"/>
                <a:gd name="T7" fmla="*/ 2147483647 h 72"/>
                <a:gd name="T8" fmla="*/ 2147483647 w 60"/>
                <a:gd name="T9" fmla="*/ 2147483647 h 72"/>
                <a:gd name="T10" fmla="*/ 2147483647 w 60"/>
                <a:gd name="T11" fmla="*/ 2147483647 h 72"/>
                <a:gd name="T12" fmla="*/ 2147483647 w 60"/>
                <a:gd name="T13" fmla="*/ 2147483647 h 72"/>
                <a:gd name="T14" fmla="*/ 2147483647 w 60"/>
                <a:gd name="T15" fmla="*/ 2147483647 h 72"/>
                <a:gd name="T16" fmla="*/ 2147483647 w 60"/>
                <a:gd name="T17" fmla="*/ 2147483647 h 72"/>
                <a:gd name="T18" fmla="*/ 2147483647 w 60"/>
                <a:gd name="T19" fmla="*/ 2147483647 h 72"/>
                <a:gd name="T20" fmla="*/ 2147483647 w 60"/>
                <a:gd name="T21" fmla="*/ 2147483647 h 72"/>
                <a:gd name="T22" fmla="*/ 2147483647 w 60"/>
                <a:gd name="T23" fmla="*/ 2147483647 h 72"/>
                <a:gd name="T24" fmla="*/ 2147483647 w 60"/>
                <a:gd name="T25" fmla="*/ 2147483647 h 72"/>
                <a:gd name="T26" fmla="*/ 0 w 60"/>
                <a:gd name="T27" fmla="*/ 2147483647 h 72"/>
                <a:gd name="T28" fmla="*/ 0 w 60"/>
                <a:gd name="T29" fmla="*/ 2147483647 h 72"/>
                <a:gd name="T30" fmla="*/ 2147483647 w 60"/>
                <a:gd name="T31" fmla="*/ 2147483647 h 72"/>
                <a:gd name="T32" fmla="*/ 2147483647 w 60"/>
                <a:gd name="T33" fmla="*/ 2147483647 h 72"/>
                <a:gd name="T34" fmla="*/ 2147483647 w 60"/>
                <a:gd name="T35" fmla="*/ 2147483647 h 72"/>
                <a:gd name="T36" fmla="*/ 2147483647 w 60"/>
                <a:gd name="T37" fmla="*/ 2147483647 h 72"/>
                <a:gd name="T38" fmla="*/ 2147483647 w 60"/>
                <a:gd name="T39" fmla="*/ 2147483647 h 72"/>
                <a:gd name="T40" fmla="*/ 2147483647 w 60"/>
                <a:gd name="T41" fmla="*/ 2147483647 h 72"/>
                <a:gd name="T42" fmla="*/ 2147483647 w 60"/>
                <a:gd name="T43" fmla="*/ 2147483647 h 72"/>
                <a:gd name="T44" fmla="*/ 2147483647 w 60"/>
                <a:gd name="T45" fmla="*/ 2147483647 h 72"/>
                <a:gd name="T46" fmla="*/ 2147483647 w 60"/>
                <a:gd name="T47" fmla="*/ 2147483647 h 72"/>
                <a:gd name="T48" fmla="*/ 2147483647 w 60"/>
                <a:gd name="T49" fmla="*/ 2147483647 h 72"/>
                <a:gd name="T50" fmla="*/ 2147483647 w 60"/>
                <a:gd name="T51" fmla="*/ 2147483647 h 72"/>
                <a:gd name="T52" fmla="*/ 2147483647 w 60"/>
                <a:gd name="T53" fmla="*/ 2147483647 h 72"/>
                <a:gd name="T54" fmla="*/ 2147483647 w 60"/>
                <a:gd name="T55" fmla="*/ 2147483647 h 72"/>
                <a:gd name="T56" fmla="*/ 2147483647 w 60"/>
                <a:gd name="T57" fmla="*/ 2147483647 h 72"/>
                <a:gd name="T58" fmla="*/ 2147483647 w 60"/>
                <a:gd name="T59" fmla="*/ 2147483647 h 72"/>
                <a:gd name="T60" fmla="*/ 2147483647 w 60"/>
                <a:gd name="T61" fmla="*/ 2147483647 h 72"/>
                <a:gd name="T62" fmla="*/ 2147483647 w 60"/>
                <a:gd name="T63" fmla="*/ 2147483647 h 72"/>
                <a:gd name="T64" fmla="*/ 2147483647 w 60"/>
                <a:gd name="T65" fmla="*/ 2147483647 h 72"/>
                <a:gd name="T66" fmla="*/ 2147483647 w 60"/>
                <a:gd name="T67" fmla="*/ 2147483647 h 72"/>
                <a:gd name="T68" fmla="*/ 2147483647 w 60"/>
                <a:gd name="T69" fmla="*/ 2147483647 h 72"/>
                <a:gd name="T70" fmla="*/ 2147483647 w 60"/>
                <a:gd name="T71" fmla="*/ 2147483647 h 72"/>
                <a:gd name="T72" fmla="*/ 2147483647 w 60"/>
                <a:gd name="T73" fmla="*/ 2147483647 h 72"/>
                <a:gd name="T74" fmla="*/ 2147483647 w 60"/>
                <a:gd name="T75" fmla="*/ 2147483647 h 72"/>
                <a:gd name="T76" fmla="*/ 2147483647 w 60"/>
                <a:gd name="T77" fmla="*/ 2147483647 h 72"/>
                <a:gd name="T78" fmla="*/ 2147483647 w 60"/>
                <a:gd name="T79" fmla="*/ 2147483647 h 72"/>
                <a:gd name="T80" fmla="*/ 2147483647 w 60"/>
                <a:gd name="T81" fmla="*/ 2147483647 h 72"/>
                <a:gd name="T82" fmla="*/ 2147483647 w 60"/>
                <a:gd name="T83" fmla="*/ 2147483647 h 72"/>
                <a:gd name="T84" fmla="*/ 2147483647 w 60"/>
                <a:gd name="T85" fmla="*/ 2147483647 h 72"/>
                <a:gd name="T86" fmla="*/ 2147483647 w 60"/>
                <a:gd name="T87" fmla="*/ 2147483647 h 72"/>
                <a:gd name="T88" fmla="*/ 2147483647 w 60"/>
                <a:gd name="T89" fmla="*/ 2147483647 h 72"/>
                <a:gd name="T90" fmla="*/ 2147483647 w 60"/>
                <a:gd name="T91" fmla="*/ 2147483647 h 72"/>
                <a:gd name="T92" fmla="*/ 2147483647 w 60"/>
                <a:gd name="T93" fmla="*/ 2147483647 h 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
                <a:gd name="T142" fmla="*/ 0 h 72"/>
                <a:gd name="T143" fmla="*/ 60 w 60"/>
                <a:gd name="T144" fmla="*/ 72 h 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 h="72">
                  <a:moveTo>
                    <a:pt x="46" y="3"/>
                  </a:moveTo>
                  <a:lnTo>
                    <a:pt x="43" y="0"/>
                  </a:lnTo>
                  <a:lnTo>
                    <a:pt x="40" y="0"/>
                  </a:lnTo>
                  <a:lnTo>
                    <a:pt x="40" y="3"/>
                  </a:lnTo>
                  <a:lnTo>
                    <a:pt x="43" y="9"/>
                  </a:lnTo>
                  <a:lnTo>
                    <a:pt x="43" y="12"/>
                  </a:lnTo>
                  <a:lnTo>
                    <a:pt x="40" y="15"/>
                  </a:lnTo>
                  <a:lnTo>
                    <a:pt x="40" y="12"/>
                  </a:lnTo>
                  <a:lnTo>
                    <a:pt x="37" y="15"/>
                  </a:lnTo>
                  <a:lnTo>
                    <a:pt x="34" y="15"/>
                  </a:lnTo>
                  <a:lnTo>
                    <a:pt x="31" y="18"/>
                  </a:lnTo>
                  <a:lnTo>
                    <a:pt x="31" y="21"/>
                  </a:lnTo>
                  <a:lnTo>
                    <a:pt x="28" y="23"/>
                  </a:lnTo>
                  <a:lnTo>
                    <a:pt x="26" y="26"/>
                  </a:lnTo>
                  <a:lnTo>
                    <a:pt x="23" y="29"/>
                  </a:lnTo>
                  <a:lnTo>
                    <a:pt x="23" y="23"/>
                  </a:lnTo>
                  <a:lnTo>
                    <a:pt x="20" y="21"/>
                  </a:lnTo>
                  <a:lnTo>
                    <a:pt x="17" y="18"/>
                  </a:lnTo>
                  <a:lnTo>
                    <a:pt x="14" y="21"/>
                  </a:lnTo>
                  <a:lnTo>
                    <a:pt x="11" y="23"/>
                  </a:lnTo>
                  <a:lnTo>
                    <a:pt x="11" y="26"/>
                  </a:lnTo>
                  <a:lnTo>
                    <a:pt x="2" y="29"/>
                  </a:lnTo>
                  <a:lnTo>
                    <a:pt x="2" y="32"/>
                  </a:lnTo>
                  <a:lnTo>
                    <a:pt x="0" y="38"/>
                  </a:lnTo>
                  <a:lnTo>
                    <a:pt x="0" y="46"/>
                  </a:lnTo>
                  <a:lnTo>
                    <a:pt x="0" y="49"/>
                  </a:lnTo>
                  <a:lnTo>
                    <a:pt x="2" y="49"/>
                  </a:lnTo>
                  <a:lnTo>
                    <a:pt x="5" y="38"/>
                  </a:lnTo>
                  <a:lnTo>
                    <a:pt x="8" y="35"/>
                  </a:lnTo>
                  <a:lnTo>
                    <a:pt x="11" y="35"/>
                  </a:lnTo>
                  <a:lnTo>
                    <a:pt x="11" y="38"/>
                  </a:lnTo>
                  <a:lnTo>
                    <a:pt x="11" y="41"/>
                  </a:lnTo>
                  <a:lnTo>
                    <a:pt x="14" y="35"/>
                  </a:lnTo>
                  <a:lnTo>
                    <a:pt x="17" y="38"/>
                  </a:lnTo>
                  <a:lnTo>
                    <a:pt x="20" y="32"/>
                  </a:lnTo>
                  <a:lnTo>
                    <a:pt x="23" y="32"/>
                  </a:lnTo>
                  <a:lnTo>
                    <a:pt x="23" y="35"/>
                  </a:lnTo>
                  <a:lnTo>
                    <a:pt x="26" y="38"/>
                  </a:lnTo>
                  <a:lnTo>
                    <a:pt x="28" y="41"/>
                  </a:lnTo>
                  <a:lnTo>
                    <a:pt x="28" y="44"/>
                  </a:lnTo>
                  <a:lnTo>
                    <a:pt x="26" y="46"/>
                  </a:lnTo>
                  <a:lnTo>
                    <a:pt x="28" y="52"/>
                  </a:lnTo>
                  <a:lnTo>
                    <a:pt x="28" y="58"/>
                  </a:lnTo>
                  <a:lnTo>
                    <a:pt x="31" y="61"/>
                  </a:lnTo>
                  <a:lnTo>
                    <a:pt x="40" y="67"/>
                  </a:lnTo>
                  <a:lnTo>
                    <a:pt x="43" y="67"/>
                  </a:lnTo>
                  <a:lnTo>
                    <a:pt x="46" y="64"/>
                  </a:lnTo>
                  <a:lnTo>
                    <a:pt x="46" y="67"/>
                  </a:lnTo>
                  <a:lnTo>
                    <a:pt x="46" y="70"/>
                  </a:lnTo>
                  <a:lnTo>
                    <a:pt x="49" y="72"/>
                  </a:lnTo>
                  <a:lnTo>
                    <a:pt x="51" y="64"/>
                  </a:lnTo>
                  <a:lnTo>
                    <a:pt x="49" y="58"/>
                  </a:lnTo>
                  <a:lnTo>
                    <a:pt x="46" y="55"/>
                  </a:lnTo>
                  <a:lnTo>
                    <a:pt x="46" y="52"/>
                  </a:lnTo>
                  <a:lnTo>
                    <a:pt x="46" y="49"/>
                  </a:lnTo>
                  <a:lnTo>
                    <a:pt x="49" y="44"/>
                  </a:lnTo>
                  <a:lnTo>
                    <a:pt x="49" y="41"/>
                  </a:lnTo>
                  <a:lnTo>
                    <a:pt x="51" y="41"/>
                  </a:lnTo>
                  <a:lnTo>
                    <a:pt x="51" y="44"/>
                  </a:lnTo>
                  <a:lnTo>
                    <a:pt x="54" y="46"/>
                  </a:lnTo>
                  <a:lnTo>
                    <a:pt x="54" y="52"/>
                  </a:lnTo>
                  <a:lnTo>
                    <a:pt x="54" y="55"/>
                  </a:lnTo>
                  <a:lnTo>
                    <a:pt x="57" y="58"/>
                  </a:lnTo>
                  <a:lnTo>
                    <a:pt x="57" y="49"/>
                  </a:lnTo>
                  <a:lnTo>
                    <a:pt x="57" y="46"/>
                  </a:lnTo>
                  <a:lnTo>
                    <a:pt x="60" y="46"/>
                  </a:lnTo>
                  <a:lnTo>
                    <a:pt x="60" y="44"/>
                  </a:lnTo>
                  <a:lnTo>
                    <a:pt x="60" y="38"/>
                  </a:lnTo>
                  <a:lnTo>
                    <a:pt x="57" y="35"/>
                  </a:lnTo>
                  <a:lnTo>
                    <a:pt x="57" y="32"/>
                  </a:lnTo>
                  <a:lnTo>
                    <a:pt x="57" y="26"/>
                  </a:lnTo>
                  <a:lnTo>
                    <a:pt x="54" y="26"/>
                  </a:lnTo>
                  <a:lnTo>
                    <a:pt x="54" y="21"/>
                  </a:lnTo>
                  <a:lnTo>
                    <a:pt x="51" y="21"/>
                  </a:lnTo>
                  <a:lnTo>
                    <a:pt x="54" y="18"/>
                  </a:lnTo>
                  <a:lnTo>
                    <a:pt x="54" y="15"/>
                  </a:lnTo>
                  <a:lnTo>
                    <a:pt x="51" y="9"/>
                  </a:lnTo>
                  <a:lnTo>
                    <a:pt x="49" y="9"/>
                  </a:lnTo>
                  <a:lnTo>
                    <a:pt x="46"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5" name="Freeform 505"/>
            <p:cNvSpPr>
              <a:spLocks noChangeArrowheads="1"/>
            </p:cNvSpPr>
            <p:nvPr/>
          </p:nvSpPr>
          <p:spPr bwMode="auto">
            <a:xfrm>
              <a:off x="7129219" y="2444124"/>
              <a:ext cx="10472" cy="12567"/>
            </a:xfrm>
            <a:custGeom>
              <a:avLst/>
              <a:gdLst>
                <a:gd name="T0" fmla="*/ 2147483647 w 5"/>
                <a:gd name="T1" fmla="*/ 2147483647 h 6"/>
                <a:gd name="T2" fmla="*/ 2147483647 w 5"/>
                <a:gd name="T3" fmla="*/ 2147483647 h 6"/>
                <a:gd name="T4" fmla="*/ 2147483647 w 5"/>
                <a:gd name="T5" fmla="*/ 2147483647 h 6"/>
                <a:gd name="T6" fmla="*/ 2147483647 w 5"/>
                <a:gd name="T7" fmla="*/ 0 h 6"/>
                <a:gd name="T8" fmla="*/ 2147483647 w 5"/>
                <a:gd name="T9" fmla="*/ 0 h 6"/>
                <a:gd name="T10" fmla="*/ 0 w 5"/>
                <a:gd name="T11" fmla="*/ 0 h 6"/>
                <a:gd name="T12" fmla="*/ 0 w 5"/>
                <a:gd name="T13" fmla="*/ 2147483647 h 6"/>
                <a:gd name="T14" fmla="*/ 0 w 5"/>
                <a:gd name="T15" fmla="*/ 2147483647 h 6"/>
                <a:gd name="T16" fmla="*/ 2147483647 w 5"/>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2" y="6"/>
                  </a:moveTo>
                  <a:lnTo>
                    <a:pt x="2" y="6"/>
                  </a:lnTo>
                  <a:lnTo>
                    <a:pt x="5" y="3"/>
                  </a:lnTo>
                  <a:lnTo>
                    <a:pt x="5" y="0"/>
                  </a:lnTo>
                  <a:lnTo>
                    <a:pt x="2" y="0"/>
                  </a:lnTo>
                  <a:lnTo>
                    <a:pt x="0" y="0"/>
                  </a:lnTo>
                  <a:lnTo>
                    <a:pt x="0" y="3"/>
                  </a:lnTo>
                  <a:lnTo>
                    <a:pt x="2"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6" name="Freeform 506"/>
            <p:cNvSpPr>
              <a:spLocks noChangeArrowheads="1"/>
            </p:cNvSpPr>
            <p:nvPr/>
          </p:nvSpPr>
          <p:spPr bwMode="auto">
            <a:xfrm>
              <a:off x="6959576" y="1792778"/>
              <a:ext cx="35605" cy="115191"/>
            </a:xfrm>
            <a:custGeom>
              <a:avLst/>
              <a:gdLst>
                <a:gd name="T0" fmla="*/ 2147483647 w 17"/>
                <a:gd name="T1" fmla="*/ 0 h 55"/>
                <a:gd name="T2" fmla="*/ 2147483647 w 17"/>
                <a:gd name="T3" fmla="*/ 0 h 55"/>
                <a:gd name="T4" fmla="*/ 2147483647 w 17"/>
                <a:gd name="T5" fmla="*/ 0 h 55"/>
                <a:gd name="T6" fmla="*/ 2147483647 w 17"/>
                <a:gd name="T7" fmla="*/ 2147483647 h 55"/>
                <a:gd name="T8" fmla="*/ 2147483647 w 17"/>
                <a:gd name="T9" fmla="*/ 2147483647 h 55"/>
                <a:gd name="T10" fmla="*/ 0 w 17"/>
                <a:gd name="T11" fmla="*/ 2147483647 h 55"/>
                <a:gd name="T12" fmla="*/ 0 w 17"/>
                <a:gd name="T13" fmla="*/ 2147483647 h 55"/>
                <a:gd name="T14" fmla="*/ 0 w 17"/>
                <a:gd name="T15" fmla="*/ 2147483647 h 55"/>
                <a:gd name="T16" fmla="*/ 2147483647 w 17"/>
                <a:gd name="T17" fmla="*/ 2147483647 h 55"/>
                <a:gd name="T18" fmla="*/ 2147483647 w 17"/>
                <a:gd name="T19" fmla="*/ 2147483647 h 55"/>
                <a:gd name="T20" fmla="*/ 2147483647 w 17"/>
                <a:gd name="T21" fmla="*/ 2147483647 h 55"/>
                <a:gd name="T22" fmla="*/ 2147483647 w 17"/>
                <a:gd name="T23" fmla="*/ 2147483647 h 55"/>
                <a:gd name="T24" fmla="*/ 2147483647 w 17"/>
                <a:gd name="T25" fmla="*/ 2147483647 h 55"/>
                <a:gd name="T26" fmla="*/ 2147483647 w 17"/>
                <a:gd name="T27" fmla="*/ 2147483647 h 55"/>
                <a:gd name="T28" fmla="*/ 2147483647 w 17"/>
                <a:gd name="T29" fmla="*/ 2147483647 h 55"/>
                <a:gd name="T30" fmla="*/ 2147483647 w 17"/>
                <a:gd name="T31" fmla="*/ 2147483647 h 55"/>
                <a:gd name="T32" fmla="*/ 2147483647 w 17"/>
                <a:gd name="T33" fmla="*/ 2147483647 h 55"/>
                <a:gd name="T34" fmla="*/ 2147483647 w 17"/>
                <a:gd name="T35" fmla="*/ 2147483647 h 55"/>
                <a:gd name="T36" fmla="*/ 2147483647 w 17"/>
                <a:gd name="T37" fmla="*/ 2147483647 h 55"/>
                <a:gd name="T38" fmla="*/ 2147483647 w 17"/>
                <a:gd name="T39" fmla="*/ 2147483647 h 55"/>
                <a:gd name="T40" fmla="*/ 2147483647 w 17"/>
                <a:gd name="T41" fmla="*/ 2147483647 h 55"/>
                <a:gd name="T42" fmla="*/ 2147483647 w 17"/>
                <a:gd name="T43" fmla="*/ 2147483647 h 55"/>
                <a:gd name="T44" fmla="*/ 2147483647 w 17"/>
                <a:gd name="T45" fmla="*/ 2147483647 h 55"/>
                <a:gd name="T46" fmla="*/ 2147483647 w 17"/>
                <a:gd name="T47" fmla="*/ 2147483647 h 55"/>
                <a:gd name="T48" fmla="*/ 2147483647 w 17"/>
                <a:gd name="T49" fmla="*/ 2147483647 h 55"/>
                <a:gd name="T50" fmla="*/ 2147483647 w 17"/>
                <a:gd name="T51" fmla="*/ 2147483647 h 55"/>
                <a:gd name="T52" fmla="*/ 2147483647 w 17"/>
                <a:gd name="T53" fmla="*/ 2147483647 h 55"/>
                <a:gd name="T54" fmla="*/ 2147483647 w 17"/>
                <a:gd name="T55" fmla="*/ 2147483647 h 55"/>
                <a:gd name="T56" fmla="*/ 2147483647 w 17"/>
                <a:gd name="T57" fmla="*/ 2147483647 h 55"/>
                <a:gd name="T58" fmla="*/ 2147483647 w 17"/>
                <a:gd name="T59" fmla="*/ 2147483647 h 55"/>
                <a:gd name="T60" fmla="*/ 2147483647 w 17"/>
                <a:gd name="T61" fmla="*/ 0 h 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
                <a:gd name="T94" fmla="*/ 0 h 55"/>
                <a:gd name="T95" fmla="*/ 17 w 17"/>
                <a:gd name="T96" fmla="*/ 55 h 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 h="55">
                  <a:moveTo>
                    <a:pt x="9" y="0"/>
                  </a:moveTo>
                  <a:lnTo>
                    <a:pt x="9" y="0"/>
                  </a:lnTo>
                  <a:lnTo>
                    <a:pt x="6" y="3"/>
                  </a:lnTo>
                  <a:lnTo>
                    <a:pt x="3" y="6"/>
                  </a:lnTo>
                  <a:lnTo>
                    <a:pt x="0" y="20"/>
                  </a:lnTo>
                  <a:lnTo>
                    <a:pt x="0" y="26"/>
                  </a:lnTo>
                  <a:lnTo>
                    <a:pt x="0" y="29"/>
                  </a:lnTo>
                  <a:lnTo>
                    <a:pt x="3" y="34"/>
                  </a:lnTo>
                  <a:lnTo>
                    <a:pt x="6" y="40"/>
                  </a:lnTo>
                  <a:lnTo>
                    <a:pt x="9" y="46"/>
                  </a:lnTo>
                  <a:lnTo>
                    <a:pt x="11" y="49"/>
                  </a:lnTo>
                  <a:lnTo>
                    <a:pt x="14" y="52"/>
                  </a:lnTo>
                  <a:lnTo>
                    <a:pt x="17" y="55"/>
                  </a:lnTo>
                  <a:lnTo>
                    <a:pt x="17" y="46"/>
                  </a:lnTo>
                  <a:lnTo>
                    <a:pt x="17" y="43"/>
                  </a:lnTo>
                  <a:lnTo>
                    <a:pt x="17" y="40"/>
                  </a:lnTo>
                  <a:lnTo>
                    <a:pt x="17" y="37"/>
                  </a:lnTo>
                  <a:lnTo>
                    <a:pt x="17" y="32"/>
                  </a:lnTo>
                  <a:lnTo>
                    <a:pt x="17" y="26"/>
                  </a:lnTo>
                  <a:lnTo>
                    <a:pt x="17" y="17"/>
                  </a:lnTo>
                  <a:lnTo>
                    <a:pt x="17" y="14"/>
                  </a:lnTo>
                  <a:lnTo>
                    <a:pt x="17" y="11"/>
                  </a:lnTo>
                  <a:lnTo>
                    <a:pt x="14" y="9"/>
                  </a:lnTo>
                  <a:lnTo>
                    <a:pt x="14" y="6"/>
                  </a:lnTo>
                  <a:lnTo>
                    <a:pt x="14" y="3"/>
                  </a:lnTo>
                  <a:lnTo>
                    <a:pt x="11" y="3"/>
                  </a:lnTo>
                  <a:lnTo>
                    <a:pt x="9"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7" name="Freeform 507"/>
            <p:cNvSpPr>
              <a:spLocks noChangeArrowheads="1"/>
            </p:cNvSpPr>
            <p:nvPr/>
          </p:nvSpPr>
          <p:spPr bwMode="auto">
            <a:xfrm>
              <a:off x="7085238" y="1049277"/>
              <a:ext cx="146605" cy="146605"/>
            </a:xfrm>
            <a:custGeom>
              <a:avLst/>
              <a:gdLst>
                <a:gd name="T0" fmla="*/ 2147483647 w 70"/>
                <a:gd name="T1" fmla="*/ 2147483647 h 70"/>
                <a:gd name="T2" fmla="*/ 2147483647 w 70"/>
                <a:gd name="T3" fmla="*/ 2147483647 h 70"/>
                <a:gd name="T4" fmla="*/ 2147483647 w 70"/>
                <a:gd name="T5" fmla="*/ 2147483647 h 70"/>
                <a:gd name="T6" fmla="*/ 2147483647 w 70"/>
                <a:gd name="T7" fmla="*/ 2147483647 h 70"/>
                <a:gd name="T8" fmla="*/ 2147483647 w 70"/>
                <a:gd name="T9" fmla="*/ 2147483647 h 70"/>
                <a:gd name="T10" fmla="*/ 2147483647 w 70"/>
                <a:gd name="T11" fmla="*/ 2147483647 h 70"/>
                <a:gd name="T12" fmla="*/ 2147483647 w 70"/>
                <a:gd name="T13" fmla="*/ 2147483647 h 70"/>
                <a:gd name="T14" fmla="*/ 2147483647 w 70"/>
                <a:gd name="T15" fmla="*/ 0 h 70"/>
                <a:gd name="T16" fmla="*/ 0 w 70"/>
                <a:gd name="T17" fmla="*/ 2147483647 h 70"/>
                <a:gd name="T18" fmla="*/ 2147483647 w 70"/>
                <a:gd name="T19" fmla="*/ 2147483647 h 70"/>
                <a:gd name="T20" fmla="*/ 2147483647 w 70"/>
                <a:gd name="T21" fmla="*/ 2147483647 h 70"/>
                <a:gd name="T22" fmla="*/ 2147483647 w 70"/>
                <a:gd name="T23" fmla="*/ 2147483647 h 70"/>
                <a:gd name="T24" fmla="*/ 2147483647 w 70"/>
                <a:gd name="T25" fmla="*/ 2147483647 h 70"/>
                <a:gd name="T26" fmla="*/ 2147483647 w 70"/>
                <a:gd name="T27" fmla="*/ 2147483647 h 70"/>
                <a:gd name="T28" fmla="*/ 2147483647 w 70"/>
                <a:gd name="T29" fmla="*/ 2147483647 h 70"/>
                <a:gd name="T30" fmla="*/ 2147483647 w 70"/>
                <a:gd name="T31" fmla="*/ 2147483647 h 70"/>
                <a:gd name="T32" fmla="*/ 2147483647 w 70"/>
                <a:gd name="T33" fmla="*/ 2147483647 h 70"/>
                <a:gd name="T34" fmla="*/ 2147483647 w 70"/>
                <a:gd name="T35" fmla="*/ 2147483647 h 70"/>
                <a:gd name="T36" fmla="*/ 2147483647 w 70"/>
                <a:gd name="T37" fmla="*/ 2147483647 h 70"/>
                <a:gd name="T38" fmla="*/ 2147483647 w 70"/>
                <a:gd name="T39" fmla="*/ 2147483647 h 70"/>
                <a:gd name="T40" fmla="*/ 2147483647 w 70"/>
                <a:gd name="T41" fmla="*/ 2147483647 h 70"/>
                <a:gd name="T42" fmla="*/ 2147483647 w 70"/>
                <a:gd name="T43" fmla="*/ 2147483647 h 70"/>
                <a:gd name="T44" fmla="*/ 2147483647 w 70"/>
                <a:gd name="T45" fmla="*/ 2147483647 h 70"/>
                <a:gd name="T46" fmla="*/ 2147483647 w 70"/>
                <a:gd name="T47" fmla="*/ 2147483647 h 70"/>
                <a:gd name="T48" fmla="*/ 2147483647 w 70"/>
                <a:gd name="T49" fmla="*/ 2147483647 h 70"/>
                <a:gd name="T50" fmla="*/ 2147483647 w 70"/>
                <a:gd name="T51" fmla="*/ 2147483647 h 70"/>
                <a:gd name="T52" fmla="*/ 2147483647 w 70"/>
                <a:gd name="T53" fmla="*/ 2147483647 h 70"/>
                <a:gd name="T54" fmla="*/ 2147483647 w 70"/>
                <a:gd name="T55" fmla="*/ 2147483647 h 70"/>
                <a:gd name="T56" fmla="*/ 2147483647 w 70"/>
                <a:gd name="T57" fmla="*/ 2147483647 h 70"/>
                <a:gd name="T58" fmla="*/ 2147483647 w 70"/>
                <a:gd name="T59" fmla="*/ 2147483647 h 70"/>
                <a:gd name="T60" fmla="*/ 2147483647 w 70"/>
                <a:gd name="T61" fmla="*/ 2147483647 h 70"/>
                <a:gd name="T62" fmla="*/ 2147483647 w 70"/>
                <a:gd name="T63" fmla="*/ 2147483647 h 70"/>
                <a:gd name="T64" fmla="*/ 2147483647 w 70"/>
                <a:gd name="T65" fmla="*/ 2147483647 h 70"/>
                <a:gd name="T66" fmla="*/ 2147483647 w 70"/>
                <a:gd name="T67" fmla="*/ 2147483647 h 70"/>
                <a:gd name="T68" fmla="*/ 2147483647 w 70"/>
                <a:gd name="T69" fmla="*/ 2147483647 h 70"/>
                <a:gd name="T70" fmla="*/ 2147483647 w 70"/>
                <a:gd name="T71" fmla="*/ 2147483647 h 70"/>
                <a:gd name="T72" fmla="*/ 2147483647 w 70"/>
                <a:gd name="T73" fmla="*/ 2147483647 h 70"/>
                <a:gd name="T74" fmla="*/ 2147483647 w 70"/>
                <a:gd name="T75" fmla="*/ 2147483647 h 70"/>
                <a:gd name="T76" fmla="*/ 2147483647 w 70"/>
                <a:gd name="T77" fmla="*/ 2147483647 h 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70"/>
                <a:gd name="T119" fmla="*/ 70 w 70"/>
                <a:gd name="T120" fmla="*/ 70 h 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70">
                  <a:moveTo>
                    <a:pt x="55" y="20"/>
                  </a:moveTo>
                  <a:lnTo>
                    <a:pt x="52" y="18"/>
                  </a:lnTo>
                  <a:lnTo>
                    <a:pt x="52" y="15"/>
                  </a:lnTo>
                  <a:lnTo>
                    <a:pt x="52" y="20"/>
                  </a:lnTo>
                  <a:lnTo>
                    <a:pt x="52" y="23"/>
                  </a:lnTo>
                  <a:lnTo>
                    <a:pt x="49" y="23"/>
                  </a:lnTo>
                  <a:lnTo>
                    <a:pt x="47" y="23"/>
                  </a:lnTo>
                  <a:lnTo>
                    <a:pt x="44" y="20"/>
                  </a:lnTo>
                  <a:lnTo>
                    <a:pt x="38" y="20"/>
                  </a:lnTo>
                  <a:lnTo>
                    <a:pt x="32" y="18"/>
                  </a:lnTo>
                  <a:lnTo>
                    <a:pt x="26" y="15"/>
                  </a:lnTo>
                  <a:lnTo>
                    <a:pt x="18" y="12"/>
                  </a:lnTo>
                  <a:lnTo>
                    <a:pt x="9" y="6"/>
                  </a:lnTo>
                  <a:lnTo>
                    <a:pt x="6" y="3"/>
                  </a:lnTo>
                  <a:lnTo>
                    <a:pt x="3" y="3"/>
                  </a:lnTo>
                  <a:lnTo>
                    <a:pt x="3" y="0"/>
                  </a:lnTo>
                  <a:lnTo>
                    <a:pt x="0" y="3"/>
                  </a:lnTo>
                  <a:lnTo>
                    <a:pt x="0" y="6"/>
                  </a:lnTo>
                  <a:lnTo>
                    <a:pt x="3" y="6"/>
                  </a:lnTo>
                  <a:lnTo>
                    <a:pt x="9" y="15"/>
                  </a:lnTo>
                  <a:lnTo>
                    <a:pt x="15" y="20"/>
                  </a:lnTo>
                  <a:lnTo>
                    <a:pt x="18" y="23"/>
                  </a:lnTo>
                  <a:lnTo>
                    <a:pt x="18" y="29"/>
                  </a:lnTo>
                  <a:lnTo>
                    <a:pt x="21" y="32"/>
                  </a:lnTo>
                  <a:lnTo>
                    <a:pt x="23" y="35"/>
                  </a:lnTo>
                  <a:lnTo>
                    <a:pt x="23" y="38"/>
                  </a:lnTo>
                  <a:lnTo>
                    <a:pt x="21" y="41"/>
                  </a:lnTo>
                  <a:lnTo>
                    <a:pt x="15" y="38"/>
                  </a:lnTo>
                  <a:lnTo>
                    <a:pt x="12" y="38"/>
                  </a:lnTo>
                  <a:lnTo>
                    <a:pt x="15" y="41"/>
                  </a:lnTo>
                  <a:lnTo>
                    <a:pt x="15" y="44"/>
                  </a:lnTo>
                  <a:lnTo>
                    <a:pt x="18" y="44"/>
                  </a:lnTo>
                  <a:lnTo>
                    <a:pt x="18" y="46"/>
                  </a:lnTo>
                  <a:lnTo>
                    <a:pt x="15" y="49"/>
                  </a:lnTo>
                  <a:lnTo>
                    <a:pt x="15" y="52"/>
                  </a:lnTo>
                  <a:lnTo>
                    <a:pt x="21" y="58"/>
                  </a:lnTo>
                  <a:lnTo>
                    <a:pt x="26" y="61"/>
                  </a:lnTo>
                  <a:lnTo>
                    <a:pt x="29" y="67"/>
                  </a:lnTo>
                  <a:lnTo>
                    <a:pt x="32" y="70"/>
                  </a:lnTo>
                  <a:lnTo>
                    <a:pt x="35" y="67"/>
                  </a:lnTo>
                  <a:lnTo>
                    <a:pt x="32" y="64"/>
                  </a:lnTo>
                  <a:lnTo>
                    <a:pt x="35" y="64"/>
                  </a:lnTo>
                  <a:lnTo>
                    <a:pt x="38" y="64"/>
                  </a:lnTo>
                  <a:lnTo>
                    <a:pt x="38" y="61"/>
                  </a:lnTo>
                  <a:lnTo>
                    <a:pt x="32" y="58"/>
                  </a:lnTo>
                  <a:lnTo>
                    <a:pt x="26" y="58"/>
                  </a:lnTo>
                  <a:lnTo>
                    <a:pt x="23" y="55"/>
                  </a:lnTo>
                  <a:lnTo>
                    <a:pt x="23" y="52"/>
                  </a:lnTo>
                  <a:lnTo>
                    <a:pt x="26" y="49"/>
                  </a:lnTo>
                  <a:lnTo>
                    <a:pt x="29" y="52"/>
                  </a:lnTo>
                  <a:lnTo>
                    <a:pt x="32" y="52"/>
                  </a:lnTo>
                  <a:lnTo>
                    <a:pt x="32" y="49"/>
                  </a:lnTo>
                  <a:lnTo>
                    <a:pt x="35" y="49"/>
                  </a:lnTo>
                  <a:lnTo>
                    <a:pt x="38" y="49"/>
                  </a:lnTo>
                  <a:lnTo>
                    <a:pt x="47" y="52"/>
                  </a:lnTo>
                  <a:lnTo>
                    <a:pt x="52" y="52"/>
                  </a:lnTo>
                  <a:lnTo>
                    <a:pt x="58" y="58"/>
                  </a:lnTo>
                  <a:lnTo>
                    <a:pt x="58" y="55"/>
                  </a:lnTo>
                  <a:lnTo>
                    <a:pt x="58" y="49"/>
                  </a:lnTo>
                  <a:lnTo>
                    <a:pt x="55" y="46"/>
                  </a:lnTo>
                  <a:lnTo>
                    <a:pt x="55" y="44"/>
                  </a:lnTo>
                  <a:lnTo>
                    <a:pt x="58" y="41"/>
                  </a:lnTo>
                  <a:lnTo>
                    <a:pt x="61" y="38"/>
                  </a:lnTo>
                  <a:lnTo>
                    <a:pt x="64" y="38"/>
                  </a:lnTo>
                  <a:lnTo>
                    <a:pt x="67" y="38"/>
                  </a:lnTo>
                  <a:lnTo>
                    <a:pt x="67" y="35"/>
                  </a:lnTo>
                  <a:lnTo>
                    <a:pt x="70" y="32"/>
                  </a:lnTo>
                  <a:lnTo>
                    <a:pt x="67" y="29"/>
                  </a:lnTo>
                  <a:lnTo>
                    <a:pt x="67" y="32"/>
                  </a:lnTo>
                  <a:lnTo>
                    <a:pt x="64" y="32"/>
                  </a:lnTo>
                  <a:lnTo>
                    <a:pt x="61" y="29"/>
                  </a:lnTo>
                  <a:lnTo>
                    <a:pt x="58" y="26"/>
                  </a:lnTo>
                  <a:lnTo>
                    <a:pt x="55" y="23"/>
                  </a:lnTo>
                  <a:lnTo>
                    <a:pt x="55" y="2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8" name="Freeform 508"/>
            <p:cNvSpPr>
              <a:spLocks noChangeArrowheads="1"/>
            </p:cNvSpPr>
            <p:nvPr/>
          </p:nvSpPr>
          <p:spPr bwMode="auto">
            <a:xfrm>
              <a:off x="7081049" y="1061844"/>
              <a:ext cx="4189" cy="6284"/>
            </a:xfrm>
            <a:custGeom>
              <a:avLst/>
              <a:gdLst>
                <a:gd name="T0" fmla="*/ 2147483647 w 2"/>
                <a:gd name="T1" fmla="*/ 2147483647 h 3"/>
                <a:gd name="T2" fmla="*/ 0 w 2"/>
                <a:gd name="T3" fmla="*/ 0 h 3"/>
                <a:gd name="T4" fmla="*/ 0 w 2"/>
                <a:gd name="T5" fmla="*/ 0 h 3"/>
                <a:gd name="T6" fmla="*/ 0 w 2"/>
                <a:gd name="T7" fmla="*/ 0 h 3"/>
                <a:gd name="T8" fmla="*/ 2147483647 w 2"/>
                <a:gd name="T9" fmla="*/ 2147483647 h 3"/>
                <a:gd name="T10" fmla="*/ 2147483647 w 2"/>
                <a:gd name="T11" fmla="*/ 2147483647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3"/>
                  </a:moveTo>
                  <a:lnTo>
                    <a:pt x="0" y="0"/>
                  </a:lnTo>
                  <a:lnTo>
                    <a:pt x="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59" name="Freeform 509"/>
            <p:cNvSpPr>
              <a:spLocks noChangeArrowheads="1"/>
            </p:cNvSpPr>
            <p:nvPr/>
          </p:nvSpPr>
          <p:spPr bwMode="auto">
            <a:xfrm>
              <a:off x="7085238" y="1189599"/>
              <a:ext cx="205248" cy="289023"/>
            </a:xfrm>
            <a:custGeom>
              <a:avLst/>
              <a:gdLst>
                <a:gd name="T0" fmla="*/ 2147483647 w 98"/>
                <a:gd name="T1" fmla="*/ 2147483647 h 138"/>
                <a:gd name="T2" fmla="*/ 2147483647 w 98"/>
                <a:gd name="T3" fmla="*/ 2147483647 h 138"/>
                <a:gd name="T4" fmla="*/ 2147483647 w 98"/>
                <a:gd name="T5" fmla="*/ 2147483647 h 138"/>
                <a:gd name="T6" fmla="*/ 2147483647 w 98"/>
                <a:gd name="T7" fmla="*/ 0 h 138"/>
                <a:gd name="T8" fmla="*/ 2147483647 w 98"/>
                <a:gd name="T9" fmla="*/ 2147483647 h 138"/>
                <a:gd name="T10" fmla="*/ 2147483647 w 98"/>
                <a:gd name="T11" fmla="*/ 2147483647 h 138"/>
                <a:gd name="T12" fmla="*/ 2147483647 w 98"/>
                <a:gd name="T13" fmla="*/ 2147483647 h 138"/>
                <a:gd name="T14" fmla="*/ 2147483647 w 98"/>
                <a:gd name="T15" fmla="*/ 2147483647 h 138"/>
                <a:gd name="T16" fmla="*/ 2147483647 w 98"/>
                <a:gd name="T17" fmla="*/ 2147483647 h 138"/>
                <a:gd name="T18" fmla="*/ 2147483647 w 98"/>
                <a:gd name="T19" fmla="*/ 2147483647 h 138"/>
                <a:gd name="T20" fmla="*/ 2147483647 w 98"/>
                <a:gd name="T21" fmla="*/ 2147483647 h 138"/>
                <a:gd name="T22" fmla="*/ 2147483647 w 98"/>
                <a:gd name="T23" fmla="*/ 2147483647 h 138"/>
                <a:gd name="T24" fmla="*/ 2147483647 w 98"/>
                <a:gd name="T25" fmla="*/ 2147483647 h 138"/>
                <a:gd name="T26" fmla="*/ 2147483647 w 98"/>
                <a:gd name="T27" fmla="*/ 2147483647 h 138"/>
                <a:gd name="T28" fmla="*/ 2147483647 w 98"/>
                <a:gd name="T29" fmla="*/ 2147483647 h 138"/>
                <a:gd name="T30" fmla="*/ 2147483647 w 98"/>
                <a:gd name="T31" fmla="*/ 2147483647 h 138"/>
                <a:gd name="T32" fmla="*/ 2147483647 w 98"/>
                <a:gd name="T33" fmla="*/ 2147483647 h 138"/>
                <a:gd name="T34" fmla="*/ 2147483647 w 98"/>
                <a:gd name="T35" fmla="*/ 2147483647 h 138"/>
                <a:gd name="T36" fmla="*/ 2147483647 w 98"/>
                <a:gd name="T37" fmla="*/ 2147483647 h 138"/>
                <a:gd name="T38" fmla="*/ 2147483647 w 98"/>
                <a:gd name="T39" fmla="*/ 2147483647 h 138"/>
                <a:gd name="T40" fmla="*/ 2147483647 w 98"/>
                <a:gd name="T41" fmla="*/ 2147483647 h 138"/>
                <a:gd name="T42" fmla="*/ 2147483647 w 98"/>
                <a:gd name="T43" fmla="*/ 2147483647 h 138"/>
                <a:gd name="T44" fmla="*/ 2147483647 w 98"/>
                <a:gd name="T45" fmla="*/ 2147483647 h 138"/>
                <a:gd name="T46" fmla="*/ 2147483647 w 98"/>
                <a:gd name="T47" fmla="*/ 2147483647 h 138"/>
                <a:gd name="T48" fmla="*/ 2147483647 w 98"/>
                <a:gd name="T49" fmla="*/ 2147483647 h 138"/>
                <a:gd name="T50" fmla="*/ 2147483647 w 98"/>
                <a:gd name="T51" fmla="*/ 2147483647 h 138"/>
                <a:gd name="T52" fmla="*/ 2147483647 w 98"/>
                <a:gd name="T53" fmla="*/ 2147483647 h 138"/>
                <a:gd name="T54" fmla="*/ 2147483647 w 98"/>
                <a:gd name="T55" fmla="*/ 2147483647 h 138"/>
                <a:gd name="T56" fmla="*/ 2147483647 w 98"/>
                <a:gd name="T57" fmla="*/ 2147483647 h 138"/>
                <a:gd name="T58" fmla="*/ 0 w 98"/>
                <a:gd name="T59" fmla="*/ 2147483647 h 138"/>
                <a:gd name="T60" fmla="*/ 2147483647 w 98"/>
                <a:gd name="T61" fmla="*/ 2147483647 h 138"/>
                <a:gd name="T62" fmla="*/ 2147483647 w 98"/>
                <a:gd name="T63" fmla="*/ 2147483647 h 138"/>
                <a:gd name="T64" fmla="*/ 2147483647 w 98"/>
                <a:gd name="T65" fmla="*/ 2147483647 h 138"/>
                <a:gd name="T66" fmla="*/ 2147483647 w 98"/>
                <a:gd name="T67" fmla="*/ 2147483647 h 138"/>
                <a:gd name="T68" fmla="*/ 2147483647 w 98"/>
                <a:gd name="T69" fmla="*/ 2147483647 h 138"/>
                <a:gd name="T70" fmla="*/ 2147483647 w 98"/>
                <a:gd name="T71" fmla="*/ 2147483647 h 138"/>
                <a:gd name="T72" fmla="*/ 2147483647 w 98"/>
                <a:gd name="T73" fmla="*/ 2147483647 h 138"/>
                <a:gd name="T74" fmla="*/ 2147483647 w 98"/>
                <a:gd name="T75" fmla="*/ 2147483647 h 138"/>
                <a:gd name="T76" fmla="*/ 2147483647 w 98"/>
                <a:gd name="T77" fmla="*/ 2147483647 h 138"/>
                <a:gd name="T78" fmla="*/ 2147483647 w 98"/>
                <a:gd name="T79" fmla="*/ 2147483647 h 138"/>
                <a:gd name="T80" fmla="*/ 2147483647 w 98"/>
                <a:gd name="T81" fmla="*/ 2147483647 h 138"/>
                <a:gd name="T82" fmla="*/ 2147483647 w 98"/>
                <a:gd name="T83" fmla="*/ 2147483647 h 138"/>
                <a:gd name="T84" fmla="*/ 2147483647 w 98"/>
                <a:gd name="T85" fmla="*/ 2147483647 h 138"/>
                <a:gd name="T86" fmla="*/ 2147483647 w 98"/>
                <a:gd name="T87" fmla="*/ 2147483647 h 138"/>
                <a:gd name="T88" fmla="*/ 2147483647 w 98"/>
                <a:gd name="T89" fmla="*/ 2147483647 h 138"/>
                <a:gd name="T90" fmla="*/ 2147483647 w 98"/>
                <a:gd name="T91" fmla="*/ 2147483647 h 138"/>
                <a:gd name="T92" fmla="*/ 2147483647 w 98"/>
                <a:gd name="T93" fmla="*/ 2147483647 h 138"/>
                <a:gd name="T94" fmla="*/ 2147483647 w 98"/>
                <a:gd name="T95" fmla="*/ 2147483647 h 138"/>
                <a:gd name="T96" fmla="*/ 2147483647 w 98"/>
                <a:gd name="T97" fmla="*/ 2147483647 h 138"/>
                <a:gd name="T98" fmla="*/ 2147483647 w 98"/>
                <a:gd name="T99" fmla="*/ 2147483647 h 138"/>
                <a:gd name="T100" fmla="*/ 2147483647 w 98"/>
                <a:gd name="T101" fmla="*/ 2147483647 h 138"/>
                <a:gd name="T102" fmla="*/ 2147483647 w 98"/>
                <a:gd name="T103" fmla="*/ 2147483647 h 138"/>
                <a:gd name="T104" fmla="*/ 2147483647 w 98"/>
                <a:gd name="T105" fmla="*/ 2147483647 h 138"/>
                <a:gd name="T106" fmla="*/ 2147483647 w 98"/>
                <a:gd name="T107" fmla="*/ 2147483647 h 138"/>
                <a:gd name="T108" fmla="*/ 2147483647 w 98"/>
                <a:gd name="T109" fmla="*/ 2147483647 h 138"/>
                <a:gd name="T110" fmla="*/ 2147483647 w 98"/>
                <a:gd name="T111" fmla="*/ 2147483647 h 138"/>
                <a:gd name="T112" fmla="*/ 2147483647 w 98"/>
                <a:gd name="T113" fmla="*/ 2147483647 h 138"/>
                <a:gd name="T114" fmla="*/ 2147483647 w 98"/>
                <a:gd name="T115" fmla="*/ 2147483647 h 138"/>
                <a:gd name="T116" fmla="*/ 2147483647 w 98"/>
                <a:gd name="T117" fmla="*/ 2147483647 h 138"/>
                <a:gd name="T118" fmla="*/ 2147483647 w 98"/>
                <a:gd name="T119" fmla="*/ 2147483647 h 138"/>
                <a:gd name="T120" fmla="*/ 2147483647 w 98"/>
                <a:gd name="T121" fmla="*/ 2147483647 h 138"/>
                <a:gd name="T122" fmla="*/ 2147483647 w 98"/>
                <a:gd name="T123" fmla="*/ 2147483647 h 138"/>
                <a:gd name="T124" fmla="*/ 2147483647 w 98"/>
                <a:gd name="T125" fmla="*/ 2147483647 h 1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8"/>
                <a:gd name="T190" fmla="*/ 0 h 138"/>
                <a:gd name="T191" fmla="*/ 98 w 98"/>
                <a:gd name="T192" fmla="*/ 138 h 1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8" h="138">
                  <a:moveTo>
                    <a:pt x="75" y="31"/>
                  </a:moveTo>
                  <a:lnTo>
                    <a:pt x="70" y="26"/>
                  </a:lnTo>
                  <a:lnTo>
                    <a:pt x="64" y="20"/>
                  </a:lnTo>
                  <a:lnTo>
                    <a:pt x="61" y="17"/>
                  </a:lnTo>
                  <a:lnTo>
                    <a:pt x="58" y="14"/>
                  </a:lnTo>
                  <a:lnTo>
                    <a:pt x="52" y="11"/>
                  </a:lnTo>
                  <a:lnTo>
                    <a:pt x="49" y="8"/>
                  </a:lnTo>
                  <a:lnTo>
                    <a:pt x="47" y="3"/>
                  </a:lnTo>
                  <a:lnTo>
                    <a:pt x="44" y="3"/>
                  </a:lnTo>
                  <a:lnTo>
                    <a:pt x="41" y="0"/>
                  </a:lnTo>
                  <a:lnTo>
                    <a:pt x="38" y="0"/>
                  </a:lnTo>
                  <a:lnTo>
                    <a:pt x="41" y="3"/>
                  </a:lnTo>
                  <a:lnTo>
                    <a:pt x="44" y="5"/>
                  </a:lnTo>
                  <a:lnTo>
                    <a:pt x="47" y="5"/>
                  </a:lnTo>
                  <a:lnTo>
                    <a:pt x="47" y="3"/>
                  </a:lnTo>
                  <a:lnTo>
                    <a:pt x="47" y="5"/>
                  </a:lnTo>
                  <a:lnTo>
                    <a:pt x="49" y="8"/>
                  </a:lnTo>
                  <a:lnTo>
                    <a:pt x="47" y="11"/>
                  </a:lnTo>
                  <a:lnTo>
                    <a:pt x="47" y="8"/>
                  </a:lnTo>
                  <a:lnTo>
                    <a:pt x="47" y="11"/>
                  </a:lnTo>
                  <a:lnTo>
                    <a:pt x="44" y="11"/>
                  </a:lnTo>
                  <a:lnTo>
                    <a:pt x="41" y="5"/>
                  </a:lnTo>
                  <a:lnTo>
                    <a:pt x="38" y="5"/>
                  </a:lnTo>
                  <a:lnTo>
                    <a:pt x="38" y="8"/>
                  </a:lnTo>
                  <a:lnTo>
                    <a:pt x="41" y="14"/>
                  </a:lnTo>
                  <a:lnTo>
                    <a:pt x="38" y="14"/>
                  </a:lnTo>
                  <a:lnTo>
                    <a:pt x="44" y="23"/>
                  </a:lnTo>
                  <a:lnTo>
                    <a:pt x="44" y="26"/>
                  </a:lnTo>
                  <a:lnTo>
                    <a:pt x="44" y="28"/>
                  </a:lnTo>
                  <a:lnTo>
                    <a:pt x="47" y="28"/>
                  </a:lnTo>
                  <a:lnTo>
                    <a:pt x="49" y="28"/>
                  </a:lnTo>
                  <a:lnTo>
                    <a:pt x="52" y="34"/>
                  </a:lnTo>
                  <a:lnTo>
                    <a:pt x="52" y="37"/>
                  </a:lnTo>
                  <a:lnTo>
                    <a:pt x="52" y="40"/>
                  </a:lnTo>
                  <a:lnTo>
                    <a:pt x="55" y="43"/>
                  </a:lnTo>
                  <a:lnTo>
                    <a:pt x="55" y="46"/>
                  </a:lnTo>
                  <a:lnTo>
                    <a:pt x="58" y="52"/>
                  </a:lnTo>
                  <a:lnTo>
                    <a:pt x="58" y="54"/>
                  </a:lnTo>
                  <a:lnTo>
                    <a:pt x="58" y="57"/>
                  </a:lnTo>
                  <a:lnTo>
                    <a:pt x="58" y="60"/>
                  </a:lnTo>
                  <a:lnTo>
                    <a:pt x="58" y="63"/>
                  </a:lnTo>
                  <a:lnTo>
                    <a:pt x="58" y="66"/>
                  </a:lnTo>
                  <a:lnTo>
                    <a:pt x="58" y="69"/>
                  </a:lnTo>
                  <a:lnTo>
                    <a:pt x="55" y="72"/>
                  </a:lnTo>
                  <a:lnTo>
                    <a:pt x="55" y="75"/>
                  </a:lnTo>
                  <a:lnTo>
                    <a:pt x="52" y="77"/>
                  </a:lnTo>
                  <a:lnTo>
                    <a:pt x="49" y="77"/>
                  </a:lnTo>
                  <a:lnTo>
                    <a:pt x="49" y="80"/>
                  </a:lnTo>
                  <a:lnTo>
                    <a:pt x="47" y="83"/>
                  </a:lnTo>
                  <a:lnTo>
                    <a:pt x="47" y="80"/>
                  </a:lnTo>
                  <a:lnTo>
                    <a:pt x="44" y="77"/>
                  </a:lnTo>
                  <a:lnTo>
                    <a:pt x="41" y="77"/>
                  </a:lnTo>
                  <a:lnTo>
                    <a:pt x="44" y="75"/>
                  </a:lnTo>
                  <a:lnTo>
                    <a:pt x="44" y="72"/>
                  </a:lnTo>
                  <a:lnTo>
                    <a:pt x="41" y="72"/>
                  </a:lnTo>
                  <a:lnTo>
                    <a:pt x="38" y="72"/>
                  </a:lnTo>
                  <a:lnTo>
                    <a:pt x="41" y="77"/>
                  </a:lnTo>
                  <a:lnTo>
                    <a:pt x="41" y="80"/>
                  </a:lnTo>
                  <a:lnTo>
                    <a:pt x="44" y="86"/>
                  </a:lnTo>
                  <a:lnTo>
                    <a:pt x="44" y="89"/>
                  </a:lnTo>
                  <a:lnTo>
                    <a:pt x="41" y="92"/>
                  </a:lnTo>
                  <a:lnTo>
                    <a:pt x="47" y="101"/>
                  </a:lnTo>
                  <a:lnTo>
                    <a:pt x="44" y="103"/>
                  </a:lnTo>
                  <a:lnTo>
                    <a:pt x="44" y="106"/>
                  </a:lnTo>
                  <a:lnTo>
                    <a:pt x="38" y="103"/>
                  </a:lnTo>
                  <a:lnTo>
                    <a:pt x="38" y="101"/>
                  </a:lnTo>
                  <a:lnTo>
                    <a:pt x="35" y="101"/>
                  </a:lnTo>
                  <a:lnTo>
                    <a:pt x="32" y="103"/>
                  </a:lnTo>
                  <a:lnTo>
                    <a:pt x="23" y="106"/>
                  </a:lnTo>
                  <a:lnTo>
                    <a:pt x="21" y="106"/>
                  </a:lnTo>
                  <a:lnTo>
                    <a:pt x="18" y="106"/>
                  </a:lnTo>
                  <a:lnTo>
                    <a:pt x="12" y="106"/>
                  </a:lnTo>
                  <a:lnTo>
                    <a:pt x="12" y="109"/>
                  </a:lnTo>
                  <a:lnTo>
                    <a:pt x="9" y="109"/>
                  </a:lnTo>
                  <a:lnTo>
                    <a:pt x="9" y="112"/>
                  </a:lnTo>
                  <a:lnTo>
                    <a:pt x="9" y="115"/>
                  </a:lnTo>
                  <a:lnTo>
                    <a:pt x="9" y="121"/>
                  </a:lnTo>
                  <a:lnTo>
                    <a:pt x="6" y="124"/>
                  </a:lnTo>
                  <a:lnTo>
                    <a:pt x="3" y="124"/>
                  </a:lnTo>
                  <a:lnTo>
                    <a:pt x="3" y="126"/>
                  </a:lnTo>
                  <a:lnTo>
                    <a:pt x="0" y="129"/>
                  </a:lnTo>
                  <a:lnTo>
                    <a:pt x="0" y="135"/>
                  </a:lnTo>
                  <a:lnTo>
                    <a:pt x="3" y="135"/>
                  </a:lnTo>
                  <a:lnTo>
                    <a:pt x="6" y="135"/>
                  </a:lnTo>
                  <a:lnTo>
                    <a:pt x="9" y="135"/>
                  </a:lnTo>
                  <a:lnTo>
                    <a:pt x="9" y="132"/>
                  </a:lnTo>
                  <a:lnTo>
                    <a:pt x="12" y="135"/>
                  </a:lnTo>
                  <a:lnTo>
                    <a:pt x="15" y="135"/>
                  </a:lnTo>
                  <a:lnTo>
                    <a:pt x="18" y="135"/>
                  </a:lnTo>
                  <a:lnTo>
                    <a:pt x="15" y="129"/>
                  </a:lnTo>
                  <a:lnTo>
                    <a:pt x="18" y="126"/>
                  </a:lnTo>
                  <a:lnTo>
                    <a:pt x="21" y="129"/>
                  </a:lnTo>
                  <a:lnTo>
                    <a:pt x="23" y="126"/>
                  </a:lnTo>
                  <a:lnTo>
                    <a:pt x="26" y="126"/>
                  </a:lnTo>
                  <a:lnTo>
                    <a:pt x="29" y="124"/>
                  </a:lnTo>
                  <a:lnTo>
                    <a:pt x="32" y="124"/>
                  </a:lnTo>
                  <a:lnTo>
                    <a:pt x="35" y="121"/>
                  </a:lnTo>
                  <a:lnTo>
                    <a:pt x="35" y="118"/>
                  </a:lnTo>
                  <a:lnTo>
                    <a:pt x="38" y="118"/>
                  </a:lnTo>
                  <a:lnTo>
                    <a:pt x="41" y="118"/>
                  </a:lnTo>
                  <a:lnTo>
                    <a:pt x="44" y="121"/>
                  </a:lnTo>
                  <a:lnTo>
                    <a:pt x="47" y="118"/>
                  </a:lnTo>
                  <a:lnTo>
                    <a:pt x="49" y="118"/>
                  </a:lnTo>
                  <a:lnTo>
                    <a:pt x="49" y="121"/>
                  </a:lnTo>
                  <a:lnTo>
                    <a:pt x="49" y="124"/>
                  </a:lnTo>
                  <a:lnTo>
                    <a:pt x="49" y="126"/>
                  </a:lnTo>
                  <a:lnTo>
                    <a:pt x="49" y="129"/>
                  </a:lnTo>
                  <a:lnTo>
                    <a:pt x="52" y="132"/>
                  </a:lnTo>
                  <a:lnTo>
                    <a:pt x="55" y="135"/>
                  </a:lnTo>
                  <a:lnTo>
                    <a:pt x="58" y="138"/>
                  </a:lnTo>
                  <a:lnTo>
                    <a:pt x="61" y="138"/>
                  </a:lnTo>
                  <a:lnTo>
                    <a:pt x="64" y="138"/>
                  </a:lnTo>
                  <a:lnTo>
                    <a:pt x="64" y="129"/>
                  </a:lnTo>
                  <a:lnTo>
                    <a:pt x="64" y="126"/>
                  </a:lnTo>
                  <a:lnTo>
                    <a:pt x="67" y="124"/>
                  </a:lnTo>
                  <a:lnTo>
                    <a:pt x="70" y="126"/>
                  </a:lnTo>
                  <a:lnTo>
                    <a:pt x="67" y="121"/>
                  </a:lnTo>
                  <a:lnTo>
                    <a:pt x="61" y="118"/>
                  </a:lnTo>
                  <a:lnTo>
                    <a:pt x="61" y="112"/>
                  </a:lnTo>
                  <a:lnTo>
                    <a:pt x="64" y="115"/>
                  </a:lnTo>
                  <a:lnTo>
                    <a:pt x="67" y="115"/>
                  </a:lnTo>
                  <a:lnTo>
                    <a:pt x="64" y="115"/>
                  </a:lnTo>
                  <a:lnTo>
                    <a:pt x="67" y="115"/>
                  </a:lnTo>
                  <a:lnTo>
                    <a:pt x="70" y="115"/>
                  </a:lnTo>
                  <a:lnTo>
                    <a:pt x="67" y="118"/>
                  </a:lnTo>
                  <a:lnTo>
                    <a:pt x="70" y="118"/>
                  </a:lnTo>
                  <a:lnTo>
                    <a:pt x="75" y="118"/>
                  </a:lnTo>
                  <a:lnTo>
                    <a:pt x="81" y="118"/>
                  </a:lnTo>
                  <a:lnTo>
                    <a:pt x="81" y="115"/>
                  </a:lnTo>
                  <a:lnTo>
                    <a:pt x="81" y="109"/>
                  </a:lnTo>
                  <a:lnTo>
                    <a:pt x="84" y="109"/>
                  </a:lnTo>
                  <a:lnTo>
                    <a:pt x="84" y="112"/>
                  </a:lnTo>
                  <a:lnTo>
                    <a:pt x="87" y="115"/>
                  </a:lnTo>
                  <a:lnTo>
                    <a:pt x="90" y="115"/>
                  </a:lnTo>
                  <a:lnTo>
                    <a:pt x="87" y="106"/>
                  </a:lnTo>
                  <a:lnTo>
                    <a:pt x="87" y="103"/>
                  </a:lnTo>
                  <a:lnTo>
                    <a:pt x="90" y="103"/>
                  </a:lnTo>
                  <a:lnTo>
                    <a:pt x="93" y="106"/>
                  </a:lnTo>
                  <a:lnTo>
                    <a:pt x="90" y="103"/>
                  </a:lnTo>
                  <a:lnTo>
                    <a:pt x="90" y="101"/>
                  </a:lnTo>
                  <a:lnTo>
                    <a:pt x="90" y="98"/>
                  </a:lnTo>
                  <a:lnTo>
                    <a:pt x="93" y="98"/>
                  </a:lnTo>
                  <a:lnTo>
                    <a:pt x="93" y="101"/>
                  </a:lnTo>
                  <a:lnTo>
                    <a:pt x="95" y="109"/>
                  </a:lnTo>
                  <a:lnTo>
                    <a:pt x="98" y="109"/>
                  </a:lnTo>
                  <a:lnTo>
                    <a:pt x="98" y="106"/>
                  </a:lnTo>
                  <a:lnTo>
                    <a:pt x="98" y="101"/>
                  </a:lnTo>
                  <a:lnTo>
                    <a:pt x="98" y="98"/>
                  </a:lnTo>
                  <a:lnTo>
                    <a:pt x="98" y="95"/>
                  </a:lnTo>
                  <a:lnTo>
                    <a:pt x="95" y="92"/>
                  </a:lnTo>
                  <a:lnTo>
                    <a:pt x="93" y="86"/>
                  </a:lnTo>
                  <a:lnTo>
                    <a:pt x="90" y="80"/>
                  </a:lnTo>
                  <a:lnTo>
                    <a:pt x="90" y="77"/>
                  </a:lnTo>
                  <a:lnTo>
                    <a:pt x="90" y="75"/>
                  </a:lnTo>
                  <a:lnTo>
                    <a:pt x="87" y="72"/>
                  </a:lnTo>
                  <a:lnTo>
                    <a:pt x="84" y="66"/>
                  </a:lnTo>
                  <a:lnTo>
                    <a:pt x="81" y="63"/>
                  </a:lnTo>
                  <a:lnTo>
                    <a:pt x="78" y="57"/>
                  </a:lnTo>
                  <a:lnTo>
                    <a:pt x="78" y="54"/>
                  </a:lnTo>
                  <a:lnTo>
                    <a:pt x="78" y="52"/>
                  </a:lnTo>
                  <a:lnTo>
                    <a:pt x="81" y="52"/>
                  </a:lnTo>
                  <a:lnTo>
                    <a:pt x="78" y="49"/>
                  </a:lnTo>
                  <a:lnTo>
                    <a:pt x="75" y="40"/>
                  </a:lnTo>
                  <a:lnTo>
                    <a:pt x="78" y="40"/>
                  </a:lnTo>
                  <a:lnTo>
                    <a:pt x="78" y="37"/>
                  </a:lnTo>
                  <a:lnTo>
                    <a:pt x="75" y="34"/>
                  </a:lnTo>
                  <a:lnTo>
                    <a:pt x="75" y="3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0" name="Freeform 510"/>
            <p:cNvSpPr>
              <a:spLocks noChangeArrowheads="1"/>
            </p:cNvSpPr>
            <p:nvPr/>
          </p:nvSpPr>
          <p:spPr bwMode="auto">
            <a:xfrm>
              <a:off x="7183674" y="1302695"/>
              <a:ext cx="10472" cy="18849"/>
            </a:xfrm>
            <a:custGeom>
              <a:avLst/>
              <a:gdLst>
                <a:gd name="T0" fmla="*/ 2147483647 w 5"/>
                <a:gd name="T1" fmla="*/ 2147483647 h 9"/>
                <a:gd name="T2" fmla="*/ 2147483647 w 5"/>
                <a:gd name="T3" fmla="*/ 2147483647 h 9"/>
                <a:gd name="T4" fmla="*/ 2147483647 w 5"/>
                <a:gd name="T5" fmla="*/ 2147483647 h 9"/>
                <a:gd name="T6" fmla="*/ 2147483647 w 5"/>
                <a:gd name="T7" fmla="*/ 2147483647 h 9"/>
                <a:gd name="T8" fmla="*/ 0 w 5"/>
                <a:gd name="T9" fmla="*/ 0 h 9"/>
                <a:gd name="T10" fmla="*/ 0 w 5"/>
                <a:gd name="T11" fmla="*/ 2147483647 h 9"/>
                <a:gd name="T12" fmla="*/ 2147483647 w 5"/>
                <a:gd name="T13" fmla="*/ 2147483647 h 9"/>
                <a:gd name="T14" fmla="*/ 2147483647 w 5"/>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9"/>
                <a:gd name="T26" fmla="*/ 5 w 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9">
                  <a:moveTo>
                    <a:pt x="2" y="9"/>
                  </a:moveTo>
                  <a:lnTo>
                    <a:pt x="5" y="9"/>
                  </a:lnTo>
                  <a:lnTo>
                    <a:pt x="2" y="6"/>
                  </a:lnTo>
                  <a:lnTo>
                    <a:pt x="2" y="3"/>
                  </a:lnTo>
                  <a:lnTo>
                    <a:pt x="0" y="0"/>
                  </a:lnTo>
                  <a:lnTo>
                    <a:pt x="0" y="3"/>
                  </a:lnTo>
                  <a:lnTo>
                    <a:pt x="2" y="6"/>
                  </a:lnTo>
                  <a:lnTo>
                    <a:pt x="2"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1" name="Freeform 511"/>
            <p:cNvSpPr>
              <a:spLocks noChangeArrowheads="1"/>
            </p:cNvSpPr>
            <p:nvPr/>
          </p:nvSpPr>
          <p:spPr bwMode="auto">
            <a:xfrm>
              <a:off x="7129220" y="1453491"/>
              <a:ext cx="54453" cy="60737"/>
            </a:xfrm>
            <a:custGeom>
              <a:avLst/>
              <a:gdLst>
                <a:gd name="T0" fmla="*/ 2147483647 w 26"/>
                <a:gd name="T1" fmla="*/ 2147483647 h 29"/>
                <a:gd name="T2" fmla="*/ 2147483647 w 26"/>
                <a:gd name="T3" fmla="*/ 2147483647 h 29"/>
                <a:gd name="T4" fmla="*/ 2147483647 w 26"/>
                <a:gd name="T5" fmla="*/ 2147483647 h 29"/>
                <a:gd name="T6" fmla="*/ 2147483647 w 26"/>
                <a:gd name="T7" fmla="*/ 2147483647 h 29"/>
                <a:gd name="T8" fmla="*/ 0 w 26"/>
                <a:gd name="T9" fmla="*/ 2147483647 h 29"/>
                <a:gd name="T10" fmla="*/ 2147483647 w 26"/>
                <a:gd name="T11" fmla="*/ 2147483647 h 29"/>
                <a:gd name="T12" fmla="*/ 2147483647 w 26"/>
                <a:gd name="T13" fmla="*/ 2147483647 h 29"/>
                <a:gd name="T14" fmla="*/ 2147483647 w 26"/>
                <a:gd name="T15" fmla="*/ 2147483647 h 29"/>
                <a:gd name="T16" fmla="*/ 2147483647 w 26"/>
                <a:gd name="T17" fmla="*/ 2147483647 h 29"/>
                <a:gd name="T18" fmla="*/ 2147483647 w 26"/>
                <a:gd name="T19" fmla="*/ 2147483647 h 29"/>
                <a:gd name="T20" fmla="*/ 2147483647 w 26"/>
                <a:gd name="T21" fmla="*/ 2147483647 h 29"/>
                <a:gd name="T22" fmla="*/ 2147483647 w 26"/>
                <a:gd name="T23" fmla="*/ 2147483647 h 29"/>
                <a:gd name="T24" fmla="*/ 2147483647 w 26"/>
                <a:gd name="T25" fmla="*/ 2147483647 h 29"/>
                <a:gd name="T26" fmla="*/ 2147483647 w 26"/>
                <a:gd name="T27" fmla="*/ 2147483647 h 29"/>
                <a:gd name="T28" fmla="*/ 2147483647 w 26"/>
                <a:gd name="T29" fmla="*/ 2147483647 h 29"/>
                <a:gd name="T30" fmla="*/ 2147483647 w 26"/>
                <a:gd name="T31" fmla="*/ 2147483647 h 29"/>
                <a:gd name="T32" fmla="*/ 2147483647 w 26"/>
                <a:gd name="T33" fmla="*/ 2147483647 h 29"/>
                <a:gd name="T34" fmla="*/ 2147483647 w 26"/>
                <a:gd name="T35" fmla="*/ 2147483647 h 29"/>
                <a:gd name="T36" fmla="*/ 2147483647 w 26"/>
                <a:gd name="T37" fmla="*/ 2147483647 h 29"/>
                <a:gd name="T38" fmla="*/ 2147483647 w 26"/>
                <a:gd name="T39" fmla="*/ 2147483647 h 29"/>
                <a:gd name="T40" fmla="*/ 2147483647 w 26"/>
                <a:gd name="T41" fmla="*/ 2147483647 h 29"/>
                <a:gd name="T42" fmla="*/ 2147483647 w 26"/>
                <a:gd name="T43" fmla="*/ 2147483647 h 29"/>
                <a:gd name="T44" fmla="*/ 2147483647 w 26"/>
                <a:gd name="T45" fmla="*/ 2147483647 h 29"/>
                <a:gd name="T46" fmla="*/ 2147483647 w 26"/>
                <a:gd name="T47" fmla="*/ 2147483647 h 29"/>
                <a:gd name="T48" fmla="*/ 2147483647 w 26"/>
                <a:gd name="T49" fmla="*/ 2147483647 h 29"/>
                <a:gd name="T50" fmla="*/ 2147483647 w 26"/>
                <a:gd name="T51" fmla="*/ 2147483647 h 29"/>
                <a:gd name="T52" fmla="*/ 2147483647 w 26"/>
                <a:gd name="T53" fmla="*/ 0 h 29"/>
                <a:gd name="T54" fmla="*/ 2147483647 w 26"/>
                <a:gd name="T55" fmla="*/ 0 h 29"/>
                <a:gd name="T56" fmla="*/ 2147483647 w 26"/>
                <a:gd name="T57" fmla="*/ 0 h 29"/>
                <a:gd name="T58" fmla="*/ 2147483647 w 26"/>
                <a:gd name="T59" fmla="*/ 0 h 29"/>
                <a:gd name="T60" fmla="*/ 2147483647 w 26"/>
                <a:gd name="T61" fmla="*/ 0 h 29"/>
                <a:gd name="T62" fmla="*/ 2147483647 w 26"/>
                <a:gd name="T63" fmla="*/ 2147483647 h 29"/>
                <a:gd name="T64" fmla="*/ 2147483647 w 26"/>
                <a:gd name="T65" fmla="*/ 2147483647 h 29"/>
                <a:gd name="T66" fmla="*/ 2147483647 w 26"/>
                <a:gd name="T67" fmla="*/ 2147483647 h 29"/>
                <a:gd name="T68" fmla="*/ 2147483647 w 26"/>
                <a:gd name="T69" fmla="*/ 2147483647 h 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29"/>
                <a:gd name="T107" fmla="*/ 26 w 26"/>
                <a:gd name="T108" fmla="*/ 29 h 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29">
                  <a:moveTo>
                    <a:pt x="8" y="9"/>
                  </a:moveTo>
                  <a:lnTo>
                    <a:pt x="5" y="6"/>
                  </a:lnTo>
                  <a:lnTo>
                    <a:pt x="2" y="6"/>
                  </a:lnTo>
                  <a:lnTo>
                    <a:pt x="2" y="15"/>
                  </a:lnTo>
                  <a:lnTo>
                    <a:pt x="0" y="18"/>
                  </a:lnTo>
                  <a:lnTo>
                    <a:pt x="2" y="18"/>
                  </a:lnTo>
                  <a:lnTo>
                    <a:pt x="5" y="21"/>
                  </a:lnTo>
                  <a:lnTo>
                    <a:pt x="11" y="26"/>
                  </a:lnTo>
                  <a:lnTo>
                    <a:pt x="14" y="29"/>
                  </a:lnTo>
                  <a:lnTo>
                    <a:pt x="17" y="26"/>
                  </a:lnTo>
                  <a:lnTo>
                    <a:pt x="14" y="26"/>
                  </a:lnTo>
                  <a:lnTo>
                    <a:pt x="14" y="21"/>
                  </a:lnTo>
                  <a:lnTo>
                    <a:pt x="14" y="18"/>
                  </a:lnTo>
                  <a:lnTo>
                    <a:pt x="17" y="15"/>
                  </a:lnTo>
                  <a:lnTo>
                    <a:pt x="23" y="15"/>
                  </a:lnTo>
                  <a:lnTo>
                    <a:pt x="26" y="18"/>
                  </a:lnTo>
                  <a:lnTo>
                    <a:pt x="26" y="15"/>
                  </a:lnTo>
                  <a:lnTo>
                    <a:pt x="26" y="12"/>
                  </a:lnTo>
                  <a:lnTo>
                    <a:pt x="26" y="9"/>
                  </a:lnTo>
                  <a:lnTo>
                    <a:pt x="26" y="6"/>
                  </a:lnTo>
                  <a:lnTo>
                    <a:pt x="20" y="0"/>
                  </a:lnTo>
                  <a:lnTo>
                    <a:pt x="17" y="0"/>
                  </a:lnTo>
                  <a:lnTo>
                    <a:pt x="14" y="0"/>
                  </a:lnTo>
                  <a:lnTo>
                    <a:pt x="11" y="0"/>
                  </a:lnTo>
                  <a:lnTo>
                    <a:pt x="11" y="3"/>
                  </a:lnTo>
                  <a:lnTo>
                    <a:pt x="11" y="6"/>
                  </a:lnTo>
                  <a:lnTo>
                    <a:pt x="8" y="6"/>
                  </a:lnTo>
                  <a:lnTo>
                    <a:pt x="8"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2" name="Freeform 512"/>
            <p:cNvSpPr>
              <a:spLocks noChangeArrowheads="1"/>
            </p:cNvSpPr>
            <p:nvPr/>
          </p:nvSpPr>
          <p:spPr bwMode="auto">
            <a:xfrm>
              <a:off x="7177391" y="1443017"/>
              <a:ext cx="6284" cy="10472"/>
            </a:xfrm>
            <a:custGeom>
              <a:avLst/>
              <a:gdLst>
                <a:gd name="T0" fmla="*/ 2147483647 w 3"/>
                <a:gd name="T1" fmla="*/ 2147483647 h 5"/>
                <a:gd name="T2" fmla="*/ 0 w 3"/>
                <a:gd name="T3" fmla="*/ 2147483647 h 5"/>
                <a:gd name="T4" fmla="*/ 0 w 3"/>
                <a:gd name="T5" fmla="*/ 0 h 5"/>
                <a:gd name="T6" fmla="*/ 0 w 3"/>
                <a:gd name="T7" fmla="*/ 2147483647 h 5"/>
                <a:gd name="T8" fmla="*/ 0 w 3"/>
                <a:gd name="T9" fmla="*/ 2147483647 h 5"/>
                <a:gd name="T10" fmla="*/ 2147483647 w 3"/>
                <a:gd name="T11" fmla="*/ 2147483647 h 5"/>
                <a:gd name="T12" fmla="*/ 2147483647 w 3"/>
                <a:gd name="T13" fmla="*/ 2147483647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5"/>
                  </a:moveTo>
                  <a:lnTo>
                    <a:pt x="0" y="3"/>
                  </a:lnTo>
                  <a:lnTo>
                    <a:pt x="0" y="0"/>
                  </a:lnTo>
                  <a:lnTo>
                    <a:pt x="0" y="3"/>
                  </a:lnTo>
                  <a:lnTo>
                    <a:pt x="0" y="5"/>
                  </a:lnTo>
                  <a:lnTo>
                    <a:pt x="3"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3" name="Freeform 513"/>
            <p:cNvSpPr>
              <a:spLocks noChangeArrowheads="1"/>
            </p:cNvSpPr>
            <p:nvPr/>
          </p:nvSpPr>
          <p:spPr bwMode="auto">
            <a:xfrm>
              <a:off x="7068482" y="1472338"/>
              <a:ext cx="71208" cy="102624"/>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0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2147483647 h 49"/>
                <a:gd name="T18" fmla="*/ 2147483647 w 34"/>
                <a:gd name="T19" fmla="*/ 2147483647 h 49"/>
                <a:gd name="T20" fmla="*/ 2147483647 w 34"/>
                <a:gd name="T21" fmla="*/ 2147483647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2147483647 w 34"/>
                <a:gd name="T39" fmla="*/ 2147483647 h 49"/>
                <a:gd name="T40" fmla="*/ 2147483647 w 34"/>
                <a:gd name="T41" fmla="*/ 2147483647 h 49"/>
                <a:gd name="T42" fmla="*/ 2147483647 w 34"/>
                <a:gd name="T43" fmla="*/ 2147483647 h 49"/>
                <a:gd name="T44" fmla="*/ 2147483647 w 34"/>
                <a:gd name="T45" fmla="*/ 2147483647 h 49"/>
                <a:gd name="T46" fmla="*/ 2147483647 w 34"/>
                <a:gd name="T47" fmla="*/ 2147483647 h 49"/>
                <a:gd name="T48" fmla="*/ 2147483647 w 34"/>
                <a:gd name="T49" fmla="*/ 2147483647 h 49"/>
                <a:gd name="T50" fmla="*/ 2147483647 w 34"/>
                <a:gd name="T51" fmla="*/ 2147483647 h 49"/>
                <a:gd name="T52" fmla="*/ 2147483647 w 34"/>
                <a:gd name="T53" fmla="*/ 2147483647 h 49"/>
                <a:gd name="T54" fmla="*/ 2147483647 w 34"/>
                <a:gd name="T55" fmla="*/ 2147483647 h 49"/>
                <a:gd name="T56" fmla="*/ 2147483647 w 34"/>
                <a:gd name="T57" fmla="*/ 2147483647 h 49"/>
                <a:gd name="T58" fmla="*/ 2147483647 w 34"/>
                <a:gd name="T59" fmla="*/ 2147483647 h 49"/>
                <a:gd name="T60" fmla="*/ 2147483647 w 34"/>
                <a:gd name="T61" fmla="*/ 2147483647 h 49"/>
                <a:gd name="T62" fmla="*/ 2147483647 w 34"/>
                <a:gd name="T63" fmla="*/ 2147483647 h 49"/>
                <a:gd name="T64" fmla="*/ 2147483647 w 34"/>
                <a:gd name="T65" fmla="*/ 2147483647 h 49"/>
                <a:gd name="T66" fmla="*/ 2147483647 w 34"/>
                <a:gd name="T67" fmla="*/ 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49"/>
                <a:gd name="T104" fmla="*/ 34 w 34"/>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49">
                  <a:moveTo>
                    <a:pt x="8" y="0"/>
                  </a:moveTo>
                  <a:lnTo>
                    <a:pt x="8" y="3"/>
                  </a:lnTo>
                  <a:lnTo>
                    <a:pt x="6" y="3"/>
                  </a:lnTo>
                  <a:lnTo>
                    <a:pt x="6" y="9"/>
                  </a:lnTo>
                  <a:lnTo>
                    <a:pt x="3" y="9"/>
                  </a:lnTo>
                  <a:lnTo>
                    <a:pt x="3" y="12"/>
                  </a:lnTo>
                  <a:lnTo>
                    <a:pt x="0" y="15"/>
                  </a:lnTo>
                  <a:lnTo>
                    <a:pt x="3" y="17"/>
                  </a:lnTo>
                  <a:lnTo>
                    <a:pt x="6" y="17"/>
                  </a:lnTo>
                  <a:lnTo>
                    <a:pt x="8" y="20"/>
                  </a:lnTo>
                  <a:lnTo>
                    <a:pt x="6" y="17"/>
                  </a:lnTo>
                  <a:lnTo>
                    <a:pt x="3" y="17"/>
                  </a:lnTo>
                  <a:lnTo>
                    <a:pt x="8" y="26"/>
                  </a:lnTo>
                  <a:lnTo>
                    <a:pt x="8" y="23"/>
                  </a:lnTo>
                  <a:lnTo>
                    <a:pt x="11" y="20"/>
                  </a:lnTo>
                  <a:lnTo>
                    <a:pt x="14" y="23"/>
                  </a:lnTo>
                  <a:lnTo>
                    <a:pt x="14" y="20"/>
                  </a:lnTo>
                  <a:lnTo>
                    <a:pt x="11" y="20"/>
                  </a:lnTo>
                  <a:lnTo>
                    <a:pt x="8" y="17"/>
                  </a:lnTo>
                  <a:lnTo>
                    <a:pt x="8" y="15"/>
                  </a:lnTo>
                  <a:lnTo>
                    <a:pt x="11" y="17"/>
                  </a:lnTo>
                  <a:lnTo>
                    <a:pt x="14" y="20"/>
                  </a:lnTo>
                  <a:lnTo>
                    <a:pt x="17" y="23"/>
                  </a:lnTo>
                  <a:lnTo>
                    <a:pt x="17" y="26"/>
                  </a:lnTo>
                  <a:lnTo>
                    <a:pt x="20" y="29"/>
                  </a:lnTo>
                  <a:lnTo>
                    <a:pt x="17" y="32"/>
                  </a:lnTo>
                  <a:lnTo>
                    <a:pt x="17" y="35"/>
                  </a:lnTo>
                  <a:lnTo>
                    <a:pt x="20" y="38"/>
                  </a:lnTo>
                  <a:lnTo>
                    <a:pt x="23" y="40"/>
                  </a:lnTo>
                  <a:lnTo>
                    <a:pt x="23" y="43"/>
                  </a:lnTo>
                  <a:lnTo>
                    <a:pt x="26" y="46"/>
                  </a:lnTo>
                  <a:lnTo>
                    <a:pt x="29" y="46"/>
                  </a:lnTo>
                  <a:lnTo>
                    <a:pt x="29" y="43"/>
                  </a:lnTo>
                  <a:lnTo>
                    <a:pt x="26" y="40"/>
                  </a:lnTo>
                  <a:lnTo>
                    <a:pt x="26" y="38"/>
                  </a:lnTo>
                  <a:lnTo>
                    <a:pt x="29" y="40"/>
                  </a:lnTo>
                  <a:lnTo>
                    <a:pt x="26" y="40"/>
                  </a:lnTo>
                  <a:lnTo>
                    <a:pt x="29" y="40"/>
                  </a:lnTo>
                  <a:lnTo>
                    <a:pt x="29" y="46"/>
                  </a:lnTo>
                  <a:lnTo>
                    <a:pt x="31" y="49"/>
                  </a:lnTo>
                  <a:lnTo>
                    <a:pt x="34" y="46"/>
                  </a:lnTo>
                  <a:lnTo>
                    <a:pt x="31" y="43"/>
                  </a:lnTo>
                  <a:lnTo>
                    <a:pt x="34" y="40"/>
                  </a:lnTo>
                  <a:lnTo>
                    <a:pt x="34" y="43"/>
                  </a:lnTo>
                  <a:lnTo>
                    <a:pt x="34" y="38"/>
                  </a:lnTo>
                  <a:lnTo>
                    <a:pt x="31" y="29"/>
                  </a:lnTo>
                  <a:lnTo>
                    <a:pt x="31" y="26"/>
                  </a:lnTo>
                  <a:lnTo>
                    <a:pt x="31" y="23"/>
                  </a:lnTo>
                  <a:lnTo>
                    <a:pt x="31" y="20"/>
                  </a:lnTo>
                  <a:lnTo>
                    <a:pt x="31" y="17"/>
                  </a:lnTo>
                  <a:lnTo>
                    <a:pt x="29" y="15"/>
                  </a:lnTo>
                  <a:lnTo>
                    <a:pt x="29" y="12"/>
                  </a:lnTo>
                  <a:lnTo>
                    <a:pt x="23" y="12"/>
                  </a:lnTo>
                  <a:lnTo>
                    <a:pt x="23" y="9"/>
                  </a:lnTo>
                  <a:lnTo>
                    <a:pt x="23" y="6"/>
                  </a:lnTo>
                  <a:lnTo>
                    <a:pt x="20" y="6"/>
                  </a:lnTo>
                  <a:lnTo>
                    <a:pt x="17" y="6"/>
                  </a:lnTo>
                  <a:lnTo>
                    <a:pt x="11" y="3"/>
                  </a:lnTo>
                  <a:lnTo>
                    <a:pt x="8" y="3"/>
                  </a:lnTo>
                  <a:lnTo>
                    <a:pt x="8"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4" name="Freeform 514"/>
            <p:cNvSpPr>
              <a:spLocks noChangeArrowheads="1"/>
            </p:cNvSpPr>
            <p:nvPr/>
          </p:nvSpPr>
          <p:spPr bwMode="auto">
            <a:xfrm>
              <a:off x="7091521" y="1526792"/>
              <a:ext cx="6284" cy="12567"/>
            </a:xfrm>
            <a:custGeom>
              <a:avLst/>
              <a:gdLst>
                <a:gd name="T0" fmla="*/ 0 w 3"/>
                <a:gd name="T1" fmla="*/ 0 h 6"/>
                <a:gd name="T2" fmla="*/ 0 w 3"/>
                <a:gd name="T3" fmla="*/ 2147483647 h 6"/>
                <a:gd name="T4" fmla="*/ 2147483647 w 3"/>
                <a:gd name="T5" fmla="*/ 2147483647 h 6"/>
                <a:gd name="T6" fmla="*/ 2147483647 w 3"/>
                <a:gd name="T7" fmla="*/ 2147483647 h 6"/>
                <a:gd name="T8" fmla="*/ 2147483647 w 3"/>
                <a:gd name="T9" fmla="*/ 0 h 6"/>
                <a:gd name="T10" fmla="*/ 0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0" y="0"/>
                  </a:moveTo>
                  <a:lnTo>
                    <a:pt x="0" y="3"/>
                  </a:lnTo>
                  <a:lnTo>
                    <a:pt x="3" y="3"/>
                  </a:lnTo>
                  <a:lnTo>
                    <a:pt x="3" y="6"/>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5" name="Freeform 515"/>
            <p:cNvSpPr>
              <a:spLocks noChangeArrowheads="1"/>
            </p:cNvSpPr>
            <p:nvPr/>
          </p:nvSpPr>
          <p:spPr bwMode="auto">
            <a:xfrm>
              <a:off x="7145976" y="1587530"/>
              <a:ext cx="6284" cy="12567"/>
            </a:xfrm>
            <a:custGeom>
              <a:avLst/>
              <a:gdLst>
                <a:gd name="T0" fmla="*/ 0 w 3"/>
                <a:gd name="T1" fmla="*/ 0 h 6"/>
                <a:gd name="T2" fmla="*/ 0 w 3"/>
                <a:gd name="T3" fmla="*/ 0 h 6"/>
                <a:gd name="T4" fmla="*/ 0 w 3"/>
                <a:gd name="T5" fmla="*/ 2147483647 h 6"/>
                <a:gd name="T6" fmla="*/ 2147483647 w 3"/>
                <a:gd name="T7" fmla="*/ 2147483647 h 6"/>
                <a:gd name="T8" fmla="*/ 0 w 3"/>
                <a:gd name="T9" fmla="*/ 0 h 6"/>
                <a:gd name="T10" fmla="*/ 0 w 3"/>
                <a:gd name="T11" fmla="*/ 0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0" y="0"/>
                  </a:moveTo>
                  <a:lnTo>
                    <a:pt x="0" y="0"/>
                  </a:lnTo>
                  <a:lnTo>
                    <a:pt x="0" y="3"/>
                  </a:lnTo>
                  <a:lnTo>
                    <a:pt x="3" y="6"/>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6" name="Freeform 516"/>
            <p:cNvSpPr>
              <a:spLocks noChangeArrowheads="1"/>
            </p:cNvSpPr>
            <p:nvPr/>
          </p:nvSpPr>
          <p:spPr bwMode="auto">
            <a:xfrm>
              <a:off x="7133409" y="1600096"/>
              <a:ext cx="12567" cy="6284"/>
            </a:xfrm>
            <a:custGeom>
              <a:avLst/>
              <a:gdLst>
                <a:gd name="T0" fmla="*/ 2147483647 w 6"/>
                <a:gd name="T1" fmla="*/ 0 h 3"/>
                <a:gd name="T2" fmla="*/ 2147483647 w 6"/>
                <a:gd name="T3" fmla="*/ 0 h 3"/>
                <a:gd name="T4" fmla="*/ 0 w 6"/>
                <a:gd name="T5" fmla="*/ 0 h 3"/>
                <a:gd name="T6" fmla="*/ 0 w 6"/>
                <a:gd name="T7" fmla="*/ 0 h 3"/>
                <a:gd name="T8" fmla="*/ 2147483647 w 6"/>
                <a:gd name="T9" fmla="*/ 2147483647 h 3"/>
                <a:gd name="T10" fmla="*/ 2147483647 w 6"/>
                <a:gd name="T11" fmla="*/ 2147483647 h 3"/>
                <a:gd name="T12" fmla="*/ 2147483647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0"/>
                  </a:moveTo>
                  <a:lnTo>
                    <a:pt x="3" y="0"/>
                  </a:lnTo>
                  <a:lnTo>
                    <a:pt x="0" y="0"/>
                  </a:lnTo>
                  <a:lnTo>
                    <a:pt x="3" y="3"/>
                  </a:lnTo>
                  <a:lnTo>
                    <a:pt x="6"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7" name="Freeform 517"/>
            <p:cNvSpPr>
              <a:spLocks noChangeArrowheads="1"/>
            </p:cNvSpPr>
            <p:nvPr/>
          </p:nvSpPr>
          <p:spPr bwMode="auto">
            <a:xfrm>
              <a:off x="7055917" y="1520511"/>
              <a:ext cx="6284" cy="6284"/>
            </a:xfrm>
            <a:custGeom>
              <a:avLst/>
              <a:gdLst>
                <a:gd name="T0" fmla="*/ 0 w 3"/>
                <a:gd name="T1" fmla="*/ 0 h 3"/>
                <a:gd name="T2" fmla="*/ 0 w 3"/>
                <a:gd name="T3" fmla="*/ 2147483647 h 3"/>
                <a:gd name="T4" fmla="*/ 2147483647 w 3"/>
                <a:gd name="T5" fmla="*/ 2147483647 h 3"/>
                <a:gd name="T6" fmla="*/ 0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0"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8" name="Freeform 518"/>
            <p:cNvSpPr>
              <a:spLocks noChangeArrowheads="1"/>
            </p:cNvSpPr>
            <p:nvPr/>
          </p:nvSpPr>
          <p:spPr bwMode="auto">
            <a:xfrm>
              <a:off x="7055917" y="1507944"/>
              <a:ext cx="6284" cy="6284"/>
            </a:xfrm>
            <a:custGeom>
              <a:avLst/>
              <a:gdLst>
                <a:gd name="T0" fmla="*/ 2147483647 w 3"/>
                <a:gd name="T1" fmla="*/ 2147483647 h 3"/>
                <a:gd name="T2" fmla="*/ 2147483647 w 3"/>
                <a:gd name="T3" fmla="*/ 2147483647 h 3"/>
                <a:gd name="T4" fmla="*/ 2147483647 w 3"/>
                <a:gd name="T5" fmla="*/ 0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lnTo>
                    <a:pt x="3" y="3"/>
                  </a:ln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69" name="Freeform 519"/>
            <p:cNvSpPr>
              <a:spLocks noChangeArrowheads="1"/>
            </p:cNvSpPr>
            <p:nvPr/>
          </p:nvSpPr>
          <p:spPr bwMode="auto">
            <a:xfrm>
              <a:off x="7062201" y="1478623"/>
              <a:ext cx="1" cy="6284"/>
            </a:xfrm>
            <a:custGeom>
              <a:avLst/>
              <a:gdLst>
                <a:gd name="T0" fmla="*/ 0 w 1"/>
                <a:gd name="T1" fmla="*/ 0 h 3"/>
                <a:gd name="T2" fmla="*/ 0 w 1"/>
                <a:gd name="T3" fmla="*/ 0 h 3"/>
                <a:gd name="T4" fmla="*/ 0 w 1"/>
                <a:gd name="T5" fmla="*/ 0 h 3"/>
                <a:gd name="T6" fmla="*/ 0 w 1"/>
                <a:gd name="T7" fmla="*/ 2147483647 h 3"/>
                <a:gd name="T8" fmla="*/ 0 w 1"/>
                <a:gd name="T9" fmla="*/ 0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0" y="0"/>
                  </a:moveTo>
                  <a:lnTo>
                    <a:pt x="0" y="0"/>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0" name="Freeform 520"/>
            <p:cNvSpPr>
              <a:spLocks noChangeArrowheads="1"/>
            </p:cNvSpPr>
            <p:nvPr/>
          </p:nvSpPr>
          <p:spPr bwMode="auto">
            <a:xfrm>
              <a:off x="7122937" y="1725758"/>
              <a:ext cx="10472" cy="25132"/>
            </a:xfrm>
            <a:custGeom>
              <a:avLst/>
              <a:gdLst>
                <a:gd name="T0" fmla="*/ 0 w 5"/>
                <a:gd name="T1" fmla="*/ 2147483647 h 12"/>
                <a:gd name="T2" fmla="*/ 0 w 5"/>
                <a:gd name="T3" fmla="*/ 2147483647 h 12"/>
                <a:gd name="T4" fmla="*/ 2147483647 w 5"/>
                <a:gd name="T5" fmla="*/ 2147483647 h 12"/>
                <a:gd name="T6" fmla="*/ 2147483647 w 5"/>
                <a:gd name="T7" fmla="*/ 2147483647 h 12"/>
                <a:gd name="T8" fmla="*/ 2147483647 w 5"/>
                <a:gd name="T9" fmla="*/ 2147483647 h 12"/>
                <a:gd name="T10" fmla="*/ 2147483647 w 5"/>
                <a:gd name="T11" fmla="*/ 2147483647 h 12"/>
                <a:gd name="T12" fmla="*/ 2147483647 w 5"/>
                <a:gd name="T13" fmla="*/ 2147483647 h 12"/>
                <a:gd name="T14" fmla="*/ 2147483647 w 5"/>
                <a:gd name="T15" fmla="*/ 2147483647 h 12"/>
                <a:gd name="T16" fmla="*/ 2147483647 w 5"/>
                <a:gd name="T17" fmla="*/ 2147483647 h 12"/>
                <a:gd name="T18" fmla="*/ 2147483647 w 5"/>
                <a:gd name="T19" fmla="*/ 0 h 12"/>
                <a:gd name="T20" fmla="*/ 2147483647 w 5"/>
                <a:gd name="T21" fmla="*/ 0 h 12"/>
                <a:gd name="T22" fmla="*/ 2147483647 w 5"/>
                <a:gd name="T23" fmla="*/ 0 h 12"/>
                <a:gd name="T24" fmla="*/ 2147483647 w 5"/>
                <a:gd name="T25" fmla="*/ 2147483647 h 12"/>
                <a:gd name="T26" fmla="*/ 0 w 5"/>
                <a:gd name="T27" fmla="*/ 2147483647 h 12"/>
                <a:gd name="T28" fmla="*/ 2147483647 w 5"/>
                <a:gd name="T29" fmla="*/ 2147483647 h 12"/>
                <a:gd name="T30" fmla="*/ 0 w 5"/>
                <a:gd name="T31" fmla="*/ 2147483647 h 12"/>
                <a:gd name="T32" fmla="*/ 0 w 5"/>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2"/>
                <a:gd name="T53" fmla="*/ 5 w 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2">
                  <a:moveTo>
                    <a:pt x="0" y="6"/>
                  </a:moveTo>
                  <a:lnTo>
                    <a:pt x="0" y="9"/>
                  </a:lnTo>
                  <a:lnTo>
                    <a:pt x="3" y="12"/>
                  </a:lnTo>
                  <a:lnTo>
                    <a:pt x="3" y="9"/>
                  </a:lnTo>
                  <a:lnTo>
                    <a:pt x="3" y="6"/>
                  </a:lnTo>
                  <a:lnTo>
                    <a:pt x="5" y="6"/>
                  </a:lnTo>
                  <a:lnTo>
                    <a:pt x="5" y="0"/>
                  </a:lnTo>
                  <a:lnTo>
                    <a:pt x="3" y="0"/>
                  </a:lnTo>
                  <a:lnTo>
                    <a:pt x="3" y="3"/>
                  </a:lnTo>
                  <a:lnTo>
                    <a:pt x="0" y="3"/>
                  </a:lnTo>
                  <a:lnTo>
                    <a:pt x="3" y="6"/>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1" name="Rectangle 521"/>
            <p:cNvSpPr>
              <a:spLocks noChangeArrowheads="1"/>
            </p:cNvSpPr>
            <p:nvPr/>
          </p:nvSpPr>
          <p:spPr bwMode="auto">
            <a:xfrm>
              <a:off x="7133409" y="1690154"/>
              <a:ext cx="2095" cy="2095"/>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472" name="Freeform 522"/>
            <p:cNvSpPr>
              <a:spLocks noChangeArrowheads="1"/>
            </p:cNvSpPr>
            <p:nvPr/>
          </p:nvSpPr>
          <p:spPr bwMode="auto">
            <a:xfrm>
              <a:off x="7133409" y="1690154"/>
              <a:ext cx="1" cy="6284"/>
            </a:xfrm>
            <a:custGeom>
              <a:avLst/>
              <a:gdLst>
                <a:gd name="T0" fmla="*/ 0 w 1"/>
                <a:gd name="T1" fmla="*/ 0 h 3"/>
                <a:gd name="T2" fmla="*/ 0 w 1"/>
                <a:gd name="T3" fmla="*/ 2147483647 h 3"/>
                <a:gd name="T4" fmla="*/ 0 w 1"/>
                <a:gd name="T5" fmla="*/ 2147483647 h 3"/>
                <a:gd name="T6" fmla="*/ 0 w 1"/>
                <a:gd name="T7" fmla="*/ 2147483647 h 3"/>
                <a:gd name="T8" fmla="*/ 0 w 1"/>
                <a:gd name="T9" fmla="*/ 0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3" name="Freeform 523"/>
            <p:cNvSpPr>
              <a:spLocks noChangeArrowheads="1"/>
            </p:cNvSpPr>
            <p:nvPr/>
          </p:nvSpPr>
          <p:spPr bwMode="auto">
            <a:xfrm>
              <a:off x="7133409" y="1665020"/>
              <a:ext cx="12567" cy="12567"/>
            </a:xfrm>
            <a:custGeom>
              <a:avLst/>
              <a:gdLst>
                <a:gd name="T0" fmla="*/ 0 w 6"/>
                <a:gd name="T1" fmla="*/ 0 h 6"/>
                <a:gd name="T2" fmla="*/ 0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2147483647 w 6"/>
                <a:gd name="T13" fmla="*/ 2147483647 h 6"/>
                <a:gd name="T14" fmla="*/ 2147483647 w 6"/>
                <a:gd name="T15" fmla="*/ 0 h 6"/>
                <a:gd name="T16" fmla="*/ 2147483647 w 6"/>
                <a:gd name="T17" fmla="*/ 0 h 6"/>
                <a:gd name="T18" fmla="*/ 2147483647 w 6"/>
                <a:gd name="T19" fmla="*/ 0 h 6"/>
                <a:gd name="T20" fmla="*/ 0 w 6"/>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0" y="0"/>
                  </a:moveTo>
                  <a:lnTo>
                    <a:pt x="0" y="3"/>
                  </a:lnTo>
                  <a:lnTo>
                    <a:pt x="3" y="6"/>
                  </a:lnTo>
                  <a:lnTo>
                    <a:pt x="3" y="3"/>
                  </a:lnTo>
                  <a:lnTo>
                    <a:pt x="6" y="3"/>
                  </a:lnTo>
                  <a:lnTo>
                    <a:pt x="6" y="0"/>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4" name="Freeform 524"/>
            <p:cNvSpPr>
              <a:spLocks noChangeArrowheads="1"/>
            </p:cNvSpPr>
            <p:nvPr/>
          </p:nvSpPr>
          <p:spPr bwMode="auto">
            <a:xfrm>
              <a:off x="7236032" y="1091166"/>
              <a:ext cx="6284" cy="6284"/>
            </a:xfrm>
            <a:custGeom>
              <a:avLst/>
              <a:gdLst>
                <a:gd name="T0" fmla="*/ 0 w 3"/>
                <a:gd name="T1" fmla="*/ 2147483647 h 3"/>
                <a:gd name="T2" fmla="*/ 2147483647 w 3"/>
                <a:gd name="T3" fmla="*/ 2147483647 h 3"/>
                <a:gd name="T4" fmla="*/ 2147483647 w 3"/>
                <a:gd name="T5" fmla="*/ 2147483647 h 3"/>
                <a:gd name="T6" fmla="*/ 2147483647 w 3"/>
                <a:gd name="T7" fmla="*/ 0 h 3"/>
                <a:gd name="T8" fmla="*/ 2147483647 w 3"/>
                <a:gd name="T9" fmla="*/ 0 h 3"/>
                <a:gd name="T10" fmla="*/ 0 w 3"/>
                <a:gd name="T11" fmla="*/ 0 h 3"/>
                <a:gd name="T12" fmla="*/ 0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3"/>
                  </a:moveTo>
                  <a:lnTo>
                    <a:pt x="3" y="3"/>
                  </a:ln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5" name="Freeform 525"/>
            <p:cNvSpPr>
              <a:spLocks noChangeArrowheads="1"/>
            </p:cNvSpPr>
            <p:nvPr/>
          </p:nvSpPr>
          <p:spPr bwMode="auto">
            <a:xfrm>
              <a:off x="7816172" y="2758279"/>
              <a:ext cx="18849" cy="12567"/>
            </a:xfrm>
            <a:custGeom>
              <a:avLst/>
              <a:gdLst>
                <a:gd name="T0" fmla="*/ 2147483647 w 9"/>
                <a:gd name="T1" fmla="*/ 2147483647 h 6"/>
                <a:gd name="T2" fmla="*/ 2147483647 w 9"/>
                <a:gd name="T3" fmla="*/ 2147483647 h 6"/>
                <a:gd name="T4" fmla="*/ 2147483647 w 9"/>
                <a:gd name="T5" fmla="*/ 2147483647 h 6"/>
                <a:gd name="T6" fmla="*/ 2147483647 w 9"/>
                <a:gd name="T7" fmla="*/ 0 h 6"/>
                <a:gd name="T8" fmla="*/ 2147483647 w 9"/>
                <a:gd name="T9" fmla="*/ 0 h 6"/>
                <a:gd name="T10" fmla="*/ 2147483647 w 9"/>
                <a:gd name="T11" fmla="*/ 0 h 6"/>
                <a:gd name="T12" fmla="*/ 2147483647 w 9"/>
                <a:gd name="T13" fmla="*/ 0 h 6"/>
                <a:gd name="T14" fmla="*/ 0 w 9"/>
                <a:gd name="T15" fmla="*/ 0 h 6"/>
                <a:gd name="T16" fmla="*/ 0 w 9"/>
                <a:gd name="T17" fmla="*/ 2147483647 h 6"/>
                <a:gd name="T18" fmla="*/ 0 w 9"/>
                <a:gd name="T19" fmla="*/ 2147483647 h 6"/>
                <a:gd name="T20" fmla="*/ 0 w 9"/>
                <a:gd name="T21" fmla="*/ 2147483647 h 6"/>
                <a:gd name="T22" fmla="*/ 2147483647 w 9"/>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6"/>
                <a:gd name="T38" fmla="*/ 9 w 9"/>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6">
                  <a:moveTo>
                    <a:pt x="3" y="3"/>
                  </a:moveTo>
                  <a:lnTo>
                    <a:pt x="6" y="3"/>
                  </a:lnTo>
                  <a:lnTo>
                    <a:pt x="6" y="6"/>
                  </a:lnTo>
                  <a:lnTo>
                    <a:pt x="9" y="0"/>
                  </a:lnTo>
                  <a:lnTo>
                    <a:pt x="6" y="0"/>
                  </a:lnTo>
                  <a:lnTo>
                    <a:pt x="3" y="0"/>
                  </a:lnTo>
                  <a:lnTo>
                    <a:pt x="0" y="0"/>
                  </a:lnTo>
                  <a:lnTo>
                    <a:pt x="0" y="3"/>
                  </a:lnTo>
                  <a:lnTo>
                    <a:pt x="0"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6" name="Freeform 526"/>
            <p:cNvSpPr>
              <a:spLocks noChangeArrowheads="1"/>
            </p:cNvSpPr>
            <p:nvPr/>
          </p:nvSpPr>
          <p:spPr bwMode="auto">
            <a:xfrm>
              <a:off x="7899946" y="2735241"/>
              <a:ext cx="1" cy="10472"/>
            </a:xfrm>
            <a:custGeom>
              <a:avLst/>
              <a:gdLst>
                <a:gd name="T0" fmla="*/ 0 w 1"/>
                <a:gd name="T1" fmla="*/ 2147483647 h 5"/>
                <a:gd name="T2" fmla="*/ 0 w 1"/>
                <a:gd name="T3" fmla="*/ 2147483647 h 5"/>
                <a:gd name="T4" fmla="*/ 0 w 1"/>
                <a:gd name="T5" fmla="*/ 0 h 5"/>
                <a:gd name="T6" fmla="*/ 0 w 1"/>
                <a:gd name="T7" fmla="*/ 0 h 5"/>
                <a:gd name="T8" fmla="*/ 0 w 1"/>
                <a:gd name="T9" fmla="*/ 2147483647 h 5"/>
                <a:gd name="T10" fmla="*/ 0 w 1"/>
                <a:gd name="T11" fmla="*/ 2147483647 h 5"/>
                <a:gd name="T12" fmla="*/ 0 w 1"/>
                <a:gd name="T13" fmla="*/ 2147483647 h 5"/>
                <a:gd name="T14" fmla="*/ 0 60000 65536"/>
                <a:gd name="T15" fmla="*/ 0 60000 65536"/>
                <a:gd name="T16" fmla="*/ 0 60000 65536"/>
                <a:gd name="T17" fmla="*/ 0 60000 65536"/>
                <a:gd name="T18" fmla="*/ 0 60000 65536"/>
                <a:gd name="T19" fmla="*/ 0 60000 65536"/>
                <a:gd name="T20" fmla="*/ 0 60000 65536"/>
                <a:gd name="T21" fmla="*/ 0 w 1"/>
                <a:gd name="T22" fmla="*/ 0 h 5"/>
                <a:gd name="T23" fmla="*/ 1 w 1"/>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5">
                  <a:moveTo>
                    <a:pt x="0" y="5"/>
                  </a:moveTo>
                  <a:lnTo>
                    <a:pt x="0" y="2"/>
                  </a:lnTo>
                  <a:lnTo>
                    <a:pt x="0" y="0"/>
                  </a:lnTo>
                  <a:lnTo>
                    <a:pt x="0" y="2"/>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7" name="Freeform 527"/>
            <p:cNvSpPr>
              <a:spLocks noChangeArrowheads="1"/>
            </p:cNvSpPr>
            <p:nvPr/>
          </p:nvSpPr>
          <p:spPr bwMode="auto">
            <a:xfrm>
              <a:off x="7912513" y="2777128"/>
              <a:ext cx="6284" cy="12567"/>
            </a:xfrm>
            <a:custGeom>
              <a:avLst/>
              <a:gdLst>
                <a:gd name="T0" fmla="*/ 2147483647 w 3"/>
                <a:gd name="T1" fmla="*/ 2147483647 h 6"/>
                <a:gd name="T2" fmla="*/ 2147483647 w 3"/>
                <a:gd name="T3" fmla="*/ 2147483647 h 6"/>
                <a:gd name="T4" fmla="*/ 2147483647 w 3"/>
                <a:gd name="T5" fmla="*/ 0 h 6"/>
                <a:gd name="T6" fmla="*/ 0 w 3"/>
                <a:gd name="T7" fmla="*/ 0 h 6"/>
                <a:gd name="T8" fmla="*/ 0 w 3"/>
                <a:gd name="T9" fmla="*/ 0 h 6"/>
                <a:gd name="T10" fmla="*/ 0 w 3"/>
                <a:gd name="T11" fmla="*/ 0 h 6"/>
                <a:gd name="T12" fmla="*/ 0 w 3"/>
                <a:gd name="T13" fmla="*/ 2147483647 h 6"/>
                <a:gd name="T14" fmla="*/ 2147483647 w 3"/>
                <a:gd name="T15" fmla="*/ 2147483647 h 6"/>
                <a:gd name="T16" fmla="*/ 2147483647 w 3"/>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3" y="3"/>
                  </a:moveTo>
                  <a:lnTo>
                    <a:pt x="3" y="3"/>
                  </a:lnTo>
                  <a:lnTo>
                    <a:pt x="3" y="0"/>
                  </a:lnTo>
                  <a:lnTo>
                    <a:pt x="0" y="0"/>
                  </a:lnTo>
                  <a:lnTo>
                    <a:pt x="0" y="3"/>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8" name="Freeform 528"/>
            <p:cNvSpPr>
              <a:spLocks noChangeArrowheads="1"/>
            </p:cNvSpPr>
            <p:nvPr/>
          </p:nvSpPr>
          <p:spPr bwMode="auto">
            <a:xfrm>
              <a:off x="7931361" y="2783411"/>
              <a:ext cx="41887" cy="35605"/>
            </a:xfrm>
            <a:custGeom>
              <a:avLst/>
              <a:gdLst>
                <a:gd name="T0" fmla="*/ 2147483647 w 20"/>
                <a:gd name="T1" fmla="*/ 2147483647 h 17"/>
                <a:gd name="T2" fmla="*/ 2147483647 w 20"/>
                <a:gd name="T3" fmla="*/ 2147483647 h 17"/>
                <a:gd name="T4" fmla="*/ 2147483647 w 20"/>
                <a:gd name="T5" fmla="*/ 2147483647 h 17"/>
                <a:gd name="T6" fmla="*/ 2147483647 w 20"/>
                <a:gd name="T7" fmla="*/ 2147483647 h 17"/>
                <a:gd name="T8" fmla="*/ 2147483647 w 20"/>
                <a:gd name="T9" fmla="*/ 2147483647 h 17"/>
                <a:gd name="T10" fmla="*/ 2147483647 w 20"/>
                <a:gd name="T11" fmla="*/ 2147483647 h 17"/>
                <a:gd name="T12" fmla="*/ 2147483647 w 20"/>
                <a:gd name="T13" fmla="*/ 2147483647 h 17"/>
                <a:gd name="T14" fmla="*/ 2147483647 w 20"/>
                <a:gd name="T15" fmla="*/ 2147483647 h 17"/>
                <a:gd name="T16" fmla="*/ 2147483647 w 20"/>
                <a:gd name="T17" fmla="*/ 2147483647 h 17"/>
                <a:gd name="T18" fmla="*/ 2147483647 w 20"/>
                <a:gd name="T19" fmla="*/ 2147483647 h 17"/>
                <a:gd name="T20" fmla="*/ 2147483647 w 20"/>
                <a:gd name="T21" fmla="*/ 2147483647 h 17"/>
                <a:gd name="T22" fmla="*/ 2147483647 w 20"/>
                <a:gd name="T23" fmla="*/ 2147483647 h 17"/>
                <a:gd name="T24" fmla="*/ 2147483647 w 20"/>
                <a:gd name="T25" fmla="*/ 2147483647 h 17"/>
                <a:gd name="T26" fmla="*/ 2147483647 w 20"/>
                <a:gd name="T27" fmla="*/ 0 h 17"/>
                <a:gd name="T28" fmla="*/ 0 w 20"/>
                <a:gd name="T29" fmla="*/ 0 h 17"/>
                <a:gd name="T30" fmla="*/ 0 w 20"/>
                <a:gd name="T31" fmla="*/ 2147483647 h 17"/>
                <a:gd name="T32" fmla="*/ 2147483647 w 20"/>
                <a:gd name="T33" fmla="*/ 2147483647 h 17"/>
                <a:gd name="T34" fmla="*/ 2147483647 w 20"/>
                <a:gd name="T35" fmla="*/ 214748364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7"/>
                <a:gd name="T56" fmla="*/ 20 w 2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7">
                  <a:moveTo>
                    <a:pt x="5" y="8"/>
                  </a:moveTo>
                  <a:lnTo>
                    <a:pt x="8" y="8"/>
                  </a:lnTo>
                  <a:lnTo>
                    <a:pt x="11" y="8"/>
                  </a:lnTo>
                  <a:lnTo>
                    <a:pt x="14" y="14"/>
                  </a:lnTo>
                  <a:lnTo>
                    <a:pt x="17" y="17"/>
                  </a:lnTo>
                  <a:lnTo>
                    <a:pt x="20" y="17"/>
                  </a:lnTo>
                  <a:lnTo>
                    <a:pt x="17" y="14"/>
                  </a:lnTo>
                  <a:lnTo>
                    <a:pt x="17" y="11"/>
                  </a:lnTo>
                  <a:lnTo>
                    <a:pt x="14" y="11"/>
                  </a:lnTo>
                  <a:lnTo>
                    <a:pt x="8" y="5"/>
                  </a:lnTo>
                  <a:lnTo>
                    <a:pt x="5" y="3"/>
                  </a:lnTo>
                  <a:lnTo>
                    <a:pt x="2" y="0"/>
                  </a:lnTo>
                  <a:lnTo>
                    <a:pt x="0" y="0"/>
                  </a:lnTo>
                  <a:lnTo>
                    <a:pt x="0" y="3"/>
                  </a:lnTo>
                  <a:lnTo>
                    <a:pt x="2" y="3"/>
                  </a:lnTo>
                  <a:lnTo>
                    <a:pt x="5"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79" name="Freeform 529"/>
            <p:cNvSpPr>
              <a:spLocks noChangeArrowheads="1"/>
            </p:cNvSpPr>
            <p:nvPr/>
          </p:nvSpPr>
          <p:spPr bwMode="auto">
            <a:xfrm>
              <a:off x="7973249" y="2825299"/>
              <a:ext cx="16755" cy="41887"/>
            </a:xfrm>
            <a:custGeom>
              <a:avLst/>
              <a:gdLst>
                <a:gd name="T0" fmla="*/ 2147483647 w 8"/>
                <a:gd name="T1" fmla="*/ 2147483647 h 20"/>
                <a:gd name="T2" fmla="*/ 2147483647 w 8"/>
                <a:gd name="T3" fmla="*/ 2147483647 h 20"/>
                <a:gd name="T4" fmla="*/ 2147483647 w 8"/>
                <a:gd name="T5" fmla="*/ 2147483647 h 20"/>
                <a:gd name="T6" fmla="*/ 2147483647 w 8"/>
                <a:gd name="T7" fmla="*/ 2147483647 h 20"/>
                <a:gd name="T8" fmla="*/ 2147483647 w 8"/>
                <a:gd name="T9" fmla="*/ 2147483647 h 20"/>
                <a:gd name="T10" fmla="*/ 2147483647 w 8"/>
                <a:gd name="T11" fmla="*/ 2147483647 h 20"/>
                <a:gd name="T12" fmla="*/ 2147483647 w 8"/>
                <a:gd name="T13" fmla="*/ 2147483647 h 20"/>
                <a:gd name="T14" fmla="*/ 2147483647 w 8"/>
                <a:gd name="T15" fmla="*/ 2147483647 h 20"/>
                <a:gd name="T16" fmla="*/ 2147483647 w 8"/>
                <a:gd name="T17" fmla="*/ 2147483647 h 20"/>
                <a:gd name="T18" fmla="*/ 2147483647 w 8"/>
                <a:gd name="T19" fmla="*/ 2147483647 h 20"/>
                <a:gd name="T20" fmla="*/ 2147483647 w 8"/>
                <a:gd name="T21" fmla="*/ 2147483647 h 20"/>
                <a:gd name="T22" fmla="*/ 2147483647 w 8"/>
                <a:gd name="T23" fmla="*/ 0 h 20"/>
                <a:gd name="T24" fmla="*/ 0 w 8"/>
                <a:gd name="T25" fmla="*/ 0 h 20"/>
                <a:gd name="T26" fmla="*/ 2147483647 w 8"/>
                <a:gd name="T27" fmla="*/ 2147483647 h 20"/>
                <a:gd name="T28" fmla="*/ 2147483647 w 8"/>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20"/>
                <a:gd name="T47" fmla="*/ 8 w 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20">
                  <a:moveTo>
                    <a:pt x="3" y="11"/>
                  </a:moveTo>
                  <a:lnTo>
                    <a:pt x="5" y="20"/>
                  </a:lnTo>
                  <a:lnTo>
                    <a:pt x="8" y="17"/>
                  </a:lnTo>
                  <a:lnTo>
                    <a:pt x="8" y="14"/>
                  </a:lnTo>
                  <a:lnTo>
                    <a:pt x="8" y="11"/>
                  </a:lnTo>
                  <a:lnTo>
                    <a:pt x="8" y="8"/>
                  </a:lnTo>
                  <a:lnTo>
                    <a:pt x="8" y="6"/>
                  </a:lnTo>
                  <a:lnTo>
                    <a:pt x="8" y="3"/>
                  </a:lnTo>
                  <a:lnTo>
                    <a:pt x="5" y="3"/>
                  </a:lnTo>
                  <a:lnTo>
                    <a:pt x="3" y="3"/>
                  </a:lnTo>
                  <a:lnTo>
                    <a:pt x="3" y="0"/>
                  </a:lnTo>
                  <a:lnTo>
                    <a:pt x="0" y="0"/>
                  </a:lnTo>
                  <a:lnTo>
                    <a:pt x="3" y="3"/>
                  </a:lnTo>
                  <a:lnTo>
                    <a:pt x="3"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0" name="Freeform 530"/>
            <p:cNvSpPr>
              <a:spLocks noChangeArrowheads="1"/>
            </p:cNvSpPr>
            <p:nvPr/>
          </p:nvSpPr>
          <p:spPr bwMode="auto">
            <a:xfrm>
              <a:off x="7973249" y="2819016"/>
              <a:ext cx="1" cy="6284"/>
            </a:xfrm>
            <a:custGeom>
              <a:avLst/>
              <a:gdLst>
                <a:gd name="T0" fmla="*/ 0 w 1"/>
                <a:gd name="T1" fmla="*/ 0 h 3"/>
                <a:gd name="T2" fmla="*/ 0 w 1"/>
                <a:gd name="T3" fmla="*/ 0 h 3"/>
                <a:gd name="T4" fmla="*/ 0 w 1"/>
                <a:gd name="T5" fmla="*/ 2147483647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0"/>
                  </a:moveTo>
                  <a:lnTo>
                    <a:pt x="0" y="0"/>
                  </a:ln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1" name="Freeform 531"/>
            <p:cNvSpPr>
              <a:spLocks noChangeArrowheads="1"/>
            </p:cNvSpPr>
            <p:nvPr/>
          </p:nvSpPr>
          <p:spPr bwMode="auto">
            <a:xfrm>
              <a:off x="7822455" y="2879752"/>
              <a:ext cx="6284" cy="12567"/>
            </a:xfrm>
            <a:custGeom>
              <a:avLst/>
              <a:gdLst>
                <a:gd name="T0" fmla="*/ 0 w 3"/>
                <a:gd name="T1" fmla="*/ 0 h 6"/>
                <a:gd name="T2" fmla="*/ 0 w 3"/>
                <a:gd name="T3" fmla="*/ 2147483647 h 6"/>
                <a:gd name="T4" fmla="*/ 0 w 3"/>
                <a:gd name="T5" fmla="*/ 2147483647 h 6"/>
                <a:gd name="T6" fmla="*/ 2147483647 w 3"/>
                <a:gd name="T7" fmla="*/ 2147483647 h 6"/>
                <a:gd name="T8" fmla="*/ 2147483647 w 3"/>
                <a:gd name="T9" fmla="*/ 2147483647 h 6"/>
                <a:gd name="T10" fmla="*/ 2147483647 w 3"/>
                <a:gd name="T11" fmla="*/ 2147483647 h 6"/>
                <a:gd name="T12" fmla="*/ 2147483647 w 3"/>
                <a:gd name="T13" fmla="*/ 0 h 6"/>
                <a:gd name="T14" fmla="*/ 0 w 3"/>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0"/>
                  </a:moveTo>
                  <a:lnTo>
                    <a:pt x="0" y="3"/>
                  </a:lnTo>
                  <a:lnTo>
                    <a:pt x="0" y="6"/>
                  </a:lnTo>
                  <a:lnTo>
                    <a:pt x="3" y="6"/>
                  </a:lnTo>
                  <a:lnTo>
                    <a:pt x="3"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2" name="Freeform 532"/>
            <p:cNvSpPr>
              <a:spLocks noChangeArrowheads="1"/>
            </p:cNvSpPr>
            <p:nvPr/>
          </p:nvSpPr>
          <p:spPr bwMode="auto">
            <a:xfrm>
              <a:off x="7839209" y="2892317"/>
              <a:ext cx="12567" cy="10472"/>
            </a:xfrm>
            <a:custGeom>
              <a:avLst/>
              <a:gdLst>
                <a:gd name="T0" fmla="*/ 2147483647 w 6"/>
                <a:gd name="T1" fmla="*/ 2147483647 h 5"/>
                <a:gd name="T2" fmla="*/ 2147483647 w 6"/>
                <a:gd name="T3" fmla="*/ 2147483647 h 5"/>
                <a:gd name="T4" fmla="*/ 2147483647 w 6"/>
                <a:gd name="T5" fmla="*/ 2147483647 h 5"/>
                <a:gd name="T6" fmla="*/ 2147483647 w 6"/>
                <a:gd name="T7" fmla="*/ 0 h 5"/>
                <a:gd name="T8" fmla="*/ 0 w 6"/>
                <a:gd name="T9" fmla="*/ 0 h 5"/>
                <a:gd name="T10" fmla="*/ 0 w 6"/>
                <a:gd name="T11" fmla="*/ 0 h 5"/>
                <a:gd name="T12" fmla="*/ 2147483647 w 6"/>
                <a:gd name="T13" fmla="*/ 2147483647 h 5"/>
                <a:gd name="T14" fmla="*/ 2147483647 w 6"/>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3" y="5"/>
                  </a:moveTo>
                  <a:lnTo>
                    <a:pt x="6" y="5"/>
                  </a:lnTo>
                  <a:lnTo>
                    <a:pt x="6" y="2"/>
                  </a:lnTo>
                  <a:lnTo>
                    <a:pt x="3" y="0"/>
                  </a:lnTo>
                  <a:lnTo>
                    <a:pt x="0" y="0"/>
                  </a:lnTo>
                  <a:lnTo>
                    <a:pt x="3" y="2"/>
                  </a:lnTo>
                  <a:lnTo>
                    <a:pt x="3"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3" name="Freeform 533"/>
            <p:cNvSpPr>
              <a:spLocks noChangeArrowheads="1"/>
            </p:cNvSpPr>
            <p:nvPr/>
          </p:nvSpPr>
          <p:spPr bwMode="auto">
            <a:xfrm>
              <a:off x="7858059" y="2842054"/>
              <a:ext cx="115191" cy="79585"/>
            </a:xfrm>
            <a:custGeom>
              <a:avLst/>
              <a:gdLst>
                <a:gd name="T0" fmla="*/ 2147483647 w 55"/>
                <a:gd name="T1" fmla="*/ 2147483647 h 38"/>
                <a:gd name="T2" fmla="*/ 2147483647 w 55"/>
                <a:gd name="T3" fmla="*/ 2147483647 h 38"/>
                <a:gd name="T4" fmla="*/ 2147483647 w 55"/>
                <a:gd name="T5" fmla="*/ 2147483647 h 38"/>
                <a:gd name="T6" fmla="*/ 2147483647 w 55"/>
                <a:gd name="T7" fmla="*/ 2147483647 h 38"/>
                <a:gd name="T8" fmla="*/ 2147483647 w 55"/>
                <a:gd name="T9" fmla="*/ 2147483647 h 38"/>
                <a:gd name="T10" fmla="*/ 2147483647 w 55"/>
                <a:gd name="T11" fmla="*/ 2147483647 h 38"/>
                <a:gd name="T12" fmla="*/ 2147483647 w 55"/>
                <a:gd name="T13" fmla="*/ 2147483647 h 38"/>
                <a:gd name="T14" fmla="*/ 2147483647 w 55"/>
                <a:gd name="T15" fmla="*/ 2147483647 h 38"/>
                <a:gd name="T16" fmla="*/ 2147483647 w 55"/>
                <a:gd name="T17" fmla="*/ 2147483647 h 38"/>
                <a:gd name="T18" fmla="*/ 2147483647 w 55"/>
                <a:gd name="T19" fmla="*/ 2147483647 h 38"/>
                <a:gd name="T20" fmla="*/ 2147483647 w 55"/>
                <a:gd name="T21" fmla="*/ 2147483647 h 38"/>
                <a:gd name="T22" fmla="*/ 2147483647 w 55"/>
                <a:gd name="T23" fmla="*/ 2147483647 h 38"/>
                <a:gd name="T24" fmla="*/ 2147483647 w 55"/>
                <a:gd name="T25" fmla="*/ 2147483647 h 38"/>
                <a:gd name="T26" fmla="*/ 2147483647 w 55"/>
                <a:gd name="T27" fmla="*/ 2147483647 h 38"/>
                <a:gd name="T28" fmla="*/ 2147483647 w 55"/>
                <a:gd name="T29" fmla="*/ 2147483647 h 38"/>
                <a:gd name="T30" fmla="*/ 2147483647 w 55"/>
                <a:gd name="T31" fmla="*/ 2147483647 h 38"/>
                <a:gd name="T32" fmla="*/ 2147483647 w 55"/>
                <a:gd name="T33" fmla="*/ 2147483647 h 38"/>
                <a:gd name="T34" fmla="*/ 2147483647 w 55"/>
                <a:gd name="T35" fmla="*/ 2147483647 h 38"/>
                <a:gd name="T36" fmla="*/ 2147483647 w 55"/>
                <a:gd name="T37" fmla="*/ 2147483647 h 38"/>
                <a:gd name="T38" fmla="*/ 2147483647 w 55"/>
                <a:gd name="T39" fmla="*/ 2147483647 h 38"/>
                <a:gd name="T40" fmla="*/ 2147483647 w 55"/>
                <a:gd name="T41" fmla="*/ 2147483647 h 38"/>
                <a:gd name="T42" fmla="*/ 2147483647 w 55"/>
                <a:gd name="T43" fmla="*/ 2147483647 h 38"/>
                <a:gd name="T44" fmla="*/ 2147483647 w 55"/>
                <a:gd name="T45" fmla="*/ 2147483647 h 38"/>
                <a:gd name="T46" fmla="*/ 2147483647 w 55"/>
                <a:gd name="T47" fmla="*/ 2147483647 h 38"/>
                <a:gd name="T48" fmla="*/ 2147483647 w 55"/>
                <a:gd name="T49" fmla="*/ 2147483647 h 38"/>
                <a:gd name="T50" fmla="*/ 2147483647 w 55"/>
                <a:gd name="T51" fmla="*/ 0 h 38"/>
                <a:gd name="T52" fmla="*/ 2147483647 w 55"/>
                <a:gd name="T53" fmla="*/ 0 h 38"/>
                <a:gd name="T54" fmla="*/ 2147483647 w 55"/>
                <a:gd name="T55" fmla="*/ 2147483647 h 38"/>
                <a:gd name="T56" fmla="*/ 2147483647 w 55"/>
                <a:gd name="T57" fmla="*/ 2147483647 h 38"/>
                <a:gd name="T58" fmla="*/ 2147483647 w 55"/>
                <a:gd name="T59" fmla="*/ 0 h 38"/>
                <a:gd name="T60" fmla="*/ 2147483647 w 55"/>
                <a:gd name="T61" fmla="*/ 2147483647 h 38"/>
                <a:gd name="T62" fmla="*/ 2147483647 w 55"/>
                <a:gd name="T63" fmla="*/ 2147483647 h 38"/>
                <a:gd name="T64" fmla="*/ 2147483647 w 55"/>
                <a:gd name="T65" fmla="*/ 2147483647 h 38"/>
                <a:gd name="T66" fmla="*/ 2147483647 w 55"/>
                <a:gd name="T67" fmla="*/ 2147483647 h 38"/>
                <a:gd name="T68" fmla="*/ 2147483647 w 55"/>
                <a:gd name="T69" fmla="*/ 2147483647 h 38"/>
                <a:gd name="T70" fmla="*/ 2147483647 w 55"/>
                <a:gd name="T71" fmla="*/ 2147483647 h 38"/>
                <a:gd name="T72" fmla="*/ 2147483647 w 55"/>
                <a:gd name="T73" fmla="*/ 2147483647 h 38"/>
                <a:gd name="T74" fmla="*/ 2147483647 w 55"/>
                <a:gd name="T75" fmla="*/ 2147483647 h 38"/>
                <a:gd name="T76" fmla="*/ 2147483647 w 55"/>
                <a:gd name="T77" fmla="*/ 2147483647 h 38"/>
                <a:gd name="T78" fmla="*/ 2147483647 w 55"/>
                <a:gd name="T79" fmla="*/ 2147483647 h 38"/>
                <a:gd name="T80" fmla="*/ 2147483647 w 55"/>
                <a:gd name="T81" fmla="*/ 2147483647 h 38"/>
                <a:gd name="T82" fmla="*/ 2147483647 w 55"/>
                <a:gd name="T83" fmla="*/ 2147483647 h 38"/>
                <a:gd name="T84" fmla="*/ 2147483647 w 55"/>
                <a:gd name="T85" fmla="*/ 2147483647 h 38"/>
                <a:gd name="T86" fmla="*/ 2147483647 w 55"/>
                <a:gd name="T87" fmla="*/ 2147483647 h 38"/>
                <a:gd name="T88" fmla="*/ 2147483647 w 55"/>
                <a:gd name="T89" fmla="*/ 2147483647 h 38"/>
                <a:gd name="T90" fmla="*/ 2147483647 w 55"/>
                <a:gd name="T91" fmla="*/ 2147483647 h 38"/>
                <a:gd name="T92" fmla="*/ 2147483647 w 55"/>
                <a:gd name="T93" fmla="*/ 2147483647 h 38"/>
                <a:gd name="T94" fmla="*/ 2147483647 w 55"/>
                <a:gd name="T95" fmla="*/ 2147483647 h 38"/>
                <a:gd name="T96" fmla="*/ 2147483647 w 55"/>
                <a:gd name="T97" fmla="*/ 2147483647 h 38"/>
                <a:gd name="T98" fmla="*/ 2147483647 w 55"/>
                <a:gd name="T99" fmla="*/ 2147483647 h 38"/>
                <a:gd name="T100" fmla="*/ 2147483647 w 55"/>
                <a:gd name="T101" fmla="*/ 2147483647 h 38"/>
                <a:gd name="T102" fmla="*/ 2147483647 w 55"/>
                <a:gd name="T103" fmla="*/ 2147483647 h 38"/>
                <a:gd name="T104" fmla="*/ 2147483647 w 55"/>
                <a:gd name="T105" fmla="*/ 2147483647 h 38"/>
                <a:gd name="T106" fmla="*/ 2147483647 w 55"/>
                <a:gd name="T107" fmla="*/ 2147483647 h 38"/>
                <a:gd name="T108" fmla="*/ 2147483647 w 55"/>
                <a:gd name="T109" fmla="*/ 2147483647 h 38"/>
                <a:gd name="T110" fmla="*/ 0 w 55"/>
                <a:gd name="T111" fmla="*/ 2147483647 h 38"/>
                <a:gd name="T112" fmla="*/ 0 w 55"/>
                <a:gd name="T113" fmla="*/ 2147483647 h 38"/>
                <a:gd name="T114" fmla="*/ 0 w 55"/>
                <a:gd name="T115" fmla="*/ 2147483647 h 38"/>
                <a:gd name="T116" fmla="*/ 2147483647 w 55"/>
                <a:gd name="T117" fmla="*/ 2147483647 h 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38"/>
                <a:gd name="T179" fmla="*/ 55 w 55"/>
                <a:gd name="T180" fmla="*/ 38 h 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38">
                  <a:moveTo>
                    <a:pt x="3" y="29"/>
                  </a:moveTo>
                  <a:lnTo>
                    <a:pt x="6" y="32"/>
                  </a:lnTo>
                  <a:lnTo>
                    <a:pt x="9" y="35"/>
                  </a:lnTo>
                  <a:lnTo>
                    <a:pt x="12" y="35"/>
                  </a:lnTo>
                  <a:lnTo>
                    <a:pt x="14" y="35"/>
                  </a:lnTo>
                  <a:lnTo>
                    <a:pt x="17" y="38"/>
                  </a:lnTo>
                  <a:lnTo>
                    <a:pt x="20" y="38"/>
                  </a:lnTo>
                  <a:lnTo>
                    <a:pt x="23" y="38"/>
                  </a:lnTo>
                  <a:lnTo>
                    <a:pt x="26" y="38"/>
                  </a:lnTo>
                  <a:lnTo>
                    <a:pt x="29" y="38"/>
                  </a:lnTo>
                  <a:lnTo>
                    <a:pt x="32" y="38"/>
                  </a:lnTo>
                  <a:lnTo>
                    <a:pt x="37" y="32"/>
                  </a:lnTo>
                  <a:lnTo>
                    <a:pt x="40" y="29"/>
                  </a:lnTo>
                  <a:lnTo>
                    <a:pt x="43" y="26"/>
                  </a:lnTo>
                  <a:lnTo>
                    <a:pt x="46" y="26"/>
                  </a:lnTo>
                  <a:lnTo>
                    <a:pt x="49" y="26"/>
                  </a:lnTo>
                  <a:lnTo>
                    <a:pt x="49" y="21"/>
                  </a:lnTo>
                  <a:lnTo>
                    <a:pt x="49" y="18"/>
                  </a:lnTo>
                  <a:lnTo>
                    <a:pt x="52" y="15"/>
                  </a:lnTo>
                  <a:lnTo>
                    <a:pt x="52" y="12"/>
                  </a:lnTo>
                  <a:lnTo>
                    <a:pt x="55" y="9"/>
                  </a:lnTo>
                  <a:lnTo>
                    <a:pt x="55" y="6"/>
                  </a:lnTo>
                  <a:lnTo>
                    <a:pt x="52" y="3"/>
                  </a:lnTo>
                  <a:lnTo>
                    <a:pt x="52" y="0"/>
                  </a:lnTo>
                  <a:lnTo>
                    <a:pt x="49" y="0"/>
                  </a:lnTo>
                  <a:lnTo>
                    <a:pt x="49" y="3"/>
                  </a:lnTo>
                  <a:lnTo>
                    <a:pt x="46" y="3"/>
                  </a:lnTo>
                  <a:lnTo>
                    <a:pt x="46" y="0"/>
                  </a:lnTo>
                  <a:lnTo>
                    <a:pt x="43" y="3"/>
                  </a:lnTo>
                  <a:lnTo>
                    <a:pt x="43" y="6"/>
                  </a:lnTo>
                  <a:lnTo>
                    <a:pt x="43" y="9"/>
                  </a:lnTo>
                  <a:lnTo>
                    <a:pt x="43" y="12"/>
                  </a:lnTo>
                  <a:lnTo>
                    <a:pt x="43" y="15"/>
                  </a:lnTo>
                  <a:lnTo>
                    <a:pt x="40" y="15"/>
                  </a:lnTo>
                  <a:lnTo>
                    <a:pt x="37" y="18"/>
                  </a:lnTo>
                  <a:lnTo>
                    <a:pt x="35" y="24"/>
                  </a:lnTo>
                  <a:lnTo>
                    <a:pt x="32" y="24"/>
                  </a:lnTo>
                  <a:lnTo>
                    <a:pt x="29" y="24"/>
                  </a:lnTo>
                  <a:lnTo>
                    <a:pt x="26" y="24"/>
                  </a:lnTo>
                  <a:lnTo>
                    <a:pt x="23" y="24"/>
                  </a:lnTo>
                  <a:lnTo>
                    <a:pt x="23" y="18"/>
                  </a:lnTo>
                  <a:lnTo>
                    <a:pt x="20" y="18"/>
                  </a:lnTo>
                  <a:lnTo>
                    <a:pt x="20" y="21"/>
                  </a:lnTo>
                  <a:lnTo>
                    <a:pt x="20" y="24"/>
                  </a:lnTo>
                  <a:lnTo>
                    <a:pt x="17" y="24"/>
                  </a:lnTo>
                  <a:lnTo>
                    <a:pt x="12" y="24"/>
                  </a:lnTo>
                  <a:lnTo>
                    <a:pt x="3" y="24"/>
                  </a:lnTo>
                  <a:lnTo>
                    <a:pt x="0" y="24"/>
                  </a:lnTo>
                  <a:lnTo>
                    <a:pt x="0" y="26"/>
                  </a:lnTo>
                  <a:lnTo>
                    <a:pt x="3" y="2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4" name="Freeform 534"/>
            <p:cNvSpPr>
              <a:spLocks noChangeArrowheads="1"/>
            </p:cNvSpPr>
            <p:nvPr/>
          </p:nvSpPr>
          <p:spPr bwMode="auto">
            <a:xfrm>
              <a:off x="7954400" y="3024264"/>
              <a:ext cx="12567" cy="12567"/>
            </a:xfrm>
            <a:custGeom>
              <a:avLst/>
              <a:gdLst>
                <a:gd name="T0" fmla="*/ 0 w 6"/>
                <a:gd name="T1" fmla="*/ 0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0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0" y="0"/>
                  </a:moveTo>
                  <a:lnTo>
                    <a:pt x="3" y="3"/>
                  </a:lnTo>
                  <a:lnTo>
                    <a:pt x="3" y="6"/>
                  </a:lnTo>
                  <a:lnTo>
                    <a:pt x="6" y="6"/>
                  </a:lnTo>
                  <a:lnTo>
                    <a:pt x="6"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5" name="Freeform 535"/>
            <p:cNvSpPr>
              <a:spLocks noChangeArrowheads="1"/>
            </p:cNvSpPr>
            <p:nvPr/>
          </p:nvSpPr>
          <p:spPr bwMode="auto">
            <a:xfrm>
              <a:off x="7899947" y="3036830"/>
              <a:ext cx="6284" cy="12567"/>
            </a:xfrm>
            <a:custGeom>
              <a:avLst/>
              <a:gdLst>
                <a:gd name="T0" fmla="*/ 2147483647 w 3"/>
                <a:gd name="T1" fmla="*/ 2147483647 h 6"/>
                <a:gd name="T2" fmla="*/ 2147483647 w 3"/>
                <a:gd name="T3" fmla="*/ 0 h 6"/>
                <a:gd name="T4" fmla="*/ 0 w 3"/>
                <a:gd name="T5" fmla="*/ 0 h 6"/>
                <a:gd name="T6" fmla="*/ 0 w 3"/>
                <a:gd name="T7" fmla="*/ 0 h 6"/>
                <a:gd name="T8" fmla="*/ 0 w 3"/>
                <a:gd name="T9" fmla="*/ 2147483647 h 6"/>
                <a:gd name="T10" fmla="*/ 2147483647 w 3"/>
                <a:gd name="T11" fmla="*/ 2147483647 h 6"/>
                <a:gd name="T12" fmla="*/ 2147483647 w 3"/>
                <a:gd name="T13" fmla="*/ 2147483647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3" y="3"/>
                  </a:moveTo>
                  <a:lnTo>
                    <a:pt x="3" y="0"/>
                  </a:lnTo>
                  <a:lnTo>
                    <a:pt x="0" y="0"/>
                  </a:lnTo>
                  <a:lnTo>
                    <a:pt x="0" y="6"/>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6" name="Freeform 536"/>
            <p:cNvSpPr>
              <a:spLocks noChangeArrowheads="1"/>
            </p:cNvSpPr>
            <p:nvPr/>
          </p:nvSpPr>
          <p:spPr bwMode="auto">
            <a:xfrm>
              <a:off x="7906229" y="3053584"/>
              <a:ext cx="6284" cy="12567"/>
            </a:xfrm>
            <a:custGeom>
              <a:avLst/>
              <a:gdLst>
                <a:gd name="T0" fmla="*/ 2147483647 w 3"/>
                <a:gd name="T1" fmla="*/ 2147483647 h 6"/>
                <a:gd name="T2" fmla="*/ 2147483647 w 3"/>
                <a:gd name="T3" fmla="*/ 2147483647 h 6"/>
                <a:gd name="T4" fmla="*/ 2147483647 w 3"/>
                <a:gd name="T5" fmla="*/ 2147483647 h 6"/>
                <a:gd name="T6" fmla="*/ 2147483647 w 3"/>
                <a:gd name="T7" fmla="*/ 2147483647 h 6"/>
                <a:gd name="T8" fmla="*/ 0 w 3"/>
                <a:gd name="T9" fmla="*/ 2147483647 h 6"/>
                <a:gd name="T10" fmla="*/ 0 w 3"/>
                <a:gd name="T11" fmla="*/ 0 h 6"/>
                <a:gd name="T12" fmla="*/ 0 w 3"/>
                <a:gd name="T13" fmla="*/ 2147483647 h 6"/>
                <a:gd name="T14" fmla="*/ 2147483647 w 3"/>
                <a:gd name="T15" fmla="*/ 2147483647 h 6"/>
                <a:gd name="T16" fmla="*/ 2147483647 w 3"/>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3" y="6"/>
                  </a:moveTo>
                  <a:lnTo>
                    <a:pt x="3" y="3"/>
                  </a:lnTo>
                  <a:lnTo>
                    <a:pt x="0" y="3"/>
                  </a:lnTo>
                  <a:lnTo>
                    <a:pt x="0" y="0"/>
                  </a:lnTo>
                  <a:lnTo>
                    <a:pt x="0" y="3"/>
                  </a:lnTo>
                  <a:lnTo>
                    <a:pt x="3"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7" name="Freeform 537"/>
            <p:cNvSpPr>
              <a:spLocks noChangeArrowheads="1"/>
            </p:cNvSpPr>
            <p:nvPr/>
          </p:nvSpPr>
          <p:spPr bwMode="auto">
            <a:xfrm>
              <a:off x="8027702" y="2873470"/>
              <a:ext cx="1" cy="18849"/>
            </a:xfrm>
            <a:custGeom>
              <a:avLst/>
              <a:gdLst>
                <a:gd name="T0" fmla="*/ 0 w 1"/>
                <a:gd name="T1" fmla="*/ 2147483647 h 9"/>
                <a:gd name="T2" fmla="*/ 0 w 1"/>
                <a:gd name="T3" fmla="*/ 0 h 9"/>
                <a:gd name="T4" fmla="*/ 0 w 1"/>
                <a:gd name="T5" fmla="*/ 2147483647 h 9"/>
                <a:gd name="T6" fmla="*/ 0 w 1"/>
                <a:gd name="T7" fmla="*/ 2147483647 h 9"/>
                <a:gd name="T8" fmla="*/ 0 w 1"/>
                <a:gd name="T9" fmla="*/ 2147483647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0" y="3"/>
                  </a:moveTo>
                  <a:lnTo>
                    <a:pt x="0" y="0"/>
                  </a:lnTo>
                  <a:lnTo>
                    <a:pt x="0" y="3"/>
                  </a:lnTo>
                  <a:lnTo>
                    <a:pt x="0" y="9"/>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8" name="Freeform 538"/>
            <p:cNvSpPr>
              <a:spLocks noChangeArrowheads="1"/>
            </p:cNvSpPr>
            <p:nvPr/>
          </p:nvSpPr>
          <p:spPr bwMode="auto">
            <a:xfrm>
              <a:off x="7321902" y="3097566"/>
              <a:ext cx="16755" cy="10472"/>
            </a:xfrm>
            <a:custGeom>
              <a:avLst/>
              <a:gdLst>
                <a:gd name="T0" fmla="*/ 2147483647 w 8"/>
                <a:gd name="T1" fmla="*/ 0 h 5"/>
                <a:gd name="T2" fmla="*/ 2147483647 w 8"/>
                <a:gd name="T3" fmla="*/ 0 h 5"/>
                <a:gd name="T4" fmla="*/ 2147483647 w 8"/>
                <a:gd name="T5" fmla="*/ 2147483647 h 5"/>
                <a:gd name="T6" fmla="*/ 0 w 8"/>
                <a:gd name="T7" fmla="*/ 2147483647 h 5"/>
                <a:gd name="T8" fmla="*/ 0 w 8"/>
                <a:gd name="T9" fmla="*/ 2147483647 h 5"/>
                <a:gd name="T10" fmla="*/ 2147483647 w 8"/>
                <a:gd name="T11" fmla="*/ 2147483647 h 5"/>
                <a:gd name="T12" fmla="*/ 2147483647 w 8"/>
                <a:gd name="T13" fmla="*/ 2147483647 h 5"/>
                <a:gd name="T14" fmla="*/ 2147483647 w 8"/>
                <a:gd name="T15" fmla="*/ 2147483647 h 5"/>
                <a:gd name="T16" fmla="*/ 2147483647 w 8"/>
                <a:gd name="T17" fmla="*/ 2147483647 h 5"/>
                <a:gd name="T18" fmla="*/ 2147483647 w 8"/>
                <a:gd name="T19" fmla="*/ 0 h 5"/>
                <a:gd name="T20" fmla="*/ 2147483647 w 8"/>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
                <a:gd name="T35" fmla="*/ 8 w 8"/>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
                  <a:moveTo>
                    <a:pt x="6" y="0"/>
                  </a:moveTo>
                  <a:lnTo>
                    <a:pt x="3" y="0"/>
                  </a:lnTo>
                  <a:lnTo>
                    <a:pt x="3" y="2"/>
                  </a:lnTo>
                  <a:lnTo>
                    <a:pt x="0" y="5"/>
                  </a:lnTo>
                  <a:lnTo>
                    <a:pt x="3" y="5"/>
                  </a:lnTo>
                  <a:lnTo>
                    <a:pt x="8" y="5"/>
                  </a:lnTo>
                  <a:lnTo>
                    <a:pt x="6" y="5"/>
                  </a:lnTo>
                  <a:lnTo>
                    <a:pt x="6" y="2"/>
                  </a:lnTo>
                  <a:lnTo>
                    <a:pt x="6"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89" name="Freeform 539"/>
            <p:cNvSpPr>
              <a:spLocks noChangeArrowheads="1"/>
            </p:cNvSpPr>
            <p:nvPr/>
          </p:nvSpPr>
          <p:spPr bwMode="auto">
            <a:xfrm>
              <a:off x="7334468" y="3091282"/>
              <a:ext cx="4189" cy="1"/>
            </a:xfrm>
            <a:custGeom>
              <a:avLst/>
              <a:gdLst>
                <a:gd name="T0" fmla="*/ 0 w 2"/>
                <a:gd name="T1" fmla="*/ 0 h 1"/>
                <a:gd name="T2" fmla="*/ 2147483647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0" name="Freeform 540"/>
            <p:cNvSpPr>
              <a:spLocks noChangeArrowheads="1"/>
            </p:cNvSpPr>
            <p:nvPr/>
          </p:nvSpPr>
          <p:spPr bwMode="auto">
            <a:xfrm>
              <a:off x="7338657" y="3091283"/>
              <a:ext cx="25132" cy="23039"/>
            </a:xfrm>
            <a:custGeom>
              <a:avLst/>
              <a:gdLst>
                <a:gd name="T0" fmla="*/ 2147483647 w 12"/>
                <a:gd name="T1" fmla="*/ 2147483647 h 11"/>
                <a:gd name="T2" fmla="*/ 2147483647 w 12"/>
                <a:gd name="T3" fmla="*/ 2147483647 h 11"/>
                <a:gd name="T4" fmla="*/ 2147483647 w 12"/>
                <a:gd name="T5" fmla="*/ 2147483647 h 11"/>
                <a:gd name="T6" fmla="*/ 2147483647 w 12"/>
                <a:gd name="T7" fmla="*/ 2147483647 h 11"/>
                <a:gd name="T8" fmla="*/ 2147483647 w 12"/>
                <a:gd name="T9" fmla="*/ 2147483647 h 11"/>
                <a:gd name="T10" fmla="*/ 2147483647 w 12"/>
                <a:gd name="T11" fmla="*/ 2147483647 h 11"/>
                <a:gd name="T12" fmla="*/ 2147483647 w 12"/>
                <a:gd name="T13" fmla="*/ 0 h 11"/>
                <a:gd name="T14" fmla="*/ 2147483647 w 12"/>
                <a:gd name="T15" fmla="*/ 0 h 11"/>
                <a:gd name="T16" fmla="*/ 2147483647 w 12"/>
                <a:gd name="T17" fmla="*/ 2147483647 h 11"/>
                <a:gd name="T18" fmla="*/ 2147483647 w 12"/>
                <a:gd name="T19" fmla="*/ 2147483647 h 11"/>
                <a:gd name="T20" fmla="*/ 2147483647 w 12"/>
                <a:gd name="T21" fmla="*/ 2147483647 h 11"/>
                <a:gd name="T22" fmla="*/ 0 w 12"/>
                <a:gd name="T23" fmla="*/ 2147483647 h 11"/>
                <a:gd name="T24" fmla="*/ 0 w 12"/>
                <a:gd name="T25" fmla="*/ 2147483647 h 11"/>
                <a:gd name="T26" fmla="*/ 0 w 12"/>
                <a:gd name="T27" fmla="*/ 0 h 11"/>
                <a:gd name="T28" fmla="*/ 0 w 12"/>
                <a:gd name="T29" fmla="*/ 2147483647 h 11"/>
                <a:gd name="T30" fmla="*/ 2147483647 w 12"/>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1"/>
                <a:gd name="T50" fmla="*/ 12 w 12"/>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1">
                  <a:moveTo>
                    <a:pt x="3" y="8"/>
                  </a:moveTo>
                  <a:lnTo>
                    <a:pt x="3" y="11"/>
                  </a:lnTo>
                  <a:lnTo>
                    <a:pt x="6" y="11"/>
                  </a:lnTo>
                  <a:lnTo>
                    <a:pt x="9" y="8"/>
                  </a:lnTo>
                  <a:lnTo>
                    <a:pt x="12" y="5"/>
                  </a:lnTo>
                  <a:lnTo>
                    <a:pt x="12" y="3"/>
                  </a:lnTo>
                  <a:lnTo>
                    <a:pt x="12" y="0"/>
                  </a:lnTo>
                  <a:lnTo>
                    <a:pt x="6" y="3"/>
                  </a:lnTo>
                  <a:lnTo>
                    <a:pt x="3" y="3"/>
                  </a:lnTo>
                  <a:lnTo>
                    <a:pt x="0" y="3"/>
                  </a:lnTo>
                  <a:lnTo>
                    <a:pt x="0" y="0"/>
                  </a:lnTo>
                  <a:lnTo>
                    <a:pt x="0" y="5"/>
                  </a:lnTo>
                  <a:lnTo>
                    <a:pt x="3"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1" name="Freeform 541"/>
            <p:cNvSpPr>
              <a:spLocks noChangeArrowheads="1"/>
            </p:cNvSpPr>
            <p:nvPr/>
          </p:nvSpPr>
          <p:spPr bwMode="auto">
            <a:xfrm>
              <a:off x="7502017" y="3091282"/>
              <a:ext cx="6284" cy="10472"/>
            </a:xfrm>
            <a:custGeom>
              <a:avLst/>
              <a:gdLst>
                <a:gd name="T0" fmla="*/ 0 w 3"/>
                <a:gd name="T1" fmla="*/ 2147483647 h 5"/>
                <a:gd name="T2" fmla="*/ 0 w 3"/>
                <a:gd name="T3" fmla="*/ 2147483647 h 5"/>
                <a:gd name="T4" fmla="*/ 0 w 3"/>
                <a:gd name="T5" fmla="*/ 2147483647 h 5"/>
                <a:gd name="T6" fmla="*/ 2147483647 w 3"/>
                <a:gd name="T7" fmla="*/ 2147483647 h 5"/>
                <a:gd name="T8" fmla="*/ 2147483647 w 3"/>
                <a:gd name="T9" fmla="*/ 0 h 5"/>
                <a:gd name="T10" fmla="*/ 0 w 3"/>
                <a:gd name="T11" fmla="*/ 0 h 5"/>
                <a:gd name="T12" fmla="*/ 0 w 3"/>
                <a:gd name="T13" fmla="*/ 2147483647 h 5"/>
                <a:gd name="T14" fmla="*/ 0 w 3"/>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5"/>
                  </a:moveTo>
                  <a:lnTo>
                    <a:pt x="0" y="5"/>
                  </a:lnTo>
                  <a:lnTo>
                    <a:pt x="3" y="3"/>
                  </a:lnTo>
                  <a:lnTo>
                    <a:pt x="3" y="0"/>
                  </a:lnTo>
                  <a:lnTo>
                    <a:pt x="0" y="0"/>
                  </a:lnTo>
                  <a:lnTo>
                    <a:pt x="0" y="3"/>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2" name="Freeform 542"/>
            <p:cNvSpPr>
              <a:spLocks noChangeArrowheads="1"/>
            </p:cNvSpPr>
            <p:nvPr/>
          </p:nvSpPr>
          <p:spPr bwMode="auto">
            <a:xfrm>
              <a:off x="7478978" y="3187624"/>
              <a:ext cx="16755" cy="16755"/>
            </a:xfrm>
            <a:custGeom>
              <a:avLst/>
              <a:gdLst>
                <a:gd name="T0" fmla="*/ 2147483647 w 8"/>
                <a:gd name="T1" fmla="*/ 0 h 8"/>
                <a:gd name="T2" fmla="*/ 0 w 8"/>
                <a:gd name="T3" fmla="*/ 2147483647 h 8"/>
                <a:gd name="T4" fmla="*/ 2147483647 w 8"/>
                <a:gd name="T5" fmla="*/ 2147483647 h 8"/>
                <a:gd name="T6" fmla="*/ 2147483647 w 8"/>
                <a:gd name="T7" fmla="*/ 2147483647 h 8"/>
                <a:gd name="T8" fmla="*/ 2147483647 w 8"/>
                <a:gd name="T9" fmla="*/ 2147483647 h 8"/>
                <a:gd name="T10" fmla="*/ 2147483647 w 8"/>
                <a:gd name="T11" fmla="*/ 2147483647 h 8"/>
                <a:gd name="T12" fmla="*/ 2147483647 w 8"/>
                <a:gd name="T13" fmla="*/ 0 h 8"/>
                <a:gd name="T14" fmla="*/ 2147483647 w 8"/>
                <a:gd name="T15" fmla="*/ 2147483647 h 8"/>
                <a:gd name="T16" fmla="*/ 2147483647 w 8"/>
                <a:gd name="T17" fmla="*/ 0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0"/>
                  </a:moveTo>
                  <a:lnTo>
                    <a:pt x="0" y="6"/>
                  </a:lnTo>
                  <a:lnTo>
                    <a:pt x="2" y="8"/>
                  </a:lnTo>
                  <a:lnTo>
                    <a:pt x="5" y="8"/>
                  </a:lnTo>
                  <a:lnTo>
                    <a:pt x="5" y="6"/>
                  </a:lnTo>
                  <a:lnTo>
                    <a:pt x="8" y="0"/>
                  </a:lnTo>
                  <a:lnTo>
                    <a:pt x="5" y="3"/>
                  </a:lnTo>
                  <a:lnTo>
                    <a:pt x="5" y="0"/>
                  </a:lnTo>
                  <a:lnTo>
                    <a:pt x="2" y="3"/>
                  </a:lnTo>
                  <a:lnTo>
                    <a:pt x="2"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3" name="Freeform 543"/>
            <p:cNvSpPr>
              <a:spLocks noChangeArrowheads="1"/>
            </p:cNvSpPr>
            <p:nvPr/>
          </p:nvSpPr>
          <p:spPr bwMode="auto">
            <a:xfrm>
              <a:off x="7533431" y="3290248"/>
              <a:ext cx="16755" cy="12567"/>
            </a:xfrm>
            <a:custGeom>
              <a:avLst/>
              <a:gdLst>
                <a:gd name="T0" fmla="*/ 2147483647 w 8"/>
                <a:gd name="T1" fmla="*/ 0 h 6"/>
                <a:gd name="T2" fmla="*/ 2147483647 w 8"/>
                <a:gd name="T3" fmla="*/ 0 h 6"/>
                <a:gd name="T4" fmla="*/ 2147483647 w 8"/>
                <a:gd name="T5" fmla="*/ 0 h 6"/>
                <a:gd name="T6" fmla="*/ 2147483647 w 8"/>
                <a:gd name="T7" fmla="*/ 0 h 6"/>
                <a:gd name="T8" fmla="*/ 0 w 8"/>
                <a:gd name="T9" fmla="*/ 2147483647 h 6"/>
                <a:gd name="T10" fmla="*/ 0 w 8"/>
                <a:gd name="T11" fmla="*/ 2147483647 h 6"/>
                <a:gd name="T12" fmla="*/ 2147483647 w 8"/>
                <a:gd name="T13" fmla="*/ 2147483647 h 6"/>
                <a:gd name="T14" fmla="*/ 2147483647 w 8"/>
                <a:gd name="T15" fmla="*/ 2147483647 h 6"/>
                <a:gd name="T16" fmla="*/ 2147483647 w 8"/>
                <a:gd name="T17" fmla="*/ 2147483647 h 6"/>
                <a:gd name="T18" fmla="*/ 2147483647 w 8"/>
                <a:gd name="T19" fmla="*/ 0 h 6"/>
                <a:gd name="T20" fmla="*/ 2147483647 w 8"/>
                <a:gd name="T21" fmla="*/ 0 h 6"/>
                <a:gd name="T22" fmla="*/ 2147483647 w 8"/>
                <a:gd name="T23" fmla="*/ 0 h 6"/>
                <a:gd name="T24" fmla="*/ 2147483647 w 8"/>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6"/>
                <a:gd name="T41" fmla="*/ 8 w 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6">
                  <a:moveTo>
                    <a:pt x="5" y="0"/>
                  </a:moveTo>
                  <a:lnTo>
                    <a:pt x="5" y="0"/>
                  </a:lnTo>
                  <a:lnTo>
                    <a:pt x="2" y="0"/>
                  </a:lnTo>
                  <a:lnTo>
                    <a:pt x="0" y="3"/>
                  </a:lnTo>
                  <a:lnTo>
                    <a:pt x="0" y="6"/>
                  </a:lnTo>
                  <a:lnTo>
                    <a:pt x="2" y="3"/>
                  </a:lnTo>
                  <a:lnTo>
                    <a:pt x="5" y="3"/>
                  </a:lnTo>
                  <a:lnTo>
                    <a:pt x="8" y="0"/>
                  </a:lnTo>
                  <a:lnTo>
                    <a:pt x="5"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4" name="Freeform 544"/>
            <p:cNvSpPr>
              <a:spLocks noChangeArrowheads="1"/>
            </p:cNvSpPr>
            <p:nvPr/>
          </p:nvSpPr>
          <p:spPr bwMode="auto">
            <a:xfrm>
              <a:off x="7183675" y="3966726"/>
              <a:ext cx="41887" cy="16755"/>
            </a:xfrm>
            <a:custGeom>
              <a:avLst/>
              <a:gdLst>
                <a:gd name="T0" fmla="*/ 2147483647 w 20"/>
                <a:gd name="T1" fmla="*/ 2147483647 h 8"/>
                <a:gd name="T2" fmla="*/ 2147483647 w 20"/>
                <a:gd name="T3" fmla="*/ 2147483647 h 8"/>
                <a:gd name="T4" fmla="*/ 2147483647 w 20"/>
                <a:gd name="T5" fmla="*/ 0 h 8"/>
                <a:gd name="T6" fmla="*/ 2147483647 w 20"/>
                <a:gd name="T7" fmla="*/ 2147483647 h 8"/>
                <a:gd name="T8" fmla="*/ 2147483647 w 20"/>
                <a:gd name="T9" fmla="*/ 2147483647 h 8"/>
                <a:gd name="T10" fmla="*/ 2147483647 w 20"/>
                <a:gd name="T11" fmla="*/ 2147483647 h 8"/>
                <a:gd name="T12" fmla="*/ 2147483647 w 20"/>
                <a:gd name="T13" fmla="*/ 2147483647 h 8"/>
                <a:gd name="T14" fmla="*/ 0 w 20"/>
                <a:gd name="T15" fmla="*/ 2147483647 h 8"/>
                <a:gd name="T16" fmla="*/ 2147483647 w 20"/>
                <a:gd name="T17" fmla="*/ 2147483647 h 8"/>
                <a:gd name="T18" fmla="*/ 2147483647 w 20"/>
                <a:gd name="T19" fmla="*/ 2147483647 h 8"/>
                <a:gd name="T20" fmla="*/ 2147483647 w 20"/>
                <a:gd name="T21" fmla="*/ 2147483647 h 8"/>
                <a:gd name="T22" fmla="*/ 2147483647 w 20"/>
                <a:gd name="T23" fmla="*/ 2147483647 h 8"/>
                <a:gd name="T24" fmla="*/ 2147483647 w 20"/>
                <a:gd name="T25" fmla="*/ 2147483647 h 8"/>
                <a:gd name="T26" fmla="*/ 2147483647 w 20"/>
                <a:gd name="T27" fmla="*/ 2147483647 h 8"/>
                <a:gd name="T28" fmla="*/ 2147483647 w 20"/>
                <a:gd name="T29" fmla="*/ 2147483647 h 8"/>
                <a:gd name="T30" fmla="*/ 2147483647 w 20"/>
                <a:gd name="T31" fmla="*/ 2147483647 h 8"/>
                <a:gd name="T32" fmla="*/ 2147483647 w 20"/>
                <a:gd name="T33" fmla="*/ 2147483647 h 8"/>
                <a:gd name="T34" fmla="*/ 2147483647 w 20"/>
                <a:gd name="T35" fmla="*/ 214748364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8"/>
                <a:gd name="T56" fmla="*/ 20 w 20"/>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8">
                  <a:moveTo>
                    <a:pt x="14" y="3"/>
                  </a:moveTo>
                  <a:lnTo>
                    <a:pt x="14" y="3"/>
                  </a:lnTo>
                  <a:lnTo>
                    <a:pt x="14" y="0"/>
                  </a:lnTo>
                  <a:lnTo>
                    <a:pt x="5" y="3"/>
                  </a:lnTo>
                  <a:lnTo>
                    <a:pt x="2" y="3"/>
                  </a:lnTo>
                  <a:lnTo>
                    <a:pt x="0" y="5"/>
                  </a:lnTo>
                  <a:lnTo>
                    <a:pt x="2" y="5"/>
                  </a:lnTo>
                  <a:lnTo>
                    <a:pt x="8" y="8"/>
                  </a:lnTo>
                  <a:lnTo>
                    <a:pt x="11" y="8"/>
                  </a:lnTo>
                  <a:lnTo>
                    <a:pt x="14" y="5"/>
                  </a:lnTo>
                  <a:lnTo>
                    <a:pt x="17" y="5"/>
                  </a:lnTo>
                  <a:lnTo>
                    <a:pt x="20" y="5"/>
                  </a:lnTo>
                  <a:lnTo>
                    <a:pt x="17" y="3"/>
                  </a:lnTo>
                  <a:lnTo>
                    <a:pt x="14"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5" name="Freeform 545"/>
            <p:cNvSpPr>
              <a:spLocks noChangeArrowheads="1"/>
            </p:cNvSpPr>
            <p:nvPr/>
          </p:nvSpPr>
          <p:spPr bwMode="auto">
            <a:xfrm>
              <a:off x="7357505" y="4140560"/>
              <a:ext cx="6284" cy="12567"/>
            </a:xfrm>
            <a:custGeom>
              <a:avLst/>
              <a:gdLst>
                <a:gd name="T0" fmla="*/ 2147483647 w 3"/>
                <a:gd name="T1" fmla="*/ 0 h 6"/>
                <a:gd name="T2" fmla="*/ 2147483647 w 3"/>
                <a:gd name="T3" fmla="*/ 0 h 6"/>
                <a:gd name="T4" fmla="*/ 2147483647 w 3"/>
                <a:gd name="T5" fmla="*/ 2147483647 h 6"/>
                <a:gd name="T6" fmla="*/ 0 w 3"/>
                <a:gd name="T7" fmla="*/ 2147483647 h 6"/>
                <a:gd name="T8" fmla="*/ 0 w 3"/>
                <a:gd name="T9" fmla="*/ 2147483647 h 6"/>
                <a:gd name="T10" fmla="*/ 2147483647 w 3"/>
                <a:gd name="T11" fmla="*/ 2147483647 h 6"/>
                <a:gd name="T12" fmla="*/ 2147483647 w 3"/>
                <a:gd name="T13" fmla="*/ 2147483647 h 6"/>
                <a:gd name="T14" fmla="*/ 2147483647 w 3"/>
                <a:gd name="T15" fmla="*/ 2147483647 h 6"/>
                <a:gd name="T16" fmla="*/ 2147483647 w 3"/>
                <a:gd name="T17" fmla="*/ 0 h 6"/>
                <a:gd name="T18" fmla="*/ 2147483647 w 3"/>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3" y="0"/>
                  </a:moveTo>
                  <a:lnTo>
                    <a:pt x="3" y="0"/>
                  </a:lnTo>
                  <a:lnTo>
                    <a:pt x="3" y="3"/>
                  </a:lnTo>
                  <a:lnTo>
                    <a:pt x="0" y="6"/>
                  </a:lnTo>
                  <a:lnTo>
                    <a:pt x="3" y="6"/>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6" name="Freeform 546"/>
            <p:cNvSpPr>
              <a:spLocks noChangeArrowheads="1"/>
            </p:cNvSpPr>
            <p:nvPr/>
          </p:nvSpPr>
          <p:spPr bwMode="auto">
            <a:xfrm>
              <a:off x="7351223" y="4159410"/>
              <a:ext cx="12567" cy="6284"/>
            </a:xfrm>
            <a:custGeom>
              <a:avLst/>
              <a:gdLst>
                <a:gd name="T0" fmla="*/ 0 w 6"/>
                <a:gd name="T1" fmla="*/ 0 h 3"/>
                <a:gd name="T2" fmla="*/ 2147483647 w 6"/>
                <a:gd name="T3" fmla="*/ 2147483647 h 3"/>
                <a:gd name="T4" fmla="*/ 2147483647 w 6"/>
                <a:gd name="T5" fmla="*/ 2147483647 h 3"/>
                <a:gd name="T6" fmla="*/ 2147483647 w 6"/>
                <a:gd name="T7" fmla="*/ 0 h 3"/>
                <a:gd name="T8" fmla="*/ 0 w 6"/>
                <a:gd name="T9" fmla="*/ 0 h 3"/>
                <a:gd name="T10" fmla="*/ 0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0"/>
                  </a:moveTo>
                  <a:lnTo>
                    <a:pt x="3" y="3"/>
                  </a:lnTo>
                  <a:lnTo>
                    <a:pt x="6" y="3"/>
                  </a:lnTo>
                  <a:lnTo>
                    <a:pt x="6"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7" name="Freeform 547"/>
            <p:cNvSpPr>
              <a:spLocks noChangeArrowheads="1"/>
            </p:cNvSpPr>
            <p:nvPr/>
          </p:nvSpPr>
          <p:spPr bwMode="auto">
            <a:xfrm>
              <a:off x="7231843" y="4159409"/>
              <a:ext cx="113096" cy="108907"/>
            </a:xfrm>
            <a:custGeom>
              <a:avLst/>
              <a:gdLst>
                <a:gd name="T0" fmla="*/ 2147483647 w 54"/>
                <a:gd name="T1" fmla="*/ 2147483647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0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0 w 54"/>
                <a:gd name="T27" fmla="*/ 2147483647 h 52"/>
                <a:gd name="T28" fmla="*/ 0 w 54"/>
                <a:gd name="T29" fmla="*/ 2147483647 h 52"/>
                <a:gd name="T30" fmla="*/ 0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2147483647 h 52"/>
                <a:gd name="T52" fmla="*/ 2147483647 w 54"/>
                <a:gd name="T53" fmla="*/ 2147483647 h 52"/>
                <a:gd name="T54" fmla="*/ 2147483647 w 54"/>
                <a:gd name="T55" fmla="*/ 2147483647 h 52"/>
                <a:gd name="T56" fmla="*/ 2147483647 w 54"/>
                <a:gd name="T57" fmla="*/ 2147483647 h 52"/>
                <a:gd name="T58" fmla="*/ 2147483647 w 54"/>
                <a:gd name="T59" fmla="*/ 2147483647 h 52"/>
                <a:gd name="T60" fmla="*/ 2147483647 w 54"/>
                <a:gd name="T61" fmla="*/ 2147483647 h 52"/>
                <a:gd name="T62" fmla="*/ 2147483647 w 54"/>
                <a:gd name="T63" fmla="*/ 2147483647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
                <a:gd name="T97" fmla="*/ 0 h 52"/>
                <a:gd name="T98" fmla="*/ 54 w 54"/>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 h="52">
                  <a:moveTo>
                    <a:pt x="49" y="9"/>
                  </a:moveTo>
                  <a:lnTo>
                    <a:pt x="49" y="9"/>
                  </a:lnTo>
                  <a:lnTo>
                    <a:pt x="49" y="6"/>
                  </a:lnTo>
                  <a:lnTo>
                    <a:pt x="43" y="9"/>
                  </a:lnTo>
                  <a:lnTo>
                    <a:pt x="40" y="9"/>
                  </a:lnTo>
                  <a:lnTo>
                    <a:pt x="37" y="9"/>
                  </a:lnTo>
                  <a:lnTo>
                    <a:pt x="34" y="11"/>
                  </a:lnTo>
                  <a:lnTo>
                    <a:pt x="31" y="11"/>
                  </a:lnTo>
                  <a:lnTo>
                    <a:pt x="28" y="9"/>
                  </a:lnTo>
                  <a:lnTo>
                    <a:pt x="25" y="6"/>
                  </a:lnTo>
                  <a:lnTo>
                    <a:pt x="23" y="3"/>
                  </a:lnTo>
                  <a:lnTo>
                    <a:pt x="20" y="3"/>
                  </a:lnTo>
                  <a:lnTo>
                    <a:pt x="20" y="0"/>
                  </a:lnTo>
                  <a:lnTo>
                    <a:pt x="14" y="6"/>
                  </a:lnTo>
                  <a:lnTo>
                    <a:pt x="11" y="9"/>
                  </a:lnTo>
                  <a:lnTo>
                    <a:pt x="8" y="23"/>
                  </a:lnTo>
                  <a:lnTo>
                    <a:pt x="8" y="26"/>
                  </a:lnTo>
                  <a:lnTo>
                    <a:pt x="8" y="29"/>
                  </a:lnTo>
                  <a:lnTo>
                    <a:pt x="5" y="32"/>
                  </a:lnTo>
                  <a:lnTo>
                    <a:pt x="5" y="26"/>
                  </a:lnTo>
                  <a:lnTo>
                    <a:pt x="2" y="35"/>
                  </a:lnTo>
                  <a:lnTo>
                    <a:pt x="2" y="37"/>
                  </a:lnTo>
                  <a:lnTo>
                    <a:pt x="0" y="43"/>
                  </a:lnTo>
                  <a:lnTo>
                    <a:pt x="0" y="46"/>
                  </a:lnTo>
                  <a:lnTo>
                    <a:pt x="2" y="46"/>
                  </a:lnTo>
                  <a:lnTo>
                    <a:pt x="0" y="46"/>
                  </a:lnTo>
                  <a:lnTo>
                    <a:pt x="0" y="49"/>
                  </a:lnTo>
                  <a:lnTo>
                    <a:pt x="2" y="49"/>
                  </a:lnTo>
                  <a:lnTo>
                    <a:pt x="5" y="49"/>
                  </a:lnTo>
                  <a:lnTo>
                    <a:pt x="5" y="52"/>
                  </a:lnTo>
                  <a:lnTo>
                    <a:pt x="8" y="49"/>
                  </a:lnTo>
                  <a:lnTo>
                    <a:pt x="11" y="49"/>
                  </a:lnTo>
                  <a:lnTo>
                    <a:pt x="11" y="46"/>
                  </a:lnTo>
                  <a:lnTo>
                    <a:pt x="14" y="43"/>
                  </a:lnTo>
                  <a:lnTo>
                    <a:pt x="14" y="46"/>
                  </a:lnTo>
                  <a:lnTo>
                    <a:pt x="17" y="43"/>
                  </a:lnTo>
                  <a:lnTo>
                    <a:pt x="20" y="43"/>
                  </a:lnTo>
                  <a:lnTo>
                    <a:pt x="20" y="40"/>
                  </a:lnTo>
                  <a:lnTo>
                    <a:pt x="23" y="40"/>
                  </a:lnTo>
                  <a:lnTo>
                    <a:pt x="25" y="40"/>
                  </a:lnTo>
                  <a:lnTo>
                    <a:pt x="28" y="40"/>
                  </a:lnTo>
                  <a:lnTo>
                    <a:pt x="31" y="35"/>
                  </a:lnTo>
                  <a:lnTo>
                    <a:pt x="34" y="32"/>
                  </a:lnTo>
                  <a:lnTo>
                    <a:pt x="40" y="29"/>
                  </a:lnTo>
                  <a:lnTo>
                    <a:pt x="43" y="26"/>
                  </a:lnTo>
                  <a:lnTo>
                    <a:pt x="46" y="20"/>
                  </a:lnTo>
                  <a:lnTo>
                    <a:pt x="49" y="17"/>
                  </a:lnTo>
                  <a:lnTo>
                    <a:pt x="49" y="14"/>
                  </a:lnTo>
                  <a:lnTo>
                    <a:pt x="54" y="11"/>
                  </a:lnTo>
                  <a:lnTo>
                    <a:pt x="54" y="6"/>
                  </a:lnTo>
                  <a:lnTo>
                    <a:pt x="51" y="6"/>
                  </a:lnTo>
                  <a:lnTo>
                    <a:pt x="49"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8" name="Freeform 548"/>
            <p:cNvSpPr>
              <a:spLocks noChangeArrowheads="1"/>
            </p:cNvSpPr>
            <p:nvPr/>
          </p:nvSpPr>
          <p:spPr bwMode="auto">
            <a:xfrm>
              <a:off x="7309336" y="4220146"/>
              <a:ext cx="6284" cy="6284"/>
            </a:xfrm>
            <a:custGeom>
              <a:avLst/>
              <a:gdLst>
                <a:gd name="T0" fmla="*/ 0 w 3"/>
                <a:gd name="T1" fmla="*/ 2147483647 h 3"/>
                <a:gd name="T2" fmla="*/ 2147483647 w 3"/>
                <a:gd name="T3" fmla="*/ 0 h 3"/>
                <a:gd name="T4" fmla="*/ 2147483647 w 3"/>
                <a:gd name="T5" fmla="*/ 0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3" y="0"/>
                  </a:lnTo>
                  <a:lnTo>
                    <a:pt x="3" y="3"/>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499" name="Freeform 549"/>
            <p:cNvSpPr>
              <a:spLocks noChangeArrowheads="1"/>
            </p:cNvSpPr>
            <p:nvPr/>
          </p:nvSpPr>
          <p:spPr bwMode="auto">
            <a:xfrm>
              <a:off x="6693591" y="3078717"/>
              <a:ext cx="1086976" cy="1032523"/>
            </a:xfrm>
            <a:custGeom>
              <a:avLst/>
              <a:gdLst>
                <a:gd name="T0" fmla="*/ 2147483647 w 519"/>
                <a:gd name="T1" fmla="*/ 2147483647 h 493"/>
                <a:gd name="T2" fmla="*/ 2147483647 w 519"/>
                <a:gd name="T3" fmla="*/ 2147483647 h 493"/>
                <a:gd name="T4" fmla="*/ 2147483647 w 519"/>
                <a:gd name="T5" fmla="*/ 2147483647 h 493"/>
                <a:gd name="T6" fmla="*/ 2147483647 w 519"/>
                <a:gd name="T7" fmla="*/ 2147483647 h 493"/>
                <a:gd name="T8" fmla="*/ 2147483647 w 519"/>
                <a:gd name="T9" fmla="*/ 2147483647 h 493"/>
                <a:gd name="T10" fmla="*/ 2147483647 w 519"/>
                <a:gd name="T11" fmla="*/ 2147483647 h 493"/>
                <a:gd name="T12" fmla="*/ 2147483647 w 519"/>
                <a:gd name="T13" fmla="*/ 2147483647 h 493"/>
                <a:gd name="T14" fmla="*/ 2147483647 w 519"/>
                <a:gd name="T15" fmla="*/ 2147483647 h 493"/>
                <a:gd name="T16" fmla="*/ 2147483647 w 519"/>
                <a:gd name="T17" fmla="*/ 2147483647 h 493"/>
                <a:gd name="T18" fmla="*/ 2147483647 w 519"/>
                <a:gd name="T19" fmla="*/ 2147483647 h 493"/>
                <a:gd name="T20" fmla="*/ 2147483647 w 519"/>
                <a:gd name="T21" fmla="*/ 2147483647 h 493"/>
                <a:gd name="T22" fmla="*/ 2147483647 w 519"/>
                <a:gd name="T23" fmla="*/ 2147483647 h 493"/>
                <a:gd name="T24" fmla="*/ 2147483647 w 519"/>
                <a:gd name="T25" fmla="*/ 2147483647 h 493"/>
                <a:gd name="T26" fmla="*/ 2147483647 w 519"/>
                <a:gd name="T27" fmla="*/ 2147483647 h 493"/>
                <a:gd name="T28" fmla="*/ 2147483647 w 519"/>
                <a:gd name="T29" fmla="*/ 2147483647 h 493"/>
                <a:gd name="T30" fmla="*/ 2147483647 w 519"/>
                <a:gd name="T31" fmla="*/ 2147483647 h 493"/>
                <a:gd name="T32" fmla="*/ 2147483647 w 519"/>
                <a:gd name="T33" fmla="*/ 2147483647 h 493"/>
                <a:gd name="T34" fmla="*/ 2147483647 w 519"/>
                <a:gd name="T35" fmla="*/ 2147483647 h 493"/>
                <a:gd name="T36" fmla="*/ 2147483647 w 519"/>
                <a:gd name="T37" fmla="*/ 2147483647 h 493"/>
                <a:gd name="T38" fmla="*/ 2147483647 w 519"/>
                <a:gd name="T39" fmla="*/ 2147483647 h 493"/>
                <a:gd name="T40" fmla="*/ 2147483647 w 519"/>
                <a:gd name="T41" fmla="*/ 2147483647 h 493"/>
                <a:gd name="T42" fmla="*/ 2147483647 w 519"/>
                <a:gd name="T43" fmla="*/ 2147483647 h 493"/>
                <a:gd name="T44" fmla="*/ 2147483647 w 519"/>
                <a:gd name="T45" fmla="*/ 2147483647 h 493"/>
                <a:gd name="T46" fmla="*/ 2147483647 w 519"/>
                <a:gd name="T47" fmla="*/ 2147483647 h 493"/>
                <a:gd name="T48" fmla="*/ 2147483647 w 519"/>
                <a:gd name="T49" fmla="*/ 2147483647 h 493"/>
                <a:gd name="T50" fmla="*/ 2147483647 w 519"/>
                <a:gd name="T51" fmla="*/ 2147483647 h 493"/>
                <a:gd name="T52" fmla="*/ 2147483647 w 519"/>
                <a:gd name="T53" fmla="*/ 2147483647 h 493"/>
                <a:gd name="T54" fmla="*/ 2147483647 w 519"/>
                <a:gd name="T55" fmla="*/ 2147483647 h 493"/>
                <a:gd name="T56" fmla="*/ 2147483647 w 519"/>
                <a:gd name="T57" fmla="*/ 2147483647 h 493"/>
                <a:gd name="T58" fmla="*/ 2147483647 w 519"/>
                <a:gd name="T59" fmla="*/ 2147483647 h 493"/>
                <a:gd name="T60" fmla="*/ 2147483647 w 519"/>
                <a:gd name="T61" fmla="*/ 2147483647 h 493"/>
                <a:gd name="T62" fmla="*/ 2147483647 w 519"/>
                <a:gd name="T63" fmla="*/ 2147483647 h 493"/>
                <a:gd name="T64" fmla="*/ 2147483647 w 519"/>
                <a:gd name="T65" fmla="*/ 2147483647 h 493"/>
                <a:gd name="T66" fmla="*/ 2147483647 w 519"/>
                <a:gd name="T67" fmla="*/ 2147483647 h 493"/>
                <a:gd name="T68" fmla="*/ 2147483647 w 519"/>
                <a:gd name="T69" fmla="*/ 2147483647 h 493"/>
                <a:gd name="T70" fmla="*/ 2147483647 w 519"/>
                <a:gd name="T71" fmla="*/ 2147483647 h 493"/>
                <a:gd name="T72" fmla="*/ 2147483647 w 519"/>
                <a:gd name="T73" fmla="*/ 2147483647 h 493"/>
                <a:gd name="T74" fmla="*/ 2147483647 w 519"/>
                <a:gd name="T75" fmla="*/ 2147483647 h 493"/>
                <a:gd name="T76" fmla="*/ 2147483647 w 519"/>
                <a:gd name="T77" fmla="*/ 2147483647 h 493"/>
                <a:gd name="T78" fmla="*/ 2147483647 w 519"/>
                <a:gd name="T79" fmla="*/ 2147483647 h 493"/>
                <a:gd name="T80" fmla="*/ 2147483647 w 519"/>
                <a:gd name="T81" fmla="*/ 2147483647 h 493"/>
                <a:gd name="T82" fmla="*/ 0 w 519"/>
                <a:gd name="T83" fmla="*/ 2147483647 h 493"/>
                <a:gd name="T84" fmla="*/ 2147483647 w 519"/>
                <a:gd name="T85" fmla="*/ 2147483647 h 493"/>
                <a:gd name="T86" fmla="*/ 2147483647 w 519"/>
                <a:gd name="T87" fmla="*/ 2147483647 h 493"/>
                <a:gd name="T88" fmla="*/ 2147483647 w 519"/>
                <a:gd name="T89" fmla="*/ 2147483647 h 493"/>
                <a:gd name="T90" fmla="*/ 2147483647 w 519"/>
                <a:gd name="T91" fmla="*/ 2147483647 h 493"/>
                <a:gd name="T92" fmla="*/ 2147483647 w 519"/>
                <a:gd name="T93" fmla="*/ 2147483647 h 493"/>
                <a:gd name="T94" fmla="*/ 2147483647 w 519"/>
                <a:gd name="T95" fmla="*/ 2147483647 h 493"/>
                <a:gd name="T96" fmla="*/ 2147483647 w 519"/>
                <a:gd name="T97" fmla="*/ 2147483647 h 493"/>
                <a:gd name="T98" fmla="*/ 2147483647 w 519"/>
                <a:gd name="T99" fmla="*/ 2147483647 h 493"/>
                <a:gd name="T100" fmla="*/ 2147483647 w 519"/>
                <a:gd name="T101" fmla="*/ 2147483647 h 493"/>
                <a:gd name="T102" fmla="*/ 2147483647 w 519"/>
                <a:gd name="T103" fmla="*/ 2147483647 h 493"/>
                <a:gd name="T104" fmla="*/ 2147483647 w 519"/>
                <a:gd name="T105" fmla="*/ 2147483647 h 493"/>
                <a:gd name="T106" fmla="*/ 2147483647 w 519"/>
                <a:gd name="T107" fmla="*/ 2147483647 h 493"/>
                <a:gd name="T108" fmla="*/ 2147483647 w 519"/>
                <a:gd name="T109" fmla="*/ 2147483647 h 493"/>
                <a:gd name="T110" fmla="*/ 2147483647 w 519"/>
                <a:gd name="T111" fmla="*/ 2147483647 h 493"/>
                <a:gd name="T112" fmla="*/ 2147483647 w 519"/>
                <a:gd name="T113" fmla="*/ 2147483647 h 493"/>
                <a:gd name="T114" fmla="*/ 2147483647 w 519"/>
                <a:gd name="T115" fmla="*/ 2147483647 h 493"/>
                <a:gd name="T116" fmla="*/ 2147483647 w 519"/>
                <a:gd name="T117" fmla="*/ 2147483647 h 493"/>
                <a:gd name="T118" fmla="*/ 2147483647 w 519"/>
                <a:gd name="T119" fmla="*/ 2147483647 h 4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493"/>
                <a:gd name="T182" fmla="*/ 519 w 519"/>
                <a:gd name="T183" fmla="*/ 493 h 4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493">
                  <a:moveTo>
                    <a:pt x="418" y="415"/>
                  </a:moveTo>
                  <a:lnTo>
                    <a:pt x="421" y="415"/>
                  </a:lnTo>
                  <a:lnTo>
                    <a:pt x="424" y="412"/>
                  </a:lnTo>
                  <a:lnTo>
                    <a:pt x="424" y="409"/>
                  </a:lnTo>
                  <a:lnTo>
                    <a:pt x="424" y="406"/>
                  </a:lnTo>
                  <a:lnTo>
                    <a:pt x="426" y="406"/>
                  </a:lnTo>
                  <a:lnTo>
                    <a:pt x="429" y="404"/>
                  </a:lnTo>
                  <a:lnTo>
                    <a:pt x="432" y="401"/>
                  </a:lnTo>
                  <a:lnTo>
                    <a:pt x="435" y="398"/>
                  </a:lnTo>
                  <a:lnTo>
                    <a:pt x="438" y="398"/>
                  </a:lnTo>
                  <a:lnTo>
                    <a:pt x="441" y="395"/>
                  </a:lnTo>
                  <a:lnTo>
                    <a:pt x="444" y="395"/>
                  </a:lnTo>
                  <a:lnTo>
                    <a:pt x="441" y="395"/>
                  </a:lnTo>
                  <a:lnTo>
                    <a:pt x="444" y="392"/>
                  </a:lnTo>
                  <a:lnTo>
                    <a:pt x="447" y="392"/>
                  </a:lnTo>
                  <a:lnTo>
                    <a:pt x="449" y="389"/>
                  </a:lnTo>
                  <a:lnTo>
                    <a:pt x="452" y="386"/>
                  </a:lnTo>
                  <a:lnTo>
                    <a:pt x="452" y="383"/>
                  </a:lnTo>
                  <a:lnTo>
                    <a:pt x="455" y="383"/>
                  </a:lnTo>
                  <a:lnTo>
                    <a:pt x="458" y="380"/>
                  </a:lnTo>
                  <a:lnTo>
                    <a:pt x="467" y="372"/>
                  </a:lnTo>
                  <a:lnTo>
                    <a:pt x="467" y="369"/>
                  </a:lnTo>
                  <a:lnTo>
                    <a:pt x="470" y="366"/>
                  </a:lnTo>
                  <a:lnTo>
                    <a:pt x="473" y="363"/>
                  </a:lnTo>
                  <a:lnTo>
                    <a:pt x="475" y="357"/>
                  </a:lnTo>
                  <a:lnTo>
                    <a:pt x="478" y="352"/>
                  </a:lnTo>
                  <a:lnTo>
                    <a:pt x="481" y="352"/>
                  </a:lnTo>
                  <a:lnTo>
                    <a:pt x="487" y="343"/>
                  </a:lnTo>
                  <a:lnTo>
                    <a:pt x="490" y="337"/>
                  </a:lnTo>
                  <a:lnTo>
                    <a:pt x="493" y="334"/>
                  </a:lnTo>
                  <a:lnTo>
                    <a:pt x="496" y="331"/>
                  </a:lnTo>
                  <a:lnTo>
                    <a:pt x="496" y="326"/>
                  </a:lnTo>
                  <a:lnTo>
                    <a:pt x="501" y="320"/>
                  </a:lnTo>
                  <a:lnTo>
                    <a:pt x="504" y="311"/>
                  </a:lnTo>
                  <a:lnTo>
                    <a:pt x="504" y="305"/>
                  </a:lnTo>
                  <a:lnTo>
                    <a:pt x="504" y="303"/>
                  </a:lnTo>
                  <a:lnTo>
                    <a:pt x="504" y="300"/>
                  </a:lnTo>
                  <a:lnTo>
                    <a:pt x="507" y="297"/>
                  </a:lnTo>
                  <a:lnTo>
                    <a:pt x="507" y="294"/>
                  </a:lnTo>
                  <a:lnTo>
                    <a:pt x="513" y="285"/>
                  </a:lnTo>
                  <a:lnTo>
                    <a:pt x="516" y="280"/>
                  </a:lnTo>
                  <a:lnTo>
                    <a:pt x="516" y="274"/>
                  </a:lnTo>
                  <a:lnTo>
                    <a:pt x="516" y="277"/>
                  </a:lnTo>
                  <a:lnTo>
                    <a:pt x="516" y="271"/>
                  </a:lnTo>
                  <a:lnTo>
                    <a:pt x="516" y="268"/>
                  </a:lnTo>
                  <a:lnTo>
                    <a:pt x="519" y="265"/>
                  </a:lnTo>
                  <a:lnTo>
                    <a:pt x="516" y="262"/>
                  </a:lnTo>
                  <a:lnTo>
                    <a:pt x="516" y="256"/>
                  </a:lnTo>
                  <a:lnTo>
                    <a:pt x="516" y="254"/>
                  </a:lnTo>
                  <a:lnTo>
                    <a:pt x="513" y="251"/>
                  </a:lnTo>
                  <a:lnTo>
                    <a:pt x="513" y="245"/>
                  </a:lnTo>
                  <a:lnTo>
                    <a:pt x="513" y="242"/>
                  </a:lnTo>
                  <a:lnTo>
                    <a:pt x="510" y="242"/>
                  </a:lnTo>
                  <a:lnTo>
                    <a:pt x="507" y="236"/>
                  </a:lnTo>
                  <a:lnTo>
                    <a:pt x="507" y="233"/>
                  </a:lnTo>
                  <a:lnTo>
                    <a:pt x="507" y="228"/>
                  </a:lnTo>
                  <a:lnTo>
                    <a:pt x="513" y="219"/>
                  </a:lnTo>
                  <a:lnTo>
                    <a:pt x="513" y="216"/>
                  </a:lnTo>
                  <a:lnTo>
                    <a:pt x="513" y="213"/>
                  </a:lnTo>
                  <a:lnTo>
                    <a:pt x="513" y="210"/>
                  </a:lnTo>
                  <a:lnTo>
                    <a:pt x="510" y="216"/>
                  </a:lnTo>
                  <a:lnTo>
                    <a:pt x="510" y="213"/>
                  </a:lnTo>
                  <a:lnTo>
                    <a:pt x="507" y="213"/>
                  </a:lnTo>
                  <a:lnTo>
                    <a:pt x="507" y="210"/>
                  </a:lnTo>
                  <a:lnTo>
                    <a:pt x="507" y="207"/>
                  </a:lnTo>
                  <a:lnTo>
                    <a:pt x="504" y="207"/>
                  </a:lnTo>
                  <a:lnTo>
                    <a:pt x="504" y="213"/>
                  </a:lnTo>
                  <a:lnTo>
                    <a:pt x="501" y="213"/>
                  </a:lnTo>
                  <a:lnTo>
                    <a:pt x="498" y="213"/>
                  </a:lnTo>
                  <a:lnTo>
                    <a:pt x="501" y="210"/>
                  </a:lnTo>
                  <a:lnTo>
                    <a:pt x="498" y="210"/>
                  </a:lnTo>
                  <a:lnTo>
                    <a:pt x="501" y="207"/>
                  </a:lnTo>
                  <a:lnTo>
                    <a:pt x="501" y="205"/>
                  </a:lnTo>
                  <a:lnTo>
                    <a:pt x="504" y="199"/>
                  </a:lnTo>
                  <a:lnTo>
                    <a:pt x="504" y="196"/>
                  </a:lnTo>
                  <a:lnTo>
                    <a:pt x="501" y="193"/>
                  </a:lnTo>
                  <a:lnTo>
                    <a:pt x="504" y="193"/>
                  </a:lnTo>
                  <a:lnTo>
                    <a:pt x="504" y="190"/>
                  </a:lnTo>
                  <a:lnTo>
                    <a:pt x="504" y="187"/>
                  </a:lnTo>
                  <a:lnTo>
                    <a:pt x="504" y="184"/>
                  </a:lnTo>
                  <a:lnTo>
                    <a:pt x="501" y="184"/>
                  </a:lnTo>
                  <a:lnTo>
                    <a:pt x="498" y="182"/>
                  </a:lnTo>
                  <a:lnTo>
                    <a:pt x="501" y="176"/>
                  </a:lnTo>
                  <a:lnTo>
                    <a:pt x="504" y="179"/>
                  </a:lnTo>
                  <a:lnTo>
                    <a:pt x="504" y="176"/>
                  </a:lnTo>
                  <a:lnTo>
                    <a:pt x="504" y="173"/>
                  </a:lnTo>
                  <a:lnTo>
                    <a:pt x="501" y="170"/>
                  </a:lnTo>
                  <a:lnTo>
                    <a:pt x="498" y="170"/>
                  </a:lnTo>
                  <a:lnTo>
                    <a:pt x="498" y="167"/>
                  </a:lnTo>
                  <a:lnTo>
                    <a:pt x="496" y="167"/>
                  </a:lnTo>
                  <a:lnTo>
                    <a:pt x="496" y="164"/>
                  </a:lnTo>
                  <a:lnTo>
                    <a:pt x="493" y="164"/>
                  </a:lnTo>
                  <a:lnTo>
                    <a:pt x="490" y="164"/>
                  </a:lnTo>
                  <a:lnTo>
                    <a:pt x="490" y="161"/>
                  </a:lnTo>
                  <a:lnTo>
                    <a:pt x="493" y="156"/>
                  </a:lnTo>
                  <a:lnTo>
                    <a:pt x="490" y="156"/>
                  </a:lnTo>
                  <a:lnTo>
                    <a:pt x="484" y="156"/>
                  </a:lnTo>
                  <a:lnTo>
                    <a:pt x="484" y="153"/>
                  </a:lnTo>
                  <a:lnTo>
                    <a:pt x="481" y="153"/>
                  </a:lnTo>
                  <a:lnTo>
                    <a:pt x="481" y="150"/>
                  </a:lnTo>
                  <a:lnTo>
                    <a:pt x="481" y="147"/>
                  </a:lnTo>
                  <a:lnTo>
                    <a:pt x="481" y="144"/>
                  </a:lnTo>
                  <a:lnTo>
                    <a:pt x="481" y="141"/>
                  </a:lnTo>
                  <a:lnTo>
                    <a:pt x="481" y="138"/>
                  </a:lnTo>
                  <a:lnTo>
                    <a:pt x="481" y="135"/>
                  </a:lnTo>
                  <a:lnTo>
                    <a:pt x="481" y="133"/>
                  </a:lnTo>
                  <a:lnTo>
                    <a:pt x="484" y="127"/>
                  </a:lnTo>
                  <a:lnTo>
                    <a:pt x="484" y="124"/>
                  </a:lnTo>
                  <a:lnTo>
                    <a:pt x="484" y="118"/>
                  </a:lnTo>
                  <a:lnTo>
                    <a:pt x="484" y="112"/>
                  </a:lnTo>
                  <a:lnTo>
                    <a:pt x="481" y="112"/>
                  </a:lnTo>
                  <a:lnTo>
                    <a:pt x="481" y="107"/>
                  </a:lnTo>
                  <a:lnTo>
                    <a:pt x="481" y="104"/>
                  </a:lnTo>
                  <a:lnTo>
                    <a:pt x="481" y="98"/>
                  </a:lnTo>
                  <a:lnTo>
                    <a:pt x="481" y="95"/>
                  </a:lnTo>
                  <a:lnTo>
                    <a:pt x="484" y="92"/>
                  </a:lnTo>
                  <a:lnTo>
                    <a:pt x="484" y="89"/>
                  </a:lnTo>
                  <a:lnTo>
                    <a:pt x="484" y="84"/>
                  </a:lnTo>
                  <a:lnTo>
                    <a:pt x="484" y="81"/>
                  </a:lnTo>
                  <a:lnTo>
                    <a:pt x="487" y="78"/>
                  </a:lnTo>
                  <a:lnTo>
                    <a:pt x="484" y="75"/>
                  </a:lnTo>
                  <a:lnTo>
                    <a:pt x="481" y="72"/>
                  </a:lnTo>
                  <a:lnTo>
                    <a:pt x="481" y="69"/>
                  </a:lnTo>
                  <a:lnTo>
                    <a:pt x="481" y="66"/>
                  </a:lnTo>
                  <a:lnTo>
                    <a:pt x="478" y="63"/>
                  </a:lnTo>
                  <a:lnTo>
                    <a:pt x="475" y="66"/>
                  </a:lnTo>
                  <a:lnTo>
                    <a:pt x="473" y="69"/>
                  </a:lnTo>
                  <a:lnTo>
                    <a:pt x="470" y="66"/>
                  </a:lnTo>
                  <a:lnTo>
                    <a:pt x="470" y="63"/>
                  </a:lnTo>
                  <a:lnTo>
                    <a:pt x="470" y="60"/>
                  </a:lnTo>
                  <a:lnTo>
                    <a:pt x="470" y="58"/>
                  </a:lnTo>
                  <a:lnTo>
                    <a:pt x="470" y="55"/>
                  </a:lnTo>
                  <a:lnTo>
                    <a:pt x="470" y="49"/>
                  </a:lnTo>
                  <a:lnTo>
                    <a:pt x="470" y="46"/>
                  </a:lnTo>
                  <a:lnTo>
                    <a:pt x="470" y="40"/>
                  </a:lnTo>
                  <a:lnTo>
                    <a:pt x="470" y="35"/>
                  </a:lnTo>
                  <a:lnTo>
                    <a:pt x="470" y="32"/>
                  </a:lnTo>
                  <a:lnTo>
                    <a:pt x="467" y="29"/>
                  </a:lnTo>
                  <a:lnTo>
                    <a:pt x="470" y="26"/>
                  </a:lnTo>
                  <a:lnTo>
                    <a:pt x="470" y="23"/>
                  </a:lnTo>
                  <a:lnTo>
                    <a:pt x="467" y="23"/>
                  </a:lnTo>
                  <a:lnTo>
                    <a:pt x="467" y="20"/>
                  </a:lnTo>
                  <a:lnTo>
                    <a:pt x="467" y="11"/>
                  </a:lnTo>
                  <a:lnTo>
                    <a:pt x="467" y="6"/>
                  </a:lnTo>
                  <a:lnTo>
                    <a:pt x="470" y="6"/>
                  </a:lnTo>
                  <a:lnTo>
                    <a:pt x="470" y="3"/>
                  </a:lnTo>
                  <a:lnTo>
                    <a:pt x="470" y="0"/>
                  </a:lnTo>
                  <a:lnTo>
                    <a:pt x="467" y="0"/>
                  </a:lnTo>
                  <a:lnTo>
                    <a:pt x="467" y="3"/>
                  </a:lnTo>
                  <a:lnTo>
                    <a:pt x="464" y="3"/>
                  </a:lnTo>
                  <a:lnTo>
                    <a:pt x="464" y="6"/>
                  </a:lnTo>
                  <a:lnTo>
                    <a:pt x="461" y="6"/>
                  </a:lnTo>
                  <a:lnTo>
                    <a:pt x="461" y="11"/>
                  </a:lnTo>
                  <a:lnTo>
                    <a:pt x="458" y="14"/>
                  </a:lnTo>
                  <a:lnTo>
                    <a:pt x="455" y="20"/>
                  </a:lnTo>
                  <a:lnTo>
                    <a:pt x="452" y="23"/>
                  </a:lnTo>
                  <a:lnTo>
                    <a:pt x="449" y="26"/>
                  </a:lnTo>
                  <a:lnTo>
                    <a:pt x="449" y="29"/>
                  </a:lnTo>
                  <a:lnTo>
                    <a:pt x="447" y="35"/>
                  </a:lnTo>
                  <a:lnTo>
                    <a:pt x="449" y="35"/>
                  </a:lnTo>
                  <a:lnTo>
                    <a:pt x="449" y="37"/>
                  </a:lnTo>
                  <a:lnTo>
                    <a:pt x="447" y="40"/>
                  </a:lnTo>
                  <a:lnTo>
                    <a:pt x="447" y="46"/>
                  </a:lnTo>
                  <a:lnTo>
                    <a:pt x="444" y="52"/>
                  </a:lnTo>
                  <a:lnTo>
                    <a:pt x="441" y="63"/>
                  </a:lnTo>
                  <a:lnTo>
                    <a:pt x="438" y="66"/>
                  </a:lnTo>
                  <a:lnTo>
                    <a:pt x="438" y="72"/>
                  </a:lnTo>
                  <a:lnTo>
                    <a:pt x="438" y="78"/>
                  </a:lnTo>
                  <a:lnTo>
                    <a:pt x="438" y="81"/>
                  </a:lnTo>
                  <a:lnTo>
                    <a:pt x="435" y="86"/>
                  </a:lnTo>
                  <a:lnTo>
                    <a:pt x="432" y="89"/>
                  </a:lnTo>
                  <a:lnTo>
                    <a:pt x="426" y="104"/>
                  </a:lnTo>
                  <a:lnTo>
                    <a:pt x="421" y="112"/>
                  </a:lnTo>
                  <a:lnTo>
                    <a:pt x="418" y="118"/>
                  </a:lnTo>
                  <a:lnTo>
                    <a:pt x="418" y="121"/>
                  </a:lnTo>
                  <a:lnTo>
                    <a:pt x="412" y="121"/>
                  </a:lnTo>
                  <a:lnTo>
                    <a:pt x="409" y="124"/>
                  </a:lnTo>
                  <a:lnTo>
                    <a:pt x="406" y="124"/>
                  </a:lnTo>
                  <a:lnTo>
                    <a:pt x="403" y="121"/>
                  </a:lnTo>
                  <a:lnTo>
                    <a:pt x="398" y="115"/>
                  </a:lnTo>
                  <a:lnTo>
                    <a:pt x="398" y="112"/>
                  </a:lnTo>
                  <a:lnTo>
                    <a:pt x="398" y="109"/>
                  </a:lnTo>
                  <a:lnTo>
                    <a:pt x="395" y="107"/>
                  </a:lnTo>
                  <a:lnTo>
                    <a:pt x="392" y="104"/>
                  </a:lnTo>
                  <a:lnTo>
                    <a:pt x="389" y="104"/>
                  </a:lnTo>
                  <a:lnTo>
                    <a:pt x="386" y="104"/>
                  </a:lnTo>
                  <a:lnTo>
                    <a:pt x="386" y="101"/>
                  </a:lnTo>
                  <a:lnTo>
                    <a:pt x="386" y="98"/>
                  </a:lnTo>
                  <a:lnTo>
                    <a:pt x="383" y="95"/>
                  </a:lnTo>
                  <a:lnTo>
                    <a:pt x="380" y="95"/>
                  </a:lnTo>
                  <a:lnTo>
                    <a:pt x="380" y="92"/>
                  </a:lnTo>
                  <a:lnTo>
                    <a:pt x="380" y="89"/>
                  </a:lnTo>
                  <a:lnTo>
                    <a:pt x="375" y="89"/>
                  </a:lnTo>
                  <a:lnTo>
                    <a:pt x="372" y="89"/>
                  </a:lnTo>
                  <a:lnTo>
                    <a:pt x="369" y="89"/>
                  </a:lnTo>
                  <a:lnTo>
                    <a:pt x="369" y="86"/>
                  </a:lnTo>
                  <a:lnTo>
                    <a:pt x="369" y="84"/>
                  </a:lnTo>
                  <a:lnTo>
                    <a:pt x="369" y="81"/>
                  </a:lnTo>
                  <a:lnTo>
                    <a:pt x="366" y="78"/>
                  </a:lnTo>
                  <a:lnTo>
                    <a:pt x="366" y="75"/>
                  </a:lnTo>
                  <a:lnTo>
                    <a:pt x="363" y="75"/>
                  </a:lnTo>
                  <a:lnTo>
                    <a:pt x="363" y="72"/>
                  </a:lnTo>
                  <a:lnTo>
                    <a:pt x="363" y="69"/>
                  </a:lnTo>
                  <a:lnTo>
                    <a:pt x="363" y="66"/>
                  </a:lnTo>
                  <a:lnTo>
                    <a:pt x="366" y="66"/>
                  </a:lnTo>
                  <a:lnTo>
                    <a:pt x="366" y="63"/>
                  </a:lnTo>
                  <a:lnTo>
                    <a:pt x="369" y="58"/>
                  </a:lnTo>
                  <a:lnTo>
                    <a:pt x="372" y="52"/>
                  </a:lnTo>
                  <a:lnTo>
                    <a:pt x="369" y="52"/>
                  </a:lnTo>
                  <a:lnTo>
                    <a:pt x="372" y="49"/>
                  </a:lnTo>
                  <a:lnTo>
                    <a:pt x="372" y="46"/>
                  </a:lnTo>
                  <a:lnTo>
                    <a:pt x="372" y="43"/>
                  </a:lnTo>
                  <a:lnTo>
                    <a:pt x="375" y="43"/>
                  </a:lnTo>
                  <a:lnTo>
                    <a:pt x="375" y="46"/>
                  </a:lnTo>
                  <a:lnTo>
                    <a:pt x="375" y="43"/>
                  </a:lnTo>
                  <a:lnTo>
                    <a:pt x="377" y="40"/>
                  </a:lnTo>
                  <a:lnTo>
                    <a:pt x="377" y="43"/>
                  </a:lnTo>
                  <a:lnTo>
                    <a:pt x="380" y="43"/>
                  </a:lnTo>
                  <a:lnTo>
                    <a:pt x="380" y="37"/>
                  </a:lnTo>
                  <a:lnTo>
                    <a:pt x="380" y="35"/>
                  </a:lnTo>
                  <a:lnTo>
                    <a:pt x="383" y="35"/>
                  </a:lnTo>
                  <a:lnTo>
                    <a:pt x="386" y="32"/>
                  </a:lnTo>
                  <a:lnTo>
                    <a:pt x="386" y="29"/>
                  </a:lnTo>
                  <a:lnTo>
                    <a:pt x="386" y="26"/>
                  </a:lnTo>
                  <a:lnTo>
                    <a:pt x="383" y="29"/>
                  </a:lnTo>
                  <a:lnTo>
                    <a:pt x="383" y="23"/>
                  </a:lnTo>
                  <a:lnTo>
                    <a:pt x="383" y="20"/>
                  </a:lnTo>
                  <a:lnTo>
                    <a:pt x="380" y="23"/>
                  </a:lnTo>
                  <a:lnTo>
                    <a:pt x="380" y="26"/>
                  </a:lnTo>
                  <a:lnTo>
                    <a:pt x="377" y="29"/>
                  </a:lnTo>
                  <a:lnTo>
                    <a:pt x="375" y="32"/>
                  </a:lnTo>
                  <a:lnTo>
                    <a:pt x="375" y="29"/>
                  </a:lnTo>
                  <a:lnTo>
                    <a:pt x="377" y="26"/>
                  </a:lnTo>
                  <a:lnTo>
                    <a:pt x="377" y="23"/>
                  </a:lnTo>
                  <a:lnTo>
                    <a:pt x="375" y="26"/>
                  </a:lnTo>
                  <a:lnTo>
                    <a:pt x="375" y="23"/>
                  </a:lnTo>
                  <a:lnTo>
                    <a:pt x="375" y="20"/>
                  </a:lnTo>
                  <a:lnTo>
                    <a:pt x="375" y="23"/>
                  </a:lnTo>
                  <a:lnTo>
                    <a:pt x="372" y="23"/>
                  </a:lnTo>
                  <a:lnTo>
                    <a:pt x="369" y="23"/>
                  </a:lnTo>
                  <a:lnTo>
                    <a:pt x="366" y="26"/>
                  </a:lnTo>
                  <a:lnTo>
                    <a:pt x="366" y="23"/>
                  </a:lnTo>
                  <a:lnTo>
                    <a:pt x="360" y="23"/>
                  </a:lnTo>
                  <a:lnTo>
                    <a:pt x="360" y="20"/>
                  </a:lnTo>
                  <a:lnTo>
                    <a:pt x="357" y="23"/>
                  </a:lnTo>
                  <a:lnTo>
                    <a:pt x="357" y="20"/>
                  </a:lnTo>
                  <a:lnTo>
                    <a:pt x="354" y="23"/>
                  </a:lnTo>
                  <a:lnTo>
                    <a:pt x="352" y="20"/>
                  </a:lnTo>
                  <a:lnTo>
                    <a:pt x="349" y="17"/>
                  </a:lnTo>
                  <a:lnTo>
                    <a:pt x="349" y="14"/>
                  </a:lnTo>
                  <a:lnTo>
                    <a:pt x="349" y="17"/>
                  </a:lnTo>
                  <a:lnTo>
                    <a:pt x="346" y="17"/>
                  </a:lnTo>
                  <a:lnTo>
                    <a:pt x="343" y="17"/>
                  </a:lnTo>
                  <a:lnTo>
                    <a:pt x="340" y="14"/>
                  </a:lnTo>
                  <a:lnTo>
                    <a:pt x="337" y="11"/>
                  </a:lnTo>
                  <a:lnTo>
                    <a:pt x="337" y="9"/>
                  </a:lnTo>
                  <a:lnTo>
                    <a:pt x="334" y="11"/>
                  </a:lnTo>
                  <a:lnTo>
                    <a:pt x="334" y="9"/>
                  </a:lnTo>
                  <a:lnTo>
                    <a:pt x="334" y="6"/>
                  </a:lnTo>
                  <a:lnTo>
                    <a:pt x="331" y="9"/>
                  </a:lnTo>
                  <a:lnTo>
                    <a:pt x="331" y="6"/>
                  </a:lnTo>
                  <a:lnTo>
                    <a:pt x="329" y="6"/>
                  </a:lnTo>
                  <a:lnTo>
                    <a:pt x="329" y="9"/>
                  </a:lnTo>
                  <a:lnTo>
                    <a:pt x="329" y="11"/>
                  </a:lnTo>
                  <a:lnTo>
                    <a:pt x="329" y="6"/>
                  </a:lnTo>
                  <a:lnTo>
                    <a:pt x="326" y="9"/>
                  </a:lnTo>
                  <a:lnTo>
                    <a:pt x="326" y="6"/>
                  </a:lnTo>
                  <a:lnTo>
                    <a:pt x="326" y="9"/>
                  </a:lnTo>
                  <a:lnTo>
                    <a:pt x="329" y="11"/>
                  </a:lnTo>
                  <a:lnTo>
                    <a:pt x="331" y="11"/>
                  </a:lnTo>
                  <a:lnTo>
                    <a:pt x="334" y="11"/>
                  </a:lnTo>
                  <a:lnTo>
                    <a:pt x="334" y="14"/>
                  </a:lnTo>
                  <a:lnTo>
                    <a:pt x="334" y="23"/>
                  </a:lnTo>
                  <a:lnTo>
                    <a:pt x="331" y="23"/>
                  </a:lnTo>
                  <a:lnTo>
                    <a:pt x="326" y="26"/>
                  </a:lnTo>
                  <a:lnTo>
                    <a:pt x="323" y="26"/>
                  </a:lnTo>
                  <a:lnTo>
                    <a:pt x="320" y="23"/>
                  </a:lnTo>
                  <a:lnTo>
                    <a:pt x="317" y="23"/>
                  </a:lnTo>
                  <a:lnTo>
                    <a:pt x="314" y="26"/>
                  </a:lnTo>
                  <a:lnTo>
                    <a:pt x="314" y="23"/>
                  </a:lnTo>
                  <a:lnTo>
                    <a:pt x="311" y="26"/>
                  </a:lnTo>
                  <a:lnTo>
                    <a:pt x="311" y="29"/>
                  </a:lnTo>
                  <a:lnTo>
                    <a:pt x="311" y="32"/>
                  </a:lnTo>
                  <a:lnTo>
                    <a:pt x="308" y="29"/>
                  </a:lnTo>
                  <a:lnTo>
                    <a:pt x="306" y="29"/>
                  </a:lnTo>
                  <a:lnTo>
                    <a:pt x="303" y="32"/>
                  </a:lnTo>
                  <a:lnTo>
                    <a:pt x="300" y="32"/>
                  </a:lnTo>
                  <a:lnTo>
                    <a:pt x="300" y="35"/>
                  </a:lnTo>
                  <a:lnTo>
                    <a:pt x="300" y="37"/>
                  </a:lnTo>
                  <a:lnTo>
                    <a:pt x="300" y="40"/>
                  </a:lnTo>
                  <a:lnTo>
                    <a:pt x="300" y="43"/>
                  </a:lnTo>
                  <a:lnTo>
                    <a:pt x="297" y="46"/>
                  </a:lnTo>
                  <a:lnTo>
                    <a:pt x="294" y="46"/>
                  </a:lnTo>
                  <a:lnTo>
                    <a:pt x="294" y="43"/>
                  </a:lnTo>
                  <a:lnTo>
                    <a:pt x="291" y="46"/>
                  </a:lnTo>
                  <a:lnTo>
                    <a:pt x="291" y="49"/>
                  </a:lnTo>
                  <a:lnTo>
                    <a:pt x="288" y="55"/>
                  </a:lnTo>
                  <a:lnTo>
                    <a:pt x="285" y="55"/>
                  </a:lnTo>
                  <a:lnTo>
                    <a:pt x="285" y="58"/>
                  </a:lnTo>
                  <a:lnTo>
                    <a:pt x="285" y="63"/>
                  </a:lnTo>
                  <a:lnTo>
                    <a:pt x="288" y="66"/>
                  </a:lnTo>
                  <a:lnTo>
                    <a:pt x="285" y="69"/>
                  </a:lnTo>
                  <a:lnTo>
                    <a:pt x="285" y="72"/>
                  </a:lnTo>
                  <a:lnTo>
                    <a:pt x="282" y="66"/>
                  </a:lnTo>
                  <a:lnTo>
                    <a:pt x="280" y="66"/>
                  </a:lnTo>
                  <a:lnTo>
                    <a:pt x="277" y="66"/>
                  </a:lnTo>
                  <a:lnTo>
                    <a:pt x="274" y="66"/>
                  </a:lnTo>
                  <a:lnTo>
                    <a:pt x="271" y="66"/>
                  </a:lnTo>
                  <a:lnTo>
                    <a:pt x="271" y="69"/>
                  </a:lnTo>
                  <a:lnTo>
                    <a:pt x="268" y="69"/>
                  </a:lnTo>
                  <a:lnTo>
                    <a:pt x="265" y="72"/>
                  </a:lnTo>
                  <a:lnTo>
                    <a:pt x="265" y="75"/>
                  </a:lnTo>
                  <a:lnTo>
                    <a:pt x="265" y="72"/>
                  </a:lnTo>
                  <a:lnTo>
                    <a:pt x="265" y="69"/>
                  </a:lnTo>
                  <a:lnTo>
                    <a:pt x="268" y="63"/>
                  </a:lnTo>
                  <a:lnTo>
                    <a:pt x="265" y="60"/>
                  </a:lnTo>
                  <a:lnTo>
                    <a:pt x="262" y="55"/>
                  </a:lnTo>
                  <a:lnTo>
                    <a:pt x="262" y="52"/>
                  </a:lnTo>
                  <a:lnTo>
                    <a:pt x="259" y="52"/>
                  </a:lnTo>
                  <a:lnTo>
                    <a:pt x="257" y="52"/>
                  </a:lnTo>
                  <a:lnTo>
                    <a:pt x="254" y="49"/>
                  </a:lnTo>
                  <a:lnTo>
                    <a:pt x="254" y="52"/>
                  </a:lnTo>
                  <a:lnTo>
                    <a:pt x="251" y="52"/>
                  </a:lnTo>
                  <a:lnTo>
                    <a:pt x="248" y="55"/>
                  </a:lnTo>
                  <a:lnTo>
                    <a:pt x="248" y="52"/>
                  </a:lnTo>
                  <a:lnTo>
                    <a:pt x="245" y="52"/>
                  </a:lnTo>
                  <a:lnTo>
                    <a:pt x="245" y="55"/>
                  </a:lnTo>
                  <a:lnTo>
                    <a:pt x="242" y="55"/>
                  </a:lnTo>
                  <a:lnTo>
                    <a:pt x="242" y="52"/>
                  </a:lnTo>
                  <a:lnTo>
                    <a:pt x="242" y="55"/>
                  </a:lnTo>
                  <a:lnTo>
                    <a:pt x="242" y="58"/>
                  </a:lnTo>
                  <a:lnTo>
                    <a:pt x="239" y="60"/>
                  </a:lnTo>
                  <a:lnTo>
                    <a:pt x="236" y="63"/>
                  </a:lnTo>
                  <a:lnTo>
                    <a:pt x="236" y="60"/>
                  </a:lnTo>
                  <a:lnTo>
                    <a:pt x="234" y="60"/>
                  </a:lnTo>
                  <a:lnTo>
                    <a:pt x="231" y="60"/>
                  </a:lnTo>
                  <a:lnTo>
                    <a:pt x="228" y="66"/>
                  </a:lnTo>
                  <a:lnTo>
                    <a:pt x="231" y="69"/>
                  </a:lnTo>
                  <a:lnTo>
                    <a:pt x="225" y="66"/>
                  </a:lnTo>
                  <a:lnTo>
                    <a:pt x="225" y="69"/>
                  </a:lnTo>
                  <a:lnTo>
                    <a:pt x="225" y="72"/>
                  </a:lnTo>
                  <a:lnTo>
                    <a:pt x="225" y="75"/>
                  </a:lnTo>
                  <a:lnTo>
                    <a:pt x="222" y="72"/>
                  </a:lnTo>
                  <a:lnTo>
                    <a:pt x="219" y="75"/>
                  </a:lnTo>
                  <a:lnTo>
                    <a:pt x="219" y="81"/>
                  </a:lnTo>
                  <a:lnTo>
                    <a:pt x="216" y="84"/>
                  </a:lnTo>
                  <a:lnTo>
                    <a:pt x="213" y="86"/>
                  </a:lnTo>
                  <a:lnTo>
                    <a:pt x="213" y="89"/>
                  </a:lnTo>
                  <a:lnTo>
                    <a:pt x="216" y="92"/>
                  </a:lnTo>
                  <a:lnTo>
                    <a:pt x="213" y="92"/>
                  </a:lnTo>
                  <a:lnTo>
                    <a:pt x="210" y="92"/>
                  </a:lnTo>
                  <a:lnTo>
                    <a:pt x="208" y="86"/>
                  </a:lnTo>
                  <a:lnTo>
                    <a:pt x="208" y="89"/>
                  </a:lnTo>
                  <a:lnTo>
                    <a:pt x="205" y="86"/>
                  </a:lnTo>
                  <a:lnTo>
                    <a:pt x="202" y="86"/>
                  </a:lnTo>
                  <a:lnTo>
                    <a:pt x="202" y="92"/>
                  </a:lnTo>
                  <a:lnTo>
                    <a:pt x="202" y="95"/>
                  </a:lnTo>
                  <a:lnTo>
                    <a:pt x="202" y="98"/>
                  </a:lnTo>
                  <a:lnTo>
                    <a:pt x="202" y="101"/>
                  </a:lnTo>
                  <a:lnTo>
                    <a:pt x="202" y="104"/>
                  </a:lnTo>
                  <a:lnTo>
                    <a:pt x="199" y="104"/>
                  </a:lnTo>
                  <a:lnTo>
                    <a:pt x="199" y="107"/>
                  </a:lnTo>
                  <a:lnTo>
                    <a:pt x="196" y="109"/>
                  </a:lnTo>
                  <a:lnTo>
                    <a:pt x="196" y="107"/>
                  </a:lnTo>
                  <a:lnTo>
                    <a:pt x="196" y="104"/>
                  </a:lnTo>
                  <a:lnTo>
                    <a:pt x="196" y="101"/>
                  </a:lnTo>
                  <a:lnTo>
                    <a:pt x="196" y="95"/>
                  </a:lnTo>
                  <a:lnTo>
                    <a:pt x="193" y="92"/>
                  </a:lnTo>
                  <a:lnTo>
                    <a:pt x="193" y="89"/>
                  </a:lnTo>
                  <a:lnTo>
                    <a:pt x="190" y="95"/>
                  </a:lnTo>
                  <a:lnTo>
                    <a:pt x="187" y="98"/>
                  </a:lnTo>
                  <a:lnTo>
                    <a:pt x="187" y="101"/>
                  </a:lnTo>
                  <a:lnTo>
                    <a:pt x="185" y="101"/>
                  </a:lnTo>
                  <a:lnTo>
                    <a:pt x="182" y="104"/>
                  </a:lnTo>
                  <a:lnTo>
                    <a:pt x="182" y="107"/>
                  </a:lnTo>
                  <a:lnTo>
                    <a:pt x="182" y="118"/>
                  </a:lnTo>
                  <a:lnTo>
                    <a:pt x="179" y="118"/>
                  </a:lnTo>
                  <a:lnTo>
                    <a:pt x="173" y="124"/>
                  </a:lnTo>
                  <a:lnTo>
                    <a:pt x="170" y="127"/>
                  </a:lnTo>
                  <a:lnTo>
                    <a:pt x="167" y="130"/>
                  </a:lnTo>
                  <a:lnTo>
                    <a:pt x="167" y="133"/>
                  </a:lnTo>
                  <a:lnTo>
                    <a:pt x="167" y="135"/>
                  </a:lnTo>
                  <a:lnTo>
                    <a:pt x="159" y="141"/>
                  </a:lnTo>
                  <a:lnTo>
                    <a:pt x="156" y="144"/>
                  </a:lnTo>
                  <a:lnTo>
                    <a:pt x="153" y="144"/>
                  </a:lnTo>
                  <a:lnTo>
                    <a:pt x="147" y="147"/>
                  </a:lnTo>
                  <a:lnTo>
                    <a:pt x="144" y="147"/>
                  </a:lnTo>
                  <a:lnTo>
                    <a:pt x="141" y="147"/>
                  </a:lnTo>
                  <a:lnTo>
                    <a:pt x="138" y="147"/>
                  </a:lnTo>
                  <a:lnTo>
                    <a:pt x="136" y="147"/>
                  </a:lnTo>
                  <a:lnTo>
                    <a:pt x="133" y="147"/>
                  </a:lnTo>
                  <a:lnTo>
                    <a:pt x="124" y="153"/>
                  </a:lnTo>
                  <a:lnTo>
                    <a:pt x="121" y="153"/>
                  </a:lnTo>
                  <a:lnTo>
                    <a:pt x="118" y="153"/>
                  </a:lnTo>
                  <a:lnTo>
                    <a:pt x="115" y="156"/>
                  </a:lnTo>
                  <a:lnTo>
                    <a:pt x="113" y="158"/>
                  </a:lnTo>
                  <a:lnTo>
                    <a:pt x="110" y="158"/>
                  </a:lnTo>
                  <a:lnTo>
                    <a:pt x="107" y="158"/>
                  </a:lnTo>
                  <a:lnTo>
                    <a:pt x="104" y="158"/>
                  </a:lnTo>
                  <a:lnTo>
                    <a:pt x="101" y="156"/>
                  </a:lnTo>
                  <a:lnTo>
                    <a:pt x="98" y="156"/>
                  </a:lnTo>
                  <a:lnTo>
                    <a:pt x="92" y="158"/>
                  </a:lnTo>
                  <a:lnTo>
                    <a:pt x="92" y="161"/>
                  </a:lnTo>
                  <a:lnTo>
                    <a:pt x="90" y="161"/>
                  </a:lnTo>
                  <a:lnTo>
                    <a:pt x="87" y="164"/>
                  </a:lnTo>
                  <a:lnTo>
                    <a:pt x="84" y="167"/>
                  </a:lnTo>
                  <a:lnTo>
                    <a:pt x="81" y="170"/>
                  </a:lnTo>
                  <a:lnTo>
                    <a:pt x="78" y="173"/>
                  </a:lnTo>
                  <a:lnTo>
                    <a:pt x="72" y="173"/>
                  </a:lnTo>
                  <a:lnTo>
                    <a:pt x="72" y="176"/>
                  </a:lnTo>
                  <a:lnTo>
                    <a:pt x="69" y="176"/>
                  </a:lnTo>
                  <a:lnTo>
                    <a:pt x="67" y="176"/>
                  </a:lnTo>
                  <a:lnTo>
                    <a:pt x="64" y="182"/>
                  </a:lnTo>
                  <a:lnTo>
                    <a:pt x="61" y="184"/>
                  </a:lnTo>
                  <a:lnTo>
                    <a:pt x="58" y="187"/>
                  </a:lnTo>
                  <a:lnTo>
                    <a:pt x="58" y="184"/>
                  </a:lnTo>
                  <a:lnTo>
                    <a:pt x="58" y="182"/>
                  </a:lnTo>
                  <a:lnTo>
                    <a:pt x="58" y="179"/>
                  </a:lnTo>
                  <a:lnTo>
                    <a:pt x="61" y="179"/>
                  </a:lnTo>
                  <a:lnTo>
                    <a:pt x="61" y="176"/>
                  </a:lnTo>
                  <a:lnTo>
                    <a:pt x="58" y="176"/>
                  </a:lnTo>
                  <a:lnTo>
                    <a:pt x="55" y="182"/>
                  </a:lnTo>
                  <a:lnTo>
                    <a:pt x="55" y="184"/>
                  </a:lnTo>
                  <a:lnTo>
                    <a:pt x="49" y="190"/>
                  </a:lnTo>
                  <a:lnTo>
                    <a:pt x="52" y="193"/>
                  </a:lnTo>
                  <a:lnTo>
                    <a:pt x="49" y="199"/>
                  </a:lnTo>
                  <a:lnTo>
                    <a:pt x="49" y="202"/>
                  </a:lnTo>
                  <a:lnTo>
                    <a:pt x="49" y="205"/>
                  </a:lnTo>
                  <a:lnTo>
                    <a:pt x="43" y="207"/>
                  </a:lnTo>
                  <a:lnTo>
                    <a:pt x="41" y="210"/>
                  </a:lnTo>
                  <a:lnTo>
                    <a:pt x="41" y="219"/>
                  </a:lnTo>
                  <a:lnTo>
                    <a:pt x="41" y="225"/>
                  </a:lnTo>
                  <a:lnTo>
                    <a:pt x="41" y="231"/>
                  </a:lnTo>
                  <a:lnTo>
                    <a:pt x="41" y="233"/>
                  </a:lnTo>
                  <a:lnTo>
                    <a:pt x="41" y="236"/>
                  </a:lnTo>
                  <a:lnTo>
                    <a:pt x="41" y="239"/>
                  </a:lnTo>
                  <a:lnTo>
                    <a:pt x="41" y="242"/>
                  </a:lnTo>
                  <a:lnTo>
                    <a:pt x="41" y="245"/>
                  </a:lnTo>
                  <a:lnTo>
                    <a:pt x="41" y="251"/>
                  </a:lnTo>
                  <a:lnTo>
                    <a:pt x="38" y="251"/>
                  </a:lnTo>
                  <a:lnTo>
                    <a:pt x="35" y="251"/>
                  </a:lnTo>
                  <a:lnTo>
                    <a:pt x="38" y="248"/>
                  </a:lnTo>
                  <a:lnTo>
                    <a:pt x="38" y="245"/>
                  </a:lnTo>
                  <a:lnTo>
                    <a:pt x="35" y="248"/>
                  </a:lnTo>
                  <a:lnTo>
                    <a:pt x="35" y="242"/>
                  </a:lnTo>
                  <a:lnTo>
                    <a:pt x="35" y="239"/>
                  </a:lnTo>
                  <a:lnTo>
                    <a:pt x="35" y="236"/>
                  </a:lnTo>
                  <a:lnTo>
                    <a:pt x="35" y="239"/>
                  </a:lnTo>
                  <a:lnTo>
                    <a:pt x="35" y="248"/>
                  </a:lnTo>
                  <a:lnTo>
                    <a:pt x="35" y="251"/>
                  </a:lnTo>
                  <a:lnTo>
                    <a:pt x="35" y="254"/>
                  </a:lnTo>
                  <a:lnTo>
                    <a:pt x="32" y="254"/>
                  </a:lnTo>
                  <a:lnTo>
                    <a:pt x="32" y="251"/>
                  </a:lnTo>
                  <a:lnTo>
                    <a:pt x="29" y="254"/>
                  </a:lnTo>
                  <a:lnTo>
                    <a:pt x="29" y="251"/>
                  </a:lnTo>
                  <a:lnTo>
                    <a:pt x="29" y="248"/>
                  </a:lnTo>
                  <a:lnTo>
                    <a:pt x="29" y="251"/>
                  </a:lnTo>
                  <a:lnTo>
                    <a:pt x="29" y="254"/>
                  </a:lnTo>
                  <a:lnTo>
                    <a:pt x="29" y="256"/>
                  </a:lnTo>
                  <a:lnTo>
                    <a:pt x="29" y="259"/>
                  </a:lnTo>
                  <a:lnTo>
                    <a:pt x="32" y="262"/>
                  </a:lnTo>
                  <a:lnTo>
                    <a:pt x="32" y="268"/>
                  </a:lnTo>
                  <a:lnTo>
                    <a:pt x="32" y="271"/>
                  </a:lnTo>
                  <a:lnTo>
                    <a:pt x="29" y="277"/>
                  </a:lnTo>
                  <a:lnTo>
                    <a:pt x="32" y="282"/>
                  </a:lnTo>
                  <a:lnTo>
                    <a:pt x="32" y="285"/>
                  </a:lnTo>
                  <a:lnTo>
                    <a:pt x="32" y="291"/>
                  </a:lnTo>
                  <a:lnTo>
                    <a:pt x="32" y="297"/>
                  </a:lnTo>
                  <a:lnTo>
                    <a:pt x="32" y="303"/>
                  </a:lnTo>
                  <a:lnTo>
                    <a:pt x="29" y="308"/>
                  </a:lnTo>
                  <a:lnTo>
                    <a:pt x="26" y="317"/>
                  </a:lnTo>
                  <a:lnTo>
                    <a:pt x="26" y="320"/>
                  </a:lnTo>
                  <a:lnTo>
                    <a:pt x="26" y="323"/>
                  </a:lnTo>
                  <a:lnTo>
                    <a:pt x="26" y="326"/>
                  </a:lnTo>
                  <a:lnTo>
                    <a:pt x="26" y="329"/>
                  </a:lnTo>
                  <a:lnTo>
                    <a:pt x="26" y="337"/>
                  </a:lnTo>
                  <a:lnTo>
                    <a:pt x="26" y="343"/>
                  </a:lnTo>
                  <a:lnTo>
                    <a:pt x="23" y="346"/>
                  </a:lnTo>
                  <a:lnTo>
                    <a:pt x="20" y="352"/>
                  </a:lnTo>
                  <a:lnTo>
                    <a:pt x="20" y="354"/>
                  </a:lnTo>
                  <a:lnTo>
                    <a:pt x="20" y="352"/>
                  </a:lnTo>
                  <a:lnTo>
                    <a:pt x="18" y="357"/>
                  </a:lnTo>
                  <a:lnTo>
                    <a:pt x="18" y="360"/>
                  </a:lnTo>
                  <a:lnTo>
                    <a:pt x="18" y="363"/>
                  </a:lnTo>
                  <a:lnTo>
                    <a:pt x="12" y="366"/>
                  </a:lnTo>
                  <a:lnTo>
                    <a:pt x="9" y="369"/>
                  </a:lnTo>
                  <a:lnTo>
                    <a:pt x="6" y="369"/>
                  </a:lnTo>
                  <a:lnTo>
                    <a:pt x="3" y="372"/>
                  </a:lnTo>
                  <a:lnTo>
                    <a:pt x="0" y="380"/>
                  </a:lnTo>
                  <a:lnTo>
                    <a:pt x="3" y="380"/>
                  </a:lnTo>
                  <a:lnTo>
                    <a:pt x="6" y="380"/>
                  </a:lnTo>
                  <a:lnTo>
                    <a:pt x="6" y="383"/>
                  </a:lnTo>
                  <a:lnTo>
                    <a:pt x="6" y="386"/>
                  </a:lnTo>
                  <a:lnTo>
                    <a:pt x="9" y="389"/>
                  </a:lnTo>
                  <a:lnTo>
                    <a:pt x="12" y="389"/>
                  </a:lnTo>
                  <a:lnTo>
                    <a:pt x="12" y="392"/>
                  </a:lnTo>
                  <a:lnTo>
                    <a:pt x="18" y="395"/>
                  </a:lnTo>
                  <a:lnTo>
                    <a:pt x="23" y="395"/>
                  </a:lnTo>
                  <a:lnTo>
                    <a:pt x="23" y="398"/>
                  </a:lnTo>
                  <a:lnTo>
                    <a:pt x="26" y="395"/>
                  </a:lnTo>
                  <a:lnTo>
                    <a:pt x="26" y="398"/>
                  </a:lnTo>
                  <a:lnTo>
                    <a:pt x="29" y="395"/>
                  </a:lnTo>
                  <a:lnTo>
                    <a:pt x="32" y="395"/>
                  </a:lnTo>
                  <a:lnTo>
                    <a:pt x="35" y="392"/>
                  </a:lnTo>
                  <a:lnTo>
                    <a:pt x="38" y="392"/>
                  </a:lnTo>
                  <a:lnTo>
                    <a:pt x="41" y="389"/>
                  </a:lnTo>
                  <a:lnTo>
                    <a:pt x="43" y="386"/>
                  </a:lnTo>
                  <a:lnTo>
                    <a:pt x="49" y="386"/>
                  </a:lnTo>
                  <a:lnTo>
                    <a:pt x="52" y="383"/>
                  </a:lnTo>
                  <a:lnTo>
                    <a:pt x="55" y="380"/>
                  </a:lnTo>
                  <a:lnTo>
                    <a:pt x="58" y="380"/>
                  </a:lnTo>
                  <a:lnTo>
                    <a:pt x="61" y="378"/>
                  </a:lnTo>
                  <a:lnTo>
                    <a:pt x="69" y="380"/>
                  </a:lnTo>
                  <a:lnTo>
                    <a:pt x="75" y="378"/>
                  </a:lnTo>
                  <a:lnTo>
                    <a:pt x="78" y="378"/>
                  </a:lnTo>
                  <a:lnTo>
                    <a:pt x="81" y="380"/>
                  </a:lnTo>
                  <a:lnTo>
                    <a:pt x="84" y="380"/>
                  </a:lnTo>
                  <a:lnTo>
                    <a:pt x="87" y="378"/>
                  </a:lnTo>
                  <a:lnTo>
                    <a:pt x="87" y="380"/>
                  </a:lnTo>
                  <a:lnTo>
                    <a:pt x="92" y="380"/>
                  </a:lnTo>
                  <a:lnTo>
                    <a:pt x="95" y="380"/>
                  </a:lnTo>
                  <a:lnTo>
                    <a:pt x="98" y="380"/>
                  </a:lnTo>
                  <a:lnTo>
                    <a:pt x="101" y="380"/>
                  </a:lnTo>
                  <a:lnTo>
                    <a:pt x="104" y="380"/>
                  </a:lnTo>
                  <a:lnTo>
                    <a:pt x="107" y="378"/>
                  </a:lnTo>
                  <a:lnTo>
                    <a:pt x="110" y="375"/>
                  </a:lnTo>
                  <a:lnTo>
                    <a:pt x="113" y="372"/>
                  </a:lnTo>
                  <a:lnTo>
                    <a:pt x="115" y="366"/>
                  </a:lnTo>
                  <a:lnTo>
                    <a:pt x="118" y="366"/>
                  </a:lnTo>
                  <a:lnTo>
                    <a:pt x="121" y="366"/>
                  </a:lnTo>
                  <a:lnTo>
                    <a:pt x="124" y="366"/>
                  </a:lnTo>
                  <a:lnTo>
                    <a:pt x="127" y="363"/>
                  </a:lnTo>
                  <a:lnTo>
                    <a:pt x="130" y="363"/>
                  </a:lnTo>
                  <a:lnTo>
                    <a:pt x="138" y="360"/>
                  </a:lnTo>
                  <a:lnTo>
                    <a:pt x="141" y="357"/>
                  </a:lnTo>
                  <a:lnTo>
                    <a:pt x="144" y="357"/>
                  </a:lnTo>
                  <a:lnTo>
                    <a:pt x="147" y="357"/>
                  </a:lnTo>
                  <a:lnTo>
                    <a:pt x="156" y="357"/>
                  </a:lnTo>
                  <a:lnTo>
                    <a:pt x="159" y="357"/>
                  </a:lnTo>
                  <a:lnTo>
                    <a:pt x="164" y="357"/>
                  </a:lnTo>
                  <a:lnTo>
                    <a:pt x="170" y="357"/>
                  </a:lnTo>
                  <a:lnTo>
                    <a:pt x="176" y="352"/>
                  </a:lnTo>
                  <a:lnTo>
                    <a:pt x="187" y="349"/>
                  </a:lnTo>
                  <a:lnTo>
                    <a:pt x="190" y="349"/>
                  </a:lnTo>
                  <a:lnTo>
                    <a:pt x="199" y="352"/>
                  </a:lnTo>
                  <a:lnTo>
                    <a:pt x="208" y="349"/>
                  </a:lnTo>
                  <a:lnTo>
                    <a:pt x="210" y="352"/>
                  </a:lnTo>
                  <a:lnTo>
                    <a:pt x="213" y="352"/>
                  </a:lnTo>
                  <a:lnTo>
                    <a:pt x="216" y="352"/>
                  </a:lnTo>
                  <a:lnTo>
                    <a:pt x="219" y="360"/>
                  </a:lnTo>
                  <a:lnTo>
                    <a:pt x="222" y="360"/>
                  </a:lnTo>
                  <a:lnTo>
                    <a:pt x="225" y="357"/>
                  </a:lnTo>
                  <a:lnTo>
                    <a:pt x="228" y="360"/>
                  </a:lnTo>
                  <a:lnTo>
                    <a:pt x="228" y="363"/>
                  </a:lnTo>
                  <a:lnTo>
                    <a:pt x="231" y="363"/>
                  </a:lnTo>
                  <a:lnTo>
                    <a:pt x="231" y="360"/>
                  </a:lnTo>
                  <a:lnTo>
                    <a:pt x="234" y="363"/>
                  </a:lnTo>
                  <a:lnTo>
                    <a:pt x="234" y="369"/>
                  </a:lnTo>
                  <a:lnTo>
                    <a:pt x="239" y="369"/>
                  </a:lnTo>
                  <a:lnTo>
                    <a:pt x="236" y="375"/>
                  </a:lnTo>
                  <a:lnTo>
                    <a:pt x="234" y="375"/>
                  </a:lnTo>
                  <a:lnTo>
                    <a:pt x="234" y="378"/>
                  </a:lnTo>
                  <a:lnTo>
                    <a:pt x="234" y="380"/>
                  </a:lnTo>
                  <a:lnTo>
                    <a:pt x="236" y="383"/>
                  </a:lnTo>
                  <a:lnTo>
                    <a:pt x="239" y="380"/>
                  </a:lnTo>
                  <a:lnTo>
                    <a:pt x="236" y="383"/>
                  </a:lnTo>
                  <a:lnTo>
                    <a:pt x="239" y="386"/>
                  </a:lnTo>
                  <a:lnTo>
                    <a:pt x="236" y="389"/>
                  </a:lnTo>
                  <a:lnTo>
                    <a:pt x="236" y="392"/>
                  </a:lnTo>
                  <a:lnTo>
                    <a:pt x="236" y="395"/>
                  </a:lnTo>
                  <a:lnTo>
                    <a:pt x="236" y="398"/>
                  </a:lnTo>
                  <a:lnTo>
                    <a:pt x="236" y="401"/>
                  </a:lnTo>
                  <a:lnTo>
                    <a:pt x="236" y="404"/>
                  </a:lnTo>
                  <a:lnTo>
                    <a:pt x="234" y="406"/>
                  </a:lnTo>
                  <a:lnTo>
                    <a:pt x="234" y="404"/>
                  </a:lnTo>
                  <a:lnTo>
                    <a:pt x="231" y="404"/>
                  </a:lnTo>
                  <a:lnTo>
                    <a:pt x="234" y="406"/>
                  </a:lnTo>
                  <a:lnTo>
                    <a:pt x="234" y="409"/>
                  </a:lnTo>
                  <a:lnTo>
                    <a:pt x="234" y="412"/>
                  </a:lnTo>
                  <a:lnTo>
                    <a:pt x="236" y="412"/>
                  </a:lnTo>
                  <a:lnTo>
                    <a:pt x="239" y="409"/>
                  </a:lnTo>
                  <a:lnTo>
                    <a:pt x="236" y="409"/>
                  </a:lnTo>
                  <a:lnTo>
                    <a:pt x="239" y="406"/>
                  </a:lnTo>
                  <a:lnTo>
                    <a:pt x="242" y="404"/>
                  </a:lnTo>
                  <a:lnTo>
                    <a:pt x="248" y="401"/>
                  </a:lnTo>
                  <a:lnTo>
                    <a:pt x="251" y="398"/>
                  </a:lnTo>
                  <a:lnTo>
                    <a:pt x="254" y="395"/>
                  </a:lnTo>
                  <a:lnTo>
                    <a:pt x="257" y="395"/>
                  </a:lnTo>
                  <a:lnTo>
                    <a:pt x="259" y="392"/>
                  </a:lnTo>
                  <a:lnTo>
                    <a:pt x="262" y="392"/>
                  </a:lnTo>
                  <a:lnTo>
                    <a:pt x="265" y="392"/>
                  </a:lnTo>
                  <a:lnTo>
                    <a:pt x="265" y="389"/>
                  </a:lnTo>
                  <a:lnTo>
                    <a:pt x="268" y="386"/>
                  </a:lnTo>
                  <a:lnTo>
                    <a:pt x="271" y="383"/>
                  </a:lnTo>
                  <a:lnTo>
                    <a:pt x="274" y="380"/>
                  </a:lnTo>
                  <a:lnTo>
                    <a:pt x="277" y="380"/>
                  </a:lnTo>
                  <a:lnTo>
                    <a:pt x="277" y="375"/>
                  </a:lnTo>
                  <a:lnTo>
                    <a:pt x="280" y="375"/>
                  </a:lnTo>
                  <a:lnTo>
                    <a:pt x="277" y="378"/>
                  </a:lnTo>
                  <a:lnTo>
                    <a:pt x="280" y="378"/>
                  </a:lnTo>
                  <a:lnTo>
                    <a:pt x="277" y="380"/>
                  </a:lnTo>
                  <a:lnTo>
                    <a:pt x="277" y="383"/>
                  </a:lnTo>
                  <a:lnTo>
                    <a:pt x="271" y="389"/>
                  </a:lnTo>
                  <a:lnTo>
                    <a:pt x="268" y="392"/>
                  </a:lnTo>
                  <a:lnTo>
                    <a:pt x="265" y="398"/>
                  </a:lnTo>
                  <a:lnTo>
                    <a:pt x="262" y="401"/>
                  </a:lnTo>
                  <a:lnTo>
                    <a:pt x="259" y="404"/>
                  </a:lnTo>
                  <a:lnTo>
                    <a:pt x="259" y="406"/>
                  </a:lnTo>
                  <a:lnTo>
                    <a:pt x="257" y="409"/>
                  </a:lnTo>
                  <a:lnTo>
                    <a:pt x="254" y="412"/>
                  </a:lnTo>
                  <a:lnTo>
                    <a:pt x="251" y="412"/>
                  </a:lnTo>
                  <a:lnTo>
                    <a:pt x="248" y="412"/>
                  </a:lnTo>
                  <a:lnTo>
                    <a:pt x="245" y="418"/>
                  </a:lnTo>
                  <a:lnTo>
                    <a:pt x="248" y="418"/>
                  </a:lnTo>
                  <a:lnTo>
                    <a:pt x="251" y="418"/>
                  </a:lnTo>
                  <a:lnTo>
                    <a:pt x="254" y="418"/>
                  </a:lnTo>
                  <a:lnTo>
                    <a:pt x="257" y="418"/>
                  </a:lnTo>
                  <a:lnTo>
                    <a:pt x="257" y="412"/>
                  </a:lnTo>
                  <a:lnTo>
                    <a:pt x="259" y="412"/>
                  </a:lnTo>
                  <a:lnTo>
                    <a:pt x="262" y="406"/>
                  </a:lnTo>
                  <a:lnTo>
                    <a:pt x="268" y="404"/>
                  </a:lnTo>
                  <a:lnTo>
                    <a:pt x="268" y="406"/>
                  </a:lnTo>
                  <a:lnTo>
                    <a:pt x="268" y="412"/>
                  </a:lnTo>
                  <a:lnTo>
                    <a:pt x="265" y="415"/>
                  </a:lnTo>
                  <a:lnTo>
                    <a:pt x="262" y="418"/>
                  </a:lnTo>
                  <a:lnTo>
                    <a:pt x="259" y="424"/>
                  </a:lnTo>
                  <a:lnTo>
                    <a:pt x="254" y="427"/>
                  </a:lnTo>
                  <a:lnTo>
                    <a:pt x="257" y="427"/>
                  </a:lnTo>
                  <a:lnTo>
                    <a:pt x="259" y="427"/>
                  </a:lnTo>
                  <a:lnTo>
                    <a:pt x="262" y="427"/>
                  </a:lnTo>
                  <a:lnTo>
                    <a:pt x="268" y="424"/>
                  </a:lnTo>
                  <a:lnTo>
                    <a:pt x="271" y="424"/>
                  </a:lnTo>
                  <a:lnTo>
                    <a:pt x="268" y="427"/>
                  </a:lnTo>
                  <a:lnTo>
                    <a:pt x="268" y="435"/>
                  </a:lnTo>
                  <a:lnTo>
                    <a:pt x="265" y="444"/>
                  </a:lnTo>
                  <a:lnTo>
                    <a:pt x="262" y="447"/>
                  </a:lnTo>
                  <a:lnTo>
                    <a:pt x="262" y="450"/>
                  </a:lnTo>
                  <a:lnTo>
                    <a:pt x="259" y="450"/>
                  </a:lnTo>
                  <a:lnTo>
                    <a:pt x="257" y="458"/>
                  </a:lnTo>
                  <a:lnTo>
                    <a:pt x="259" y="458"/>
                  </a:lnTo>
                  <a:lnTo>
                    <a:pt x="259" y="464"/>
                  </a:lnTo>
                  <a:lnTo>
                    <a:pt x="259" y="467"/>
                  </a:lnTo>
                  <a:lnTo>
                    <a:pt x="262" y="470"/>
                  </a:lnTo>
                  <a:lnTo>
                    <a:pt x="265" y="473"/>
                  </a:lnTo>
                  <a:lnTo>
                    <a:pt x="265" y="476"/>
                  </a:lnTo>
                  <a:lnTo>
                    <a:pt x="268" y="473"/>
                  </a:lnTo>
                  <a:lnTo>
                    <a:pt x="271" y="473"/>
                  </a:lnTo>
                  <a:lnTo>
                    <a:pt x="274" y="476"/>
                  </a:lnTo>
                  <a:lnTo>
                    <a:pt x="277" y="476"/>
                  </a:lnTo>
                  <a:lnTo>
                    <a:pt x="277" y="478"/>
                  </a:lnTo>
                  <a:lnTo>
                    <a:pt x="280" y="481"/>
                  </a:lnTo>
                  <a:lnTo>
                    <a:pt x="282" y="484"/>
                  </a:lnTo>
                  <a:lnTo>
                    <a:pt x="285" y="484"/>
                  </a:lnTo>
                  <a:lnTo>
                    <a:pt x="291" y="484"/>
                  </a:lnTo>
                  <a:lnTo>
                    <a:pt x="294" y="478"/>
                  </a:lnTo>
                  <a:lnTo>
                    <a:pt x="297" y="478"/>
                  </a:lnTo>
                  <a:lnTo>
                    <a:pt x="300" y="476"/>
                  </a:lnTo>
                  <a:lnTo>
                    <a:pt x="303" y="476"/>
                  </a:lnTo>
                  <a:lnTo>
                    <a:pt x="300" y="473"/>
                  </a:lnTo>
                  <a:lnTo>
                    <a:pt x="303" y="473"/>
                  </a:lnTo>
                  <a:lnTo>
                    <a:pt x="308" y="470"/>
                  </a:lnTo>
                  <a:lnTo>
                    <a:pt x="308" y="473"/>
                  </a:lnTo>
                  <a:lnTo>
                    <a:pt x="308" y="476"/>
                  </a:lnTo>
                  <a:lnTo>
                    <a:pt x="306" y="478"/>
                  </a:lnTo>
                  <a:lnTo>
                    <a:pt x="303" y="478"/>
                  </a:lnTo>
                  <a:lnTo>
                    <a:pt x="306" y="481"/>
                  </a:lnTo>
                  <a:lnTo>
                    <a:pt x="306" y="478"/>
                  </a:lnTo>
                  <a:lnTo>
                    <a:pt x="311" y="478"/>
                  </a:lnTo>
                  <a:lnTo>
                    <a:pt x="308" y="481"/>
                  </a:lnTo>
                  <a:lnTo>
                    <a:pt x="308" y="484"/>
                  </a:lnTo>
                  <a:lnTo>
                    <a:pt x="311" y="484"/>
                  </a:lnTo>
                  <a:lnTo>
                    <a:pt x="311" y="487"/>
                  </a:lnTo>
                  <a:lnTo>
                    <a:pt x="311" y="490"/>
                  </a:lnTo>
                  <a:lnTo>
                    <a:pt x="311" y="493"/>
                  </a:lnTo>
                  <a:lnTo>
                    <a:pt x="314" y="493"/>
                  </a:lnTo>
                  <a:lnTo>
                    <a:pt x="314" y="490"/>
                  </a:lnTo>
                  <a:lnTo>
                    <a:pt x="317" y="487"/>
                  </a:lnTo>
                  <a:lnTo>
                    <a:pt x="314" y="487"/>
                  </a:lnTo>
                  <a:lnTo>
                    <a:pt x="314" y="490"/>
                  </a:lnTo>
                  <a:lnTo>
                    <a:pt x="314" y="487"/>
                  </a:lnTo>
                  <a:lnTo>
                    <a:pt x="317" y="487"/>
                  </a:lnTo>
                  <a:lnTo>
                    <a:pt x="320" y="484"/>
                  </a:lnTo>
                  <a:lnTo>
                    <a:pt x="320" y="487"/>
                  </a:lnTo>
                  <a:lnTo>
                    <a:pt x="323" y="484"/>
                  </a:lnTo>
                  <a:lnTo>
                    <a:pt x="326" y="484"/>
                  </a:lnTo>
                  <a:lnTo>
                    <a:pt x="329" y="484"/>
                  </a:lnTo>
                  <a:lnTo>
                    <a:pt x="329" y="481"/>
                  </a:lnTo>
                  <a:lnTo>
                    <a:pt x="334" y="478"/>
                  </a:lnTo>
                  <a:lnTo>
                    <a:pt x="337" y="478"/>
                  </a:lnTo>
                  <a:lnTo>
                    <a:pt x="343" y="476"/>
                  </a:lnTo>
                  <a:lnTo>
                    <a:pt x="346" y="476"/>
                  </a:lnTo>
                  <a:lnTo>
                    <a:pt x="357" y="476"/>
                  </a:lnTo>
                  <a:lnTo>
                    <a:pt x="363" y="476"/>
                  </a:lnTo>
                  <a:lnTo>
                    <a:pt x="366" y="473"/>
                  </a:lnTo>
                  <a:lnTo>
                    <a:pt x="369" y="470"/>
                  </a:lnTo>
                  <a:lnTo>
                    <a:pt x="372" y="470"/>
                  </a:lnTo>
                  <a:lnTo>
                    <a:pt x="372" y="467"/>
                  </a:lnTo>
                  <a:lnTo>
                    <a:pt x="372" y="464"/>
                  </a:lnTo>
                  <a:lnTo>
                    <a:pt x="375" y="464"/>
                  </a:lnTo>
                  <a:lnTo>
                    <a:pt x="375" y="461"/>
                  </a:lnTo>
                  <a:lnTo>
                    <a:pt x="380" y="455"/>
                  </a:lnTo>
                  <a:lnTo>
                    <a:pt x="383" y="453"/>
                  </a:lnTo>
                  <a:lnTo>
                    <a:pt x="383" y="450"/>
                  </a:lnTo>
                  <a:lnTo>
                    <a:pt x="386" y="447"/>
                  </a:lnTo>
                  <a:lnTo>
                    <a:pt x="389" y="444"/>
                  </a:lnTo>
                  <a:lnTo>
                    <a:pt x="392" y="441"/>
                  </a:lnTo>
                  <a:lnTo>
                    <a:pt x="395" y="438"/>
                  </a:lnTo>
                  <a:lnTo>
                    <a:pt x="398" y="438"/>
                  </a:lnTo>
                  <a:lnTo>
                    <a:pt x="401" y="432"/>
                  </a:lnTo>
                  <a:lnTo>
                    <a:pt x="401" y="435"/>
                  </a:lnTo>
                  <a:lnTo>
                    <a:pt x="403" y="432"/>
                  </a:lnTo>
                  <a:lnTo>
                    <a:pt x="415" y="421"/>
                  </a:lnTo>
                  <a:lnTo>
                    <a:pt x="418" y="418"/>
                  </a:lnTo>
                  <a:lnTo>
                    <a:pt x="418" y="41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0" name="Freeform 550"/>
            <p:cNvSpPr>
              <a:spLocks noChangeArrowheads="1"/>
            </p:cNvSpPr>
            <p:nvPr/>
          </p:nvSpPr>
          <p:spPr bwMode="auto">
            <a:xfrm>
              <a:off x="7562753" y="4437960"/>
              <a:ext cx="23039" cy="16755"/>
            </a:xfrm>
            <a:custGeom>
              <a:avLst/>
              <a:gdLst>
                <a:gd name="T0" fmla="*/ 2147483647 w 11"/>
                <a:gd name="T1" fmla="*/ 0 h 8"/>
                <a:gd name="T2" fmla="*/ 2147483647 w 11"/>
                <a:gd name="T3" fmla="*/ 0 h 8"/>
                <a:gd name="T4" fmla="*/ 2147483647 w 11"/>
                <a:gd name="T5" fmla="*/ 2147483647 h 8"/>
                <a:gd name="T6" fmla="*/ 2147483647 w 11"/>
                <a:gd name="T7" fmla="*/ 2147483647 h 8"/>
                <a:gd name="T8" fmla="*/ 2147483647 w 11"/>
                <a:gd name="T9" fmla="*/ 2147483647 h 8"/>
                <a:gd name="T10" fmla="*/ 0 w 11"/>
                <a:gd name="T11" fmla="*/ 2147483647 h 8"/>
                <a:gd name="T12" fmla="*/ 0 w 11"/>
                <a:gd name="T13" fmla="*/ 2147483647 h 8"/>
                <a:gd name="T14" fmla="*/ 2147483647 w 11"/>
                <a:gd name="T15" fmla="*/ 2147483647 h 8"/>
                <a:gd name="T16" fmla="*/ 2147483647 w 11"/>
                <a:gd name="T17" fmla="*/ 2147483647 h 8"/>
                <a:gd name="T18" fmla="*/ 2147483647 w 11"/>
                <a:gd name="T19" fmla="*/ 2147483647 h 8"/>
                <a:gd name="T20" fmla="*/ 2147483647 w 11"/>
                <a:gd name="T21" fmla="*/ 2147483647 h 8"/>
                <a:gd name="T22" fmla="*/ 2147483647 w 11"/>
                <a:gd name="T23" fmla="*/ 2147483647 h 8"/>
                <a:gd name="T24" fmla="*/ 2147483647 w 11"/>
                <a:gd name="T25" fmla="*/ 2147483647 h 8"/>
                <a:gd name="T26" fmla="*/ 2147483647 w 11"/>
                <a:gd name="T27" fmla="*/ 2147483647 h 8"/>
                <a:gd name="T28" fmla="*/ 2147483647 w 11"/>
                <a:gd name="T29" fmla="*/ 2147483647 h 8"/>
                <a:gd name="T30" fmla="*/ 2147483647 w 11"/>
                <a:gd name="T31" fmla="*/ 2147483647 h 8"/>
                <a:gd name="T32" fmla="*/ 2147483647 w 11"/>
                <a:gd name="T33" fmla="*/ 2147483647 h 8"/>
                <a:gd name="T34" fmla="*/ 2147483647 w 11"/>
                <a:gd name="T35" fmla="*/ 0 h 8"/>
                <a:gd name="T36" fmla="*/ 2147483647 w 11"/>
                <a:gd name="T37" fmla="*/ 2147483647 h 8"/>
                <a:gd name="T38" fmla="*/ 2147483647 w 11"/>
                <a:gd name="T39" fmla="*/ 0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8"/>
                <a:gd name="T62" fmla="*/ 11 w 11"/>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8">
                  <a:moveTo>
                    <a:pt x="11" y="0"/>
                  </a:moveTo>
                  <a:lnTo>
                    <a:pt x="9" y="0"/>
                  </a:lnTo>
                  <a:lnTo>
                    <a:pt x="9" y="2"/>
                  </a:lnTo>
                  <a:lnTo>
                    <a:pt x="6" y="5"/>
                  </a:lnTo>
                  <a:lnTo>
                    <a:pt x="3" y="5"/>
                  </a:lnTo>
                  <a:lnTo>
                    <a:pt x="0" y="8"/>
                  </a:lnTo>
                  <a:lnTo>
                    <a:pt x="3" y="8"/>
                  </a:lnTo>
                  <a:lnTo>
                    <a:pt x="6" y="8"/>
                  </a:lnTo>
                  <a:lnTo>
                    <a:pt x="6" y="5"/>
                  </a:lnTo>
                  <a:lnTo>
                    <a:pt x="9" y="5"/>
                  </a:lnTo>
                  <a:lnTo>
                    <a:pt x="11" y="5"/>
                  </a:lnTo>
                  <a:lnTo>
                    <a:pt x="11" y="2"/>
                  </a:lnTo>
                  <a:lnTo>
                    <a:pt x="11" y="0"/>
                  </a:lnTo>
                  <a:lnTo>
                    <a:pt x="11" y="2"/>
                  </a:lnTo>
                  <a:lnTo>
                    <a:pt x="11"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1" name="Freeform 551"/>
            <p:cNvSpPr>
              <a:spLocks noChangeArrowheads="1"/>
            </p:cNvSpPr>
            <p:nvPr/>
          </p:nvSpPr>
          <p:spPr bwMode="auto">
            <a:xfrm>
              <a:off x="7581602" y="4243183"/>
              <a:ext cx="318344" cy="198965"/>
            </a:xfrm>
            <a:custGeom>
              <a:avLst/>
              <a:gdLst>
                <a:gd name="T0" fmla="*/ 2147483647 w 152"/>
                <a:gd name="T1" fmla="*/ 2147483647 h 95"/>
                <a:gd name="T2" fmla="*/ 2147483647 w 152"/>
                <a:gd name="T3" fmla="*/ 2147483647 h 95"/>
                <a:gd name="T4" fmla="*/ 2147483647 w 152"/>
                <a:gd name="T5" fmla="*/ 2147483647 h 95"/>
                <a:gd name="T6" fmla="*/ 2147483647 w 152"/>
                <a:gd name="T7" fmla="*/ 2147483647 h 95"/>
                <a:gd name="T8" fmla="*/ 2147483647 w 152"/>
                <a:gd name="T9" fmla="*/ 2147483647 h 95"/>
                <a:gd name="T10" fmla="*/ 2147483647 w 152"/>
                <a:gd name="T11" fmla="*/ 2147483647 h 95"/>
                <a:gd name="T12" fmla="*/ 2147483647 w 152"/>
                <a:gd name="T13" fmla="*/ 0 h 95"/>
                <a:gd name="T14" fmla="*/ 2147483647 w 152"/>
                <a:gd name="T15" fmla="*/ 2147483647 h 95"/>
                <a:gd name="T16" fmla="*/ 2147483647 w 152"/>
                <a:gd name="T17" fmla="*/ 2147483647 h 95"/>
                <a:gd name="T18" fmla="*/ 2147483647 w 152"/>
                <a:gd name="T19" fmla="*/ 2147483647 h 95"/>
                <a:gd name="T20" fmla="*/ 2147483647 w 152"/>
                <a:gd name="T21" fmla="*/ 2147483647 h 95"/>
                <a:gd name="T22" fmla="*/ 2147483647 w 152"/>
                <a:gd name="T23" fmla="*/ 2147483647 h 95"/>
                <a:gd name="T24" fmla="*/ 2147483647 w 152"/>
                <a:gd name="T25" fmla="*/ 2147483647 h 95"/>
                <a:gd name="T26" fmla="*/ 2147483647 w 152"/>
                <a:gd name="T27" fmla="*/ 2147483647 h 95"/>
                <a:gd name="T28" fmla="*/ 2147483647 w 152"/>
                <a:gd name="T29" fmla="*/ 2147483647 h 95"/>
                <a:gd name="T30" fmla="*/ 2147483647 w 152"/>
                <a:gd name="T31" fmla="*/ 2147483647 h 95"/>
                <a:gd name="T32" fmla="*/ 2147483647 w 152"/>
                <a:gd name="T33" fmla="*/ 2147483647 h 95"/>
                <a:gd name="T34" fmla="*/ 2147483647 w 152"/>
                <a:gd name="T35" fmla="*/ 2147483647 h 95"/>
                <a:gd name="T36" fmla="*/ 2147483647 w 152"/>
                <a:gd name="T37" fmla="*/ 2147483647 h 95"/>
                <a:gd name="T38" fmla="*/ 2147483647 w 152"/>
                <a:gd name="T39" fmla="*/ 2147483647 h 95"/>
                <a:gd name="T40" fmla="*/ 2147483647 w 152"/>
                <a:gd name="T41" fmla="*/ 2147483647 h 95"/>
                <a:gd name="T42" fmla="*/ 2147483647 w 152"/>
                <a:gd name="T43" fmla="*/ 2147483647 h 95"/>
                <a:gd name="T44" fmla="*/ 2147483647 w 152"/>
                <a:gd name="T45" fmla="*/ 2147483647 h 95"/>
                <a:gd name="T46" fmla="*/ 2147483647 w 152"/>
                <a:gd name="T47" fmla="*/ 2147483647 h 95"/>
                <a:gd name="T48" fmla="*/ 2147483647 w 152"/>
                <a:gd name="T49" fmla="*/ 2147483647 h 95"/>
                <a:gd name="T50" fmla="*/ 2147483647 w 152"/>
                <a:gd name="T51" fmla="*/ 2147483647 h 95"/>
                <a:gd name="T52" fmla="*/ 2147483647 w 152"/>
                <a:gd name="T53" fmla="*/ 2147483647 h 95"/>
                <a:gd name="T54" fmla="*/ 2147483647 w 152"/>
                <a:gd name="T55" fmla="*/ 2147483647 h 95"/>
                <a:gd name="T56" fmla="*/ 2147483647 w 152"/>
                <a:gd name="T57" fmla="*/ 2147483647 h 95"/>
                <a:gd name="T58" fmla="*/ 2147483647 w 152"/>
                <a:gd name="T59" fmla="*/ 2147483647 h 95"/>
                <a:gd name="T60" fmla="*/ 2147483647 w 152"/>
                <a:gd name="T61" fmla="*/ 2147483647 h 95"/>
                <a:gd name="T62" fmla="*/ 2147483647 w 152"/>
                <a:gd name="T63" fmla="*/ 2147483647 h 95"/>
                <a:gd name="T64" fmla="*/ 2147483647 w 152"/>
                <a:gd name="T65" fmla="*/ 2147483647 h 95"/>
                <a:gd name="T66" fmla="*/ 2147483647 w 152"/>
                <a:gd name="T67" fmla="*/ 2147483647 h 95"/>
                <a:gd name="T68" fmla="*/ 2147483647 w 152"/>
                <a:gd name="T69" fmla="*/ 2147483647 h 95"/>
                <a:gd name="T70" fmla="*/ 2147483647 w 152"/>
                <a:gd name="T71" fmla="*/ 2147483647 h 95"/>
                <a:gd name="T72" fmla="*/ 2147483647 w 152"/>
                <a:gd name="T73" fmla="*/ 2147483647 h 95"/>
                <a:gd name="T74" fmla="*/ 2147483647 w 152"/>
                <a:gd name="T75" fmla="*/ 2147483647 h 95"/>
                <a:gd name="T76" fmla="*/ 2147483647 w 152"/>
                <a:gd name="T77" fmla="*/ 2147483647 h 95"/>
                <a:gd name="T78" fmla="*/ 2147483647 w 152"/>
                <a:gd name="T79" fmla="*/ 2147483647 h 95"/>
                <a:gd name="T80" fmla="*/ 2147483647 w 152"/>
                <a:gd name="T81" fmla="*/ 2147483647 h 95"/>
                <a:gd name="T82" fmla="*/ 2147483647 w 152"/>
                <a:gd name="T83" fmla="*/ 2147483647 h 95"/>
                <a:gd name="T84" fmla="*/ 2147483647 w 152"/>
                <a:gd name="T85" fmla="*/ 2147483647 h 95"/>
                <a:gd name="T86" fmla="*/ 2147483647 w 152"/>
                <a:gd name="T87" fmla="*/ 2147483647 h 95"/>
                <a:gd name="T88" fmla="*/ 2147483647 w 152"/>
                <a:gd name="T89" fmla="*/ 2147483647 h 95"/>
                <a:gd name="T90" fmla="*/ 2147483647 w 152"/>
                <a:gd name="T91" fmla="*/ 2147483647 h 95"/>
                <a:gd name="T92" fmla="*/ 2147483647 w 152"/>
                <a:gd name="T93" fmla="*/ 2147483647 h 95"/>
                <a:gd name="T94" fmla="*/ 2147483647 w 152"/>
                <a:gd name="T95" fmla="*/ 2147483647 h 95"/>
                <a:gd name="T96" fmla="*/ 2147483647 w 152"/>
                <a:gd name="T97" fmla="*/ 2147483647 h 95"/>
                <a:gd name="T98" fmla="*/ 2147483647 w 152"/>
                <a:gd name="T99" fmla="*/ 2147483647 h 95"/>
                <a:gd name="T100" fmla="*/ 2147483647 w 152"/>
                <a:gd name="T101" fmla="*/ 2147483647 h 95"/>
                <a:gd name="T102" fmla="*/ 2147483647 w 152"/>
                <a:gd name="T103" fmla="*/ 2147483647 h 95"/>
                <a:gd name="T104" fmla="*/ 2147483647 w 152"/>
                <a:gd name="T105" fmla="*/ 2147483647 h 95"/>
                <a:gd name="T106" fmla="*/ 2147483647 w 152"/>
                <a:gd name="T107" fmla="*/ 2147483647 h 95"/>
                <a:gd name="T108" fmla="*/ 2147483647 w 152"/>
                <a:gd name="T109" fmla="*/ 2147483647 h 95"/>
                <a:gd name="T110" fmla="*/ 2147483647 w 152"/>
                <a:gd name="T111" fmla="*/ 2147483647 h 95"/>
                <a:gd name="T112" fmla="*/ 2147483647 w 152"/>
                <a:gd name="T113" fmla="*/ 2147483647 h 95"/>
                <a:gd name="T114" fmla="*/ 2147483647 w 152"/>
                <a:gd name="T115" fmla="*/ 2147483647 h 95"/>
                <a:gd name="T116" fmla="*/ 2147483647 w 152"/>
                <a:gd name="T117" fmla="*/ 2147483647 h 95"/>
                <a:gd name="T118" fmla="*/ 2147483647 w 152"/>
                <a:gd name="T119" fmla="*/ 2147483647 h 95"/>
                <a:gd name="T120" fmla="*/ 2147483647 w 152"/>
                <a:gd name="T121" fmla="*/ 2147483647 h 95"/>
                <a:gd name="T122" fmla="*/ 2147483647 w 152"/>
                <a:gd name="T123" fmla="*/ 2147483647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2"/>
                <a:gd name="T187" fmla="*/ 0 h 95"/>
                <a:gd name="T188" fmla="*/ 152 w 152"/>
                <a:gd name="T189" fmla="*/ 95 h 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2" h="95">
                  <a:moveTo>
                    <a:pt x="146" y="15"/>
                  </a:moveTo>
                  <a:lnTo>
                    <a:pt x="146" y="15"/>
                  </a:lnTo>
                  <a:lnTo>
                    <a:pt x="144" y="15"/>
                  </a:lnTo>
                  <a:lnTo>
                    <a:pt x="146" y="15"/>
                  </a:lnTo>
                  <a:lnTo>
                    <a:pt x="146" y="12"/>
                  </a:lnTo>
                  <a:lnTo>
                    <a:pt x="149" y="9"/>
                  </a:lnTo>
                  <a:lnTo>
                    <a:pt x="146" y="12"/>
                  </a:lnTo>
                  <a:lnTo>
                    <a:pt x="144" y="12"/>
                  </a:lnTo>
                  <a:lnTo>
                    <a:pt x="141" y="12"/>
                  </a:lnTo>
                  <a:lnTo>
                    <a:pt x="138" y="15"/>
                  </a:lnTo>
                  <a:lnTo>
                    <a:pt x="138" y="12"/>
                  </a:lnTo>
                  <a:lnTo>
                    <a:pt x="141" y="9"/>
                  </a:lnTo>
                  <a:lnTo>
                    <a:pt x="141" y="6"/>
                  </a:lnTo>
                  <a:lnTo>
                    <a:pt x="138" y="6"/>
                  </a:lnTo>
                  <a:lnTo>
                    <a:pt x="141" y="3"/>
                  </a:lnTo>
                  <a:lnTo>
                    <a:pt x="144" y="3"/>
                  </a:lnTo>
                  <a:lnTo>
                    <a:pt x="144" y="0"/>
                  </a:lnTo>
                  <a:lnTo>
                    <a:pt x="141" y="3"/>
                  </a:lnTo>
                  <a:lnTo>
                    <a:pt x="138" y="3"/>
                  </a:lnTo>
                  <a:lnTo>
                    <a:pt x="135" y="6"/>
                  </a:lnTo>
                  <a:lnTo>
                    <a:pt x="132" y="9"/>
                  </a:lnTo>
                  <a:lnTo>
                    <a:pt x="123" y="15"/>
                  </a:lnTo>
                  <a:lnTo>
                    <a:pt x="121" y="18"/>
                  </a:lnTo>
                  <a:lnTo>
                    <a:pt x="118" y="18"/>
                  </a:lnTo>
                  <a:lnTo>
                    <a:pt x="112" y="20"/>
                  </a:lnTo>
                  <a:lnTo>
                    <a:pt x="109" y="23"/>
                  </a:lnTo>
                  <a:lnTo>
                    <a:pt x="103" y="29"/>
                  </a:lnTo>
                  <a:lnTo>
                    <a:pt x="97" y="32"/>
                  </a:lnTo>
                  <a:lnTo>
                    <a:pt x="92" y="35"/>
                  </a:lnTo>
                  <a:lnTo>
                    <a:pt x="89" y="38"/>
                  </a:lnTo>
                  <a:lnTo>
                    <a:pt x="86" y="38"/>
                  </a:lnTo>
                  <a:lnTo>
                    <a:pt x="83" y="38"/>
                  </a:lnTo>
                  <a:lnTo>
                    <a:pt x="80" y="41"/>
                  </a:lnTo>
                  <a:lnTo>
                    <a:pt x="77" y="41"/>
                  </a:lnTo>
                  <a:lnTo>
                    <a:pt x="74" y="44"/>
                  </a:lnTo>
                  <a:lnTo>
                    <a:pt x="66" y="46"/>
                  </a:lnTo>
                  <a:lnTo>
                    <a:pt x="63" y="46"/>
                  </a:lnTo>
                  <a:lnTo>
                    <a:pt x="57" y="49"/>
                  </a:lnTo>
                  <a:lnTo>
                    <a:pt x="54" y="49"/>
                  </a:lnTo>
                  <a:lnTo>
                    <a:pt x="51" y="49"/>
                  </a:lnTo>
                  <a:lnTo>
                    <a:pt x="51" y="52"/>
                  </a:lnTo>
                  <a:lnTo>
                    <a:pt x="49" y="52"/>
                  </a:lnTo>
                  <a:lnTo>
                    <a:pt x="46" y="52"/>
                  </a:lnTo>
                  <a:lnTo>
                    <a:pt x="43" y="55"/>
                  </a:lnTo>
                  <a:lnTo>
                    <a:pt x="40" y="55"/>
                  </a:lnTo>
                  <a:lnTo>
                    <a:pt x="37" y="58"/>
                  </a:lnTo>
                  <a:lnTo>
                    <a:pt x="34" y="61"/>
                  </a:lnTo>
                  <a:lnTo>
                    <a:pt x="31" y="61"/>
                  </a:lnTo>
                  <a:lnTo>
                    <a:pt x="28" y="61"/>
                  </a:lnTo>
                  <a:lnTo>
                    <a:pt x="28" y="64"/>
                  </a:lnTo>
                  <a:lnTo>
                    <a:pt x="25" y="67"/>
                  </a:lnTo>
                  <a:lnTo>
                    <a:pt x="25" y="64"/>
                  </a:lnTo>
                  <a:lnTo>
                    <a:pt x="23" y="64"/>
                  </a:lnTo>
                  <a:lnTo>
                    <a:pt x="17" y="69"/>
                  </a:lnTo>
                  <a:lnTo>
                    <a:pt x="20" y="69"/>
                  </a:lnTo>
                  <a:lnTo>
                    <a:pt x="17" y="69"/>
                  </a:lnTo>
                  <a:lnTo>
                    <a:pt x="14" y="69"/>
                  </a:lnTo>
                  <a:lnTo>
                    <a:pt x="14" y="72"/>
                  </a:lnTo>
                  <a:lnTo>
                    <a:pt x="11" y="72"/>
                  </a:lnTo>
                  <a:lnTo>
                    <a:pt x="11" y="75"/>
                  </a:lnTo>
                  <a:lnTo>
                    <a:pt x="8" y="75"/>
                  </a:lnTo>
                  <a:lnTo>
                    <a:pt x="5" y="78"/>
                  </a:lnTo>
                  <a:lnTo>
                    <a:pt x="2" y="78"/>
                  </a:lnTo>
                  <a:lnTo>
                    <a:pt x="0" y="78"/>
                  </a:lnTo>
                  <a:lnTo>
                    <a:pt x="2" y="78"/>
                  </a:lnTo>
                  <a:lnTo>
                    <a:pt x="5" y="78"/>
                  </a:lnTo>
                  <a:lnTo>
                    <a:pt x="0" y="81"/>
                  </a:lnTo>
                  <a:lnTo>
                    <a:pt x="2" y="81"/>
                  </a:lnTo>
                  <a:lnTo>
                    <a:pt x="5" y="78"/>
                  </a:lnTo>
                  <a:lnTo>
                    <a:pt x="5" y="81"/>
                  </a:lnTo>
                  <a:lnTo>
                    <a:pt x="2" y="81"/>
                  </a:lnTo>
                  <a:lnTo>
                    <a:pt x="0" y="84"/>
                  </a:lnTo>
                  <a:lnTo>
                    <a:pt x="2" y="84"/>
                  </a:lnTo>
                  <a:lnTo>
                    <a:pt x="5" y="84"/>
                  </a:lnTo>
                  <a:lnTo>
                    <a:pt x="8" y="84"/>
                  </a:lnTo>
                  <a:lnTo>
                    <a:pt x="8" y="87"/>
                  </a:lnTo>
                  <a:lnTo>
                    <a:pt x="8" y="90"/>
                  </a:lnTo>
                  <a:lnTo>
                    <a:pt x="11" y="90"/>
                  </a:lnTo>
                  <a:lnTo>
                    <a:pt x="8" y="90"/>
                  </a:lnTo>
                  <a:lnTo>
                    <a:pt x="8" y="93"/>
                  </a:lnTo>
                  <a:lnTo>
                    <a:pt x="11" y="93"/>
                  </a:lnTo>
                  <a:lnTo>
                    <a:pt x="14" y="93"/>
                  </a:lnTo>
                  <a:lnTo>
                    <a:pt x="14" y="95"/>
                  </a:lnTo>
                  <a:lnTo>
                    <a:pt x="17" y="95"/>
                  </a:lnTo>
                  <a:lnTo>
                    <a:pt x="23" y="95"/>
                  </a:lnTo>
                  <a:lnTo>
                    <a:pt x="23" y="93"/>
                  </a:lnTo>
                  <a:lnTo>
                    <a:pt x="25" y="93"/>
                  </a:lnTo>
                  <a:lnTo>
                    <a:pt x="25" y="90"/>
                  </a:lnTo>
                  <a:lnTo>
                    <a:pt x="28" y="90"/>
                  </a:lnTo>
                  <a:lnTo>
                    <a:pt x="31" y="90"/>
                  </a:lnTo>
                  <a:lnTo>
                    <a:pt x="37" y="87"/>
                  </a:lnTo>
                  <a:lnTo>
                    <a:pt x="40" y="87"/>
                  </a:lnTo>
                  <a:lnTo>
                    <a:pt x="43" y="87"/>
                  </a:lnTo>
                  <a:lnTo>
                    <a:pt x="43" y="84"/>
                  </a:lnTo>
                  <a:lnTo>
                    <a:pt x="46" y="84"/>
                  </a:lnTo>
                  <a:lnTo>
                    <a:pt x="49" y="81"/>
                  </a:lnTo>
                  <a:lnTo>
                    <a:pt x="51" y="78"/>
                  </a:lnTo>
                  <a:lnTo>
                    <a:pt x="57" y="75"/>
                  </a:lnTo>
                  <a:lnTo>
                    <a:pt x="60" y="72"/>
                  </a:lnTo>
                  <a:lnTo>
                    <a:pt x="63" y="69"/>
                  </a:lnTo>
                  <a:lnTo>
                    <a:pt x="69" y="67"/>
                  </a:lnTo>
                  <a:lnTo>
                    <a:pt x="72" y="64"/>
                  </a:lnTo>
                  <a:lnTo>
                    <a:pt x="74" y="61"/>
                  </a:lnTo>
                  <a:lnTo>
                    <a:pt x="77" y="58"/>
                  </a:lnTo>
                  <a:lnTo>
                    <a:pt x="80" y="55"/>
                  </a:lnTo>
                  <a:lnTo>
                    <a:pt x="80" y="58"/>
                  </a:lnTo>
                  <a:lnTo>
                    <a:pt x="83" y="58"/>
                  </a:lnTo>
                  <a:lnTo>
                    <a:pt x="86" y="55"/>
                  </a:lnTo>
                  <a:lnTo>
                    <a:pt x="89" y="55"/>
                  </a:lnTo>
                  <a:lnTo>
                    <a:pt x="92" y="55"/>
                  </a:lnTo>
                  <a:lnTo>
                    <a:pt x="95" y="58"/>
                  </a:lnTo>
                  <a:lnTo>
                    <a:pt x="97" y="55"/>
                  </a:lnTo>
                  <a:lnTo>
                    <a:pt x="95" y="58"/>
                  </a:lnTo>
                  <a:lnTo>
                    <a:pt x="97" y="58"/>
                  </a:lnTo>
                  <a:lnTo>
                    <a:pt x="97" y="55"/>
                  </a:lnTo>
                  <a:lnTo>
                    <a:pt x="97" y="52"/>
                  </a:lnTo>
                  <a:lnTo>
                    <a:pt x="100" y="49"/>
                  </a:lnTo>
                  <a:lnTo>
                    <a:pt x="106" y="46"/>
                  </a:lnTo>
                  <a:lnTo>
                    <a:pt x="106" y="44"/>
                  </a:lnTo>
                  <a:lnTo>
                    <a:pt x="109" y="44"/>
                  </a:lnTo>
                  <a:lnTo>
                    <a:pt x="112" y="41"/>
                  </a:lnTo>
                  <a:lnTo>
                    <a:pt x="115" y="41"/>
                  </a:lnTo>
                  <a:lnTo>
                    <a:pt x="123" y="35"/>
                  </a:lnTo>
                  <a:lnTo>
                    <a:pt x="126" y="32"/>
                  </a:lnTo>
                  <a:lnTo>
                    <a:pt x="129" y="32"/>
                  </a:lnTo>
                  <a:lnTo>
                    <a:pt x="132" y="29"/>
                  </a:lnTo>
                  <a:lnTo>
                    <a:pt x="135" y="29"/>
                  </a:lnTo>
                  <a:lnTo>
                    <a:pt x="138" y="26"/>
                  </a:lnTo>
                  <a:lnTo>
                    <a:pt x="141" y="23"/>
                  </a:lnTo>
                  <a:lnTo>
                    <a:pt x="144" y="20"/>
                  </a:lnTo>
                  <a:lnTo>
                    <a:pt x="146" y="18"/>
                  </a:lnTo>
                  <a:lnTo>
                    <a:pt x="146" y="15"/>
                  </a:lnTo>
                  <a:lnTo>
                    <a:pt x="149" y="15"/>
                  </a:lnTo>
                  <a:lnTo>
                    <a:pt x="152" y="12"/>
                  </a:lnTo>
                  <a:lnTo>
                    <a:pt x="149" y="12"/>
                  </a:lnTo>
                  <a:lnTo>
                    <a:pt x="146" y="1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2" name="Freeform 552"/>
            <p:cNvSpPr>
              <a:spLocks noChangeArrowheads="1"/>
            </p:cNvSpPr>
            <p:nvPr/>
          </p:nvSpPr>
          <p:spPr bwMode="auto">
            <a:xfrm>
              <a:off x="7899947" y="4027465"/>
              <a:ext cx="192681" cy="263889"/>
            </a:xfrm>
            <a:custGeom>
              <a:avLst/>
              <a:gdLst>
                <a:gd name="T0" fmla="*/ 2147483647 w 92"/>
                <a:gd name="T1" fmla="*/ 2147483647 h 126"/>
                <a:gd name="T2" fmla="*/ 2147483647 w 92"/>
                <a:gd name="T3" fmla="*/ 2147483647 h 126"/>
                <a:gd name="T4" fmla="*/ 2147483647 w 92"/>
                <a:gd name="T5" fmla="*/ 2147483647 h 126"/>
                <a:gd name="T6" fmla="*/ 2147483647 w 92"/>
                <a:gd name="T7" fmla="*/ 2147483647 h 126"/>
                <a:gd name="T8" fmla="*/ 2147483647 w 92"/>
                <a:gd name="T9" fmla="*/ 2147483647 h 126"/>
                <a:gd name="T10" fmla="*/ 2147483647 w 92"/>
                <a:gd name="T11" fmla="*/ 2147483647 h 126"/>
                <a:gd name="T12" fmla="*/ 2147483647 w 92"/>
                <a:gd name="T13" fmla="*/ 2147483647 h 126"/>
                <a:gd name="T14" fmla="*/ 2147483647 w 92"/>
                <a:gd name="T15" fmla="*/ 2147483647 h 126"/>
                <a:gd name="T16" fmla="*/ 2147483647 w 92"/>
                <a:gd name="T17" fmla="*/ 2147483647 h 126"/>
                <a:gd name="T18" fmla="*/ 2147483647 w 92"/>
                <a:gd name="T19" fmla="*/ 2147483647 h 126"/>
                <a:gd name="T20" fmla="*/ 2147483647 w 92"/>
                <a:gd name="T21" fmla="*/ 2147483647 h 126"/>
                <a:gd name="T22" fmla="*/ 2147483647 w 92"/>
                <a:gd name="T23" fmla="*/ 2147483647 h 126"/>
                <a:gd name="T24" fmla="*/ 2147483647 w 92"/>
                <a:gd name="T25" fmla="*/ 2147483647 h 126"/>
                <a:gd name="T26" fmla="*/ 2147483647 w 92"/>
                <a:gd name="T27" fmla="*/ 2147483647 h 126"/>
                <a:gd name="T28" fmla="*/ 2147483647 w 92"/>
                <a:gd name="T29" fmla="*/ 2147483647 h 126"/>
                <a:gd name="T30" fmla="*/ 2147483647 w 92"/>
                <a:gd name="T31" fmla="*/ 2147483647 h 126"/>
                <a:gd name="T32" fmla="*/ 2147483647 w 92"/>
                <a:gd name="T33" fmla="*/ 2147483647 h 126"/>
                <a:gd name="T34" fmla="*/ 2147483647 w 92"/>
                <a:gd name="T35" fmla="*/ 2147483647 h 126"/>
                <a:gd name="T36" fmla="*/ 2147483647 w 92"/>
                <a:gd name="T37" fmla="*/ 2147483647 h 126"/>
                <a:gd name="T38" fmla="*/ 2147483647 w 92"/>
                <a:gd name="T39" fmla="*/ 2147483647 h 126"/>
                <a:gd name="T40" fmla="*/ 2147483647 w 92"/>
                <a:gd name="T41" fmla="*/ 2147483647 h 126"/>
                <a:gd name="T42" fmla="*/ 2147483647 w 92"/>
                <a:gd name="T43" fmla="*/ 2147483647 h 126"/>
                <a:gd name="T44" fmla="*/ 2147483647 w 92"/>
                <a:gd name="T45" fmla="*/ 2147483647 h 126"/>
                <a:gd name="T46" fmla="*/ 2147483647 w 92"/>
                <a:gd name="T47" fmla="*/ 2147483647 h 126"/>
                <a:gd name="T48" fmla="*/ 2147483647 w 92"/>
                <a:gd name="T49" fmla="*/ 2147483647 h 126"/>
                <a:gd name="T50" fmla="*/ 2147483647 w 92"/>
                <a:gd name="T51" fmla="*/ 0 h 126"/>
                <a:gd name="T52" fmla="*/ 2147483647 w 92"/>
                <a:gd name="T53" fmla="*/ 2147483647 h 126"/>
                <a:gd name="T54" fmla="*/ 2147483647 w 92"/>
                <a:gd name="T55" fmla="*/ 2147483647 h 126"/>
                <a:gd name="T56" fmla="*/ 2147483647 w 92"/>
                <a:gd name="T57" fmla="*/ 2147483647 h 126"/>
                <a:gd name="T58" fmla="*/ 2147483647 w 92"/>
                <a:gd name="T59" fmla="*/ 2147483647 h 126"/>
                <a:gd name="T60" fmla="*/ 2147483647 w 92"/>
                <a:gd name="T61" fmla="*/ 2147483647 h 126"/>
                <a:gd name="T62" fmla="*/ 2147483647 w 92"/>
                <a:gd name="T63" fmla="*/ 2147483647 h 126"/>
                <a:gd name="T64" fmla="*/ 2147483647 w 92"/>
                <a:gd name="T65" fmla="*/ 2147483647 h 126"/>
                <a:gd name="T66" fmla="*/ 2147483647 w 92"/>
                <a:gd name="T67" fmla="*/ 2147483647 h 126"/>
                <a:gd name="T68" fmla="*/ 2147483647 w 92"/>
                <a:gd name="T69" fmla="*/ 2147483647 h 126"/>
                <a:gd name="T70" fmla="*/ 2147483647 w 92"/>
                <a:gd name="T71" fmla="*/ 2147483647 h 126"/>
                <a:gd name="T72" fmla="*/ 2147483647 w 92"/>
                <a:gd name="T73" fmla="*/ 2147483647 h 126"/>
                <a:gd name="T74" fmla="*/ 2147483647 w 92"/>
                <a:gd name="T75" fmla="*/ 2147483647 h 126"/>
                <a:gd name="T76" fmla="*/ 2147483647 w 92"/>
                <a:gd name="T77" fmla="*/ 2147483647 h 126"/>
                <a:gd name="T78" fmla="*/ 2147483647 w 92"/>
                <a:gd name="T79" fmla="*/ 2147483647 h 126"/>
                <a:gd name="T80" fmla="*/ 2147483647 w 92"/>
                <a:gd name="T81" fmla="*/ 2147483647 h 126"/>
                <a:gd name="T82" fmla="*/ 2147483647 w 92"/>
                <a:gd name="T83" fmla="*/ 2147483647 h 126"/>
                <a:gd name="T84" fmla="*/ 2147483647 w 92"/>
                <a:gd name="T85" fmla="*/ 2147483647 h 126"/>
                <a:gd name="T86" fmla="*/ 2147483647 w 92"/>
                <a:gd name="T87" fmla="*/ 2147483647 h 126"/>
                <a:gd name="T88" fmla="*/ 2147483647 w 92"/>
                <a:gd name="T89" fmla="*/ 2147483647 h 126"/>
                <a:gd name="T90" fmla="*/ 2147483647 w 92"/>
                <a:gd name="T91" fmla="*/ 2147483647 h 126"/>
                <a:gd name="T92" fmla="*/ 2147483647 w 92"/>
                <a:gd name="T93" fmla="*/ 2147483647 h 126"/>
                <a:gd name="T94" fmla="*/ 2147483647 w 92"/>
                <a:gd name="T95" fmla="*/ 2147483647 h 126"/>
                <a:gd name="T96" fmla="*/ 0 w 92"/>
                <a:gd name="T97" fmla="*/ 2147483647 h 126"/>
                <a:gd name="T98" fmla="*/ 2147483647 w 92"/>
                <a:gd name="T99" fmla="*/ 2147483647 h 126"/>
                <a:gd name="T100" fmla="*/ 2147483647 w 92"/>
                <a:gd name="T101" fmla="*/ 2147483647 h 126"/>
                <a:gd name="T102" fmla="*/ 2147483647 w 92"/>
                <a:gd name="T103" fmla="*/ 2147483647 h 126"/>
                <a:gd name="T104" fmla="*/ 2147483647 w 92"/>
                <a:gd name="T105" fmla="*/ 2147483647 h 126"/>
                <a:gd name="T106" fmla="*/ 2147483647 w 92"/>
                <a:gd name="T107" fmla="*/ 2147483647 h 126"/>
                <a:gd name="T108" fmla="*/ 2147483647 w 92"/>
                <a:gd name="T109" fmla="*/ 2147483647 h 126"/>
                <a:gd name="T110" fmla="*/ 2147483647 w 92"/>
                <a:gd name="T111" fmla="*/ 2147483647 h 126"/>
                <a:gd name="T112" fmla="*/ 2147483647 w 92"/>
                <a:gd name="T113" fmla="*/ 2147483647 h 126"/>
                <a:gd name="T114" fmla="*/ 2147483647 w 92"/>
                <a:gd name="T115" fmla="*/ 2147483647 h 126"/>
                <a:gd name="T116" fmla="*/ 2147483647 w 92"/>
                <a:gd name="T117" fmla="*/ 2147483647 h 126"/>
                <a:gd name="T118" fmla="*/ 2147483647 w 92"/>
                <a:gd name="T119" fmla="*/ 2147483647 h 126"/>
                <a:gd name="T120" fmla="*/ 2147483647 w 92"/>
                <a:gd name="T121" fmla="*/ 2147483647 h 126"/>
                <a:gd name="T122" fmla="*/ 2147483647 w 92"/>
                <a:gd name="T123" fmla="*/ 2147483647 h 1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
                <a:gd name="T187" fmla="*/ 0 h 126"/>
                <a:gd name="T188" fmla="*/ 92 w 92"/>
                <a:gd name="T189" fmla="*/ 126 h 1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 h="126">
                  <a:moveTo>
                    <a:pt x="89" y="63"/>
                  </a:moveTo>
                  <a:lnTo>
                    <a:pt x="89" y="63"/>
                  </a:lnTo>
                  <a:lnTo>
                    <a:pt x="87" y="63"/>
                  </a:lnTo>
                  <a:lnTo>
                    <a:pt x="84" y="66"/>
                  </a:lnTo>
                  <a:lnTo>
                    <a:pt x="78" y="69"/>
                  </a:lnTo>
                  <a:lnTo>
                    <a:pt x="75" y="69"/>
                  </a:lnTo>
                  <a:lnTo>
                    <a:pt x="72" y="69"/>
                  </a:lnTo>
                  <a:lnTo>
                    <a:pt x="69" y="63"/>
                  </a:lnTo>
                  <a:lnTo>
                    <a:pt x="69" y="60"/>
                  </a:lnTo>
                  <a:lnTo>
                    <a:pt x="66" y="60"/>
                  </a:lnTo>
                  <a:lnTo>
                    <a:pt x="69" y="57"/>
                  </a:lnTo>
                  <a:lnTo>
                    <a:pt x="69" y="54"/>
                  </a:lnTo>
                  <a:lnTo>
                    <a:pt x="72" y="54"/>
                  </a:lnTo>
                  <a:lnTo>
                    <a:pt x="75" y="51"/>
                  </a:lnTo>
                  <a:lnTo>
                    <a:pt x="75" y="49"/>
                  </a:lnTo>
                  <a:lnTo>
                    <a:pt x="75" y="46"/>
                  </a:lnTo>
                  <a:lnTo>
                    <a:pt x="78" y="43"/>
                  </a:lnTo>
                  <a:lnTo>
                    <a:pt x="75" y="43"/>
                  </a:lnTo>
                  <a:lnTo>
                    <a:pt x="75" y="40"/>
                  </a:lnTo>
                  <a:lnTo>
                    <a:pt x="75" y="43"/>
                  </a:lnTo>
                  <a:lnTo>
                    <a:pt x="75" y="46"/>
                  </a:lnTo>
                  <a:lnTo>
                    <a:pt x="69" y="51"/>
                  </a:lnTo>
                  <a:lnTo>
                    <a:pt x="66" y="54"/>
                  </a:lnTo>
                  <a:lnTo>
                    <a:pt x="66" y="51"/>
                  </a:lnTo>
                  <a:lnTo>
                    <a:pt x="66" y="49"/>
                  </a:lnTo>
                  <a:lnTo>
                    <a:pt x="69" y="49"/>
                  </a:lnTo>
                  <a:lnTo>
                    <a:pt x="69" y="46"/>
                  </a:lnTo>
                  <a:lnTo>
                    <a:pt x="66" y="46"/>
                  </a:lnTo>
                  <a:lnTo>
                    <a:pt x="64" y="46"/>
                  </a:lnTo>
                  <a:lnTo>
                    <a:pt x="66" y="46"/>
                  </a:lnTo>
                  <a:lnTo>
                    <a:pt x="66" y="43"/>
                  </a:lnTo>
                  <a:lnTo>
                    <a:pt x="66" y="40"/>
                  </a:lnTo>
                  <a:lnTo>
                    <a:pt x="69" y="40"/>
                  </a:lnTo>
                  <a:lnTo>
                    <a:pt x="72" y="40"/>
                  </a:lnTo>
                  <a:lnTo>
                    <a:pt x="72" y="37"/>
                  </a:lnTo>
                  <a:lnTo>
                    <a:pt x="72" y="31"/>
                  </a:lnTo>
                  <a:lnTo>
                    <a:pt x="75" y="28"/>
                  </a:lnTo>
                  <a:lnTo>
                    <a:pt x="75" y="25"/>
                  </a:lnTo>
                  <a:lnTo>
                    <a:pt x="75" y="28"/>
                  </a:lnTo>
                  <a:lnTo>
                    <a:pt x="78" y="25"/>
                  </a:lnTo>
                  <a:lnTo>
                    <a:pt x="78" y="23"/>
                  </a:lnTo>
                  <a:lnTo>
                    <a:pt x="81" y="20"/>
                  </a:lnTo>
                  <a:lnTo>
                    <a:pt x="81" y="17"/>
                  </a:lnTo>
                  <a:lnTo>
                    <a:pt x="78" y="17"/>
                  </a:lnTo>
                  <a:lnTo>
                    <a:pt x="81" y="14"/>
                  </a:lnTo>
                  <a:lnTo>
                    <a:pt x="81" y="11"/>
                  </a:lnTo>
                  <a:lnTo>
                    <a:pt x="78" y="11"/>
                  </a:lnTo>
                  <a:lnTo>
                    <a:pt x="75" y="11"/>
                  </a:lnTo>
                  <a:lnTo>
                    <a:pt x="78" y="8"/>
                  </a:lnTo>
                  <a:lnTo>
                    <a:pt x="75" y="11"/>
                  </a:lnTo>
                  <a:lnTo>
                    <a:pt x="75" y="8"/>
                  </a:lnTo>
                  <a:lnTo>
                    <a:pt x="75" y="5"/>
                  </a:lnTo>
                  <a:lnTo>
                    <a:pt x="75" y="2"/>
                  </a:lnTo>
                  <a:lnTo>
                    <a:pt x="78" y="2"/>
                  </a:lnTo>
                  <a:lnTo>
                    <a:pt x="78" y="0"/>
                  </a:lnTo>
                  <a:lnTo>
                    <a:pt x="75" y="2"/>
                  </a:lnTo>
                  <a:lnTo>
                    <a:pt x="72" y="11"/>
                  </a:lnTo>
                  <a:lnTo>
                    <a:pt x="69" y="14"/>
                  </a:lnTo>
                  <a:lnTo>
                    <a:pt x="69" y="17"/>
                  </a:lnTo>
                  <a:lnTo>
                    <a:pt x="69" y="20"/>
                  </a:lnTo>
                  <a:lnTo>
                    <a:pt x="72" y="17"/>
                  </a:lnTo>
                  <a:lnTo>
                    <a:pt x="69" y="20"/>
                  </a:lnTo>
                  <a:lnTo>
                    <a:pt x="66" y="23"/>
                  </a:lnTo>
                  <a:lnTo>
                    <a:pt x="66" y="31"/>
                  </a:lnTo>
                  <a:lnTo>
                    <a:pt x="64" y="37"/>
                  </a:lnTo>
                  <a:lnTo>
                    <a:pt x="66" y="34"/>
                  </a:lnTo>
                  <a:lnTo>
                    <a:pt x="66" y="31"/>
                  </a:lnTo>
                  <a:lnTo>
                    <a:pt x="69" y="31"/>
                  </a:lnTo>
                  <a:lnTo>
                    <a:pt x="66" y="34"/>
                  </a:lnTo>
                  <a:lnTo>
                    <a:pt x="66" y="37"/>
                  </a:lnTo>
                  <a:lnTo>
                    <a:pt x="66" y="40"/>
                  </a:lnTo>
                  <a:lnTo>
                    <a:pt x="64" y="40"/>
                  </a:lnTo>
                  <a:lnTo>
                    <a:pt x="64" y="37"/>
                  </a:lnTo>
                  <a:lnTo>
                    <a:pt x="64" y="40"/>
                  </a:lnTo>
                  <a:lnTo>
                    <a:pt x="61" y="46"/>
                  </a:lnTo>
                  <a:lnTo>
                    <a:pt x="64" y="46"/>
                  </a:lnTo>
                  <a:lnTo>
                    <a:pt x="64" y="49"/>
                  </a:lnTo>
                  <a:lnTo>
                    <a:pt x="61" y="49"/>
                  </a:lnTo>
                  <a:lnTo>
                    <a:pt x="58" y="51"/>
                  </a:lnTo>
                  <a:lnTo>
                    <a:pt x="58" y="54"/>
                  </a:lnTo>
                  <a:lnTo>
                    <a:pt x="61" y="54"/>
                  </a:lnTo>
                  <a:lnTo>
                    <a:pt x="58" y="57"/>
                  </a:lnTo>
                  <a:lnTo>
                    <a:pt x="55" y="60"/>
                  </a:lnTo>
                  <a:lnTo>
                    <a:pt x="52" y="60"/>
                  </a:lnTo>
                  <a:lnTo>
                    <a:pt x="52" y="63"/>
                  </a:lnTo>
                  <a:lnTo>
                    <a:pt x="49" y="66"/>
                  </a:lnTo>
                  <a:lnTo>
                    <a:pt x="49" y="69"/>
                  </a:lnTo>
                  <a:lnTo>
                    <a:pt x="46" y="69"/>
                  </a:lnTo>
                  <a:lnTo>
                    <a:pt x="43" y="69"/>
                  </a:lnTo>
                  <a:lnTo>
                    <a:pt x="40" y="74"/>
                  </a:lnTo>
                  <a:lnTo>
                    <a:pt x="35" y="77"/>
                  </a:lnTo>
                  <a:lnTo>
                    <a:pt x="32" y="80"/>
                  </a:lnTo>
                  <a:lnTo>
                    <a:pt x="29" y="80"/>
                  </a:lnTo>
                  <a:lnTo>
                    <a:pt x="26" y="83"/>
                  </a:lnTo>
                  <a:lnTo>
                    <a:pt x="23" y="83"/>
                  </a:lnTo>
                  <a:lnTo>
                    <a:pt x="20" y="86"/>
                  </a:lnTo>
                  <a:lnTo>
                    <a:pt x="20" y="89"/>
                  </a:lnTo>
                  <a:lnTo>
                    <a:pt x="20" y="92"/>
                  </a:lnTo>
                  <a:lnTo>
                    <a:pt x="20" y="95"/>
                  </a:lnTo>
                  <a:lnTo>
                    <a:pt x="23" y="98"/>
                  </a:lnTo>
                  <a:lnTo>
                    <a:pt x="23" y="100"/>
                  </a:lnTo>
                  <a:lnTo>
                    <a:pt x="23" y="103"/>
                  </a:lnTo>
                  <a:lnTo>
                    <a:pt x="20" y="106"/>
                  </a:lnTo>
                  <a:lnTo>
                    <a:pt x="17" y="106"/>
                  </a:lnTo>
                  <a:lnTo>
                    <a:pt x="15" y="112"/>
                  </a:lnTo>
                  <a:lnTo>
                    <a:pt x="12" y="112"/>
                  </a:lnTo>
                  <a:lnTo>
                    <a:pt x="9" y="115"/>
                  </a:lnTo>
                  <a:lnTo>
                    <a:pt x="6" y="118"/>
                  </a:lnTo>
                  <a:lnTo>
                    <a:pt x="0" y="121"/>
                  </a:lnTo>
                  <a:lnTo>
                    <a:pt x="3" y="123"/>
                  </a:lnTo>
                  <a:lnTo>
                    <a:pt x="3" y="126"/>
                  </a:lnTo>
                  <a:lnTo>
                    <a:pt x="6" y="126"/>
                  </a:lnTo>
                  <a:lnTo>
                    <a:pt x="12" y="123"/>
                  </a:lnTo>
                  <a:lnTo>
                    <a:pt x="17" y="121"/>
                  </a:lnTo>
                  <a:lnTo>
                    <a:pt x="29" y="112"/>
                  </a:lnTo>
                  <a:lnTo>
                    <a:pt x="32" y="109"/>
                  </a:lnTo>
                  <a:lnTo>
                    <a:pt x="35" y="106"/>
                  </a:lnTo>
                  <a:lnTo>
                    <a:pt x="43" y="103"/>
                  </a:lnTo>
                  <a:lnTo>
                    <a:pt x="46" y="100"/>
                  </a:lnTo>
                  <a:lnTo>
                    <a:pt x="49" y="98"/>
                  </a:lnTo>
                  <a:lnTo>
                    <a:pt x="46" y="98"/>
                  </a:lnTo>
                  <a:lnTo>
                    <a:pt x="49" y="95"/>
                  </a:lnTo>
                  <a:lnTo>
                    <a:pt x="58" y="89"/>
                  </a:lnTo>
                  <a:lnTo>
                    <a:pt x="61" y="89"/>
                  </a:lnTo>
                  <a:lnTo>
                    <a:pt x="64" y="89"/>
                  </a:lnTo>
                  <a:lnTo>
                    <a:pt x="66" y="89"/>
                  </a:lnTo>
                  <a:lnTo>
                    <a:pt x="64" y="92"/>
                  </a:lnTo>
                  <a:lnTo>
                    <a:pt x="66" y="92"/>
                  </a:lnTo>
                  <a:lnTo>
                    <a:pt x="66" y="89"/>
                  </a:lnTo>
                  <a:lnTo>
                    <a:pt x="66" y="86"/>
                  </a:lnTo>
                  <a:lnTo>
                    <a:pt x="69" y="86"/>
                  </a:lnTo>
                  <a:lnTo>
                    <a:pt x="72" y="83"/>
                  </a:lnTo>
                  <a:lnTo>
                    <a:pt x="75" y="83"/>
                  </a:lnTo>
                  <a:lnTo>
                    <a:pt x="78" y="80"/>
                  </a:lnTo>
                  <a:lnTo>
                    <a:pt x="81" y="77"/>
                  </a:lnTo>
                  <a:lnTo>
                    <a:pt x="87" y="72"/>
                  </a:lnTo>
                  <a:lnTo>
                    <a:pt x="89" y="69"/>
                  </a:lnTo>
                  <a:lnTo>
                    <a:pt x="92" y="66"/>
                  </a:lnTo>
                  <a:lnTo>
                    <a:pt x="92" y="63"/>
                  </a:lnTo>
                  <a:lnTo>
                    <a:pt x="89" y="6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3" name="Freeform 553"/>
            <p:cNvSpPr>
              <a:spLocks noChangeArrowheads="1"/>
            </p:cNvSpPr>
            <p:nvPr/>
          </p:nvSpPr>
          <p:spPr bwMode="auto">
            <a:xfrm>
              <a:off x="8134516" y="3470364"/>
              <a:ext cx="50265" cy="92152"/>
            </a:xfrm>
            <a:custGeom>
              <a:avLst/>
              <a:gdLst>
                <a:gd name="T0" fmla="*/ 2147483647 w 24"/>
                <a:gd name="T1" fmla="*/ 2147483647 h 44"/>
                <a:gd name="T2" fmla="*/ 2147483647 w 24"/>
                <a:gd name="T3" fmla="*/ 2147483647 h 44"/>
                <a:gd name="T4" fmla="*/ 2147483647 w 24"/>
                <a:gd name="T5" fmla="*/ 2147483647 h 44"/>
                <a:gd name="T6" fmla="*/ 2147483647 w 24"/>
                <a:gd name="T7" fmla="*/ 2147483647 h 44"/>
                <a:gd name="T8" fmla="*/ 2147483647 w 24"/>
                <a:gd name="T9" fmla="*/ 2147483647 h 44"/>
                <a:gd name="T10" fmla="*/ 2147483647 w 24"/>
                <a:gd name="T11" fmla="*/ 2147483647 h 44"/>
                <a:gd name="T12" fmla="*/ 2147483647 w 24"/>
                <a:gd name="T13" fmla="*/ 2147483647 h 44"/>
                <a:gd name="T14" fmla="*/ 2147483647 w 24"/>
                <a:gd name="T15" fmla="*/ 2147483647 h 44"/>
                <a:gd name="T16" fmla="*/ 2147483647 w 24"/>
                <a:gd name="T17" fmla="*/ 2147483647 h 44"/>
                <a:gd name="T18" fmla="*/ 2147483647 w 24"/>
                <a:gd name="T19" fmla="*/ 2147483647 h 44"/>
                <a:gd name="T20" fmla="*/ 2147483647 w 24"/>
                <a:gd name="T21" fmla="*/ 2147483647 h 44"/>
                <a:gd name="T22" fmla="*/ 2147483647 w 24"/>
                <a:gd name="T23" fmla="*/ 2147483647 h 44"/>
                <a:gd name="T24" fmla="*/ 2147483647 w 24"/>
                <a:gd name="T25" fmla="*/ 2147483647 h 44"/>
                <a:gd name="T26" fmla="*/ 2147483647 w 24"/>
                <a:gd name="T27" fmla="*/ 2147483647 h 44"/>
                <a:gd name="T28" fmla="*/ 2147483647 w 24"/>
                <a:gd name="T29" fmla="*/ 2147483647 h 44"/>
                <a:gd name="T30" fmla="*/ 2147483647 w 24"/>
                <a:gd name="T31" fmla="*/ 2147483647 h 44"/>
                <a:gd name="T32" fmla="*/ 2147483647 w 24"/>
                <a:gd name="T33" fmla="*/ 2147483647 h 44"/>
                <a:gd name="T34" fmla="*/ 2147483647 w 24"/>
                <a:gd name="T35" fmla="*/ 2147483647 h 44"/>
                <a:gd name="T36" fmla="*/ 2147483647 w 24"/>
                <a:gd name="T37" fmla="*/ 2147483647 h 44"/>
                <a:gd name="T38" fmla="*/ 2147483647 w 24"/>
                <a:gd name="T39" fmla="*/ 0 h 44"/>
                <a:gd name="T40" fmla="*/ 2147483647 w 24"/>
                <a:gd name="T41" fmla="*/ 0 h 44"/>
                <a:gd name="T42" fmla="*/ 2147483647 w 24"/>
                <a:gd name="T43" fmla="*/ 0 h 44"/>
                <a:gd name="T44" fmla="*/ 2147483647 w 24"/>
                <a:gd name="T45" fmla="*/ 0 h 44"/>
                <a:gd name="T46" fmla="*/ 2147483647 w 24"/>
                <a:gd name="T47" fmla="*/ 2147483647 h 44"/>
                <a:gd name="T48" fmla="*/ 0 w 24"/>
                <a:gd name="T49" fmla="*/ 2147483647 h 44"/>
                <a:gd name="T50" fmla="*/ 2147483647 w 24"/>
                <a:gd name="T51" fmla="*/ 2147483647 h 44"/>
                <a:gd name="T52" fmla="*/ 2147483647 w 24"/>
                <a:gd name="T53" fmla="*/ 2147483647 h 44"/>
                <a:gd name="T54" fmla="*/ 2147483647 w 24"/>
                <a:gd name="T55" fmla="*/ 2147483647 h 44"/>
                <a:gd name="T56" fmla="*/ 2147483647 w 24"/>
                <a:gd name="T57" fmla="*/ 2147483647 h 44"/>
                <a:gd name="T58" fmla="*/ 2147483647 w 24"/>
                <a:gd name="T59" fmla="*/ 2147483647 h 44"/>
                <a:gd name="T60" fmla="*/ 2147483647 w 24"/>
                <a:gd name="T61" fmla="*/ 2147483647 h 44"/>
                <a:gd name="T62" fmla="*/ 2147483647 w 24"/>
                <a:gd name="T63" fmla="*/ 2147483647 h 44"/>
                <a:gd name="T64" fmla="*/ 2147483647 w 24"/>
                <a:gd name="T65" fmla="*/ 2147483647 h 44"/>
                <a:gd name="T66" fmla="*/ 2147483647 w 24"/>
                <a:gd name="T67" fmla="*/ 2147483647 h 44"/>
                <a:gd name="T68" fmla="*/ 2147483647 w 24"/>
                <a:gd name="T69" fmla="*/ 2147483647 h 44"/>
                <a:gd name="T70" fmla="*/ 2147483647 w 24"/>
                <a:gd name="T71" fmla="*/ 2147483647 h 44"/>
                <a:gd name="T72" fmla="*/ 2147483647 w 24"/>
                <a:gd name="T73" fmla="*/ 2147483647 h 44"/>
                <a:gd name="T74" fmla="*/ 2147483647 w 24"/>
                <a:gd name="T75" fmla="*/ 2147483647 h 44"/>
                <a:gd name="T76" fmla="*/ 2147483647 w 24"/>
                <a:gd name="T77" fmla="*/ 2147483647 h 44"/>
                <a:gd name="T78" fmla="*/ 2147483647 w 24"/>
                <a:gd name="T79" fmla="*/ 2147483647 h 44"/>
                <a:gd name="T80" fmla="*/ 2147483647 w 24"/>
                <a:gd name="T81" fmla="*/ 2147483647 h 44"/>
                <a:gd name="T82" fmla="*/ 2147483647 w 24"/>
                <a:gd name="T83" fmla="*/ 2147483647 h 44"/>
                <a:gd name="T84" fmla="*/ 2147483647 w 24"/>
                <a:gd name="T85" fmla="*/ 2147483647 h 44"/>
                <a:gd name="T86" fmla="*/ 2147483647 w 24"/>
                <a:gd name="T87" fmla="*/ 2147483647 h 44"/>
                <a:gd name="T88" fmla="*/ 2147483647 w 24"/>
                <a:gd name="T89" fmla="*/ 2147483647 h 44"/>
                <a:gd name="T90" fmla="*/ 2147483647 w 24"/>
                <a:gd name="T91" fmla="*/ 2147483647 h 44"/>
                <a:gd name="T92" fmla="*/ 2147483647 w 24"/>
                <a:gd name="T93" fmla="*/ 2147483647 h 44"/>
                <a:gd name="T94" fmla="*/ 2147483647 w 24"/>
                <a:gd name="T95" fmla="*/ 2147483647 h 44"/>
                <a:gd name="T96" fmla="*/ 2147483647 w 24"/>
                <a:gd name="T97" fmla="*/ 2147483647 h 44"/>
                <a:gd name="T98" fmla="*/ 2147483647 w 24"/>
                <a:gd name="T99" fmla="*/ 2147483647 h 44"/>
                <a:gd name="T100" fmla="*/ 2147483647 w 24"/>
                <a:gd name="T101" fmla="*/ 2147483647 h 44"/>
                <a:gd name="T102" fmla="*/ 2147483647 w 24"/>
                <a:gd name="T103" fmla="*/ 2147483647 h 44"/>
                <a:gd name="T104" fmla="*/ 2147483647 w 24"/>
                <a:gd name="T105" fmla="*/ 2147483647 h 44"/>
                <a:gd name="T106" fmla="*/ 2147483647 w 24"/>
                <a:gd name="T107" fmla="*/ 2147483647 h 44"/>
                <a:gd name="T108" fmla="*/ 2147483647 w 24"/>
                <a:gd name="T109" fmla="*/ 2147483647 h 44"/>
                <a:gd name="T110" fmla="*/ 2147483647 w 24"/>
                <a:gd name="T111" fmla="*/ 2147483647 h 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
                <a:gd name="T169" fmla="*/ 0 h 44"/>
                <a:gd name="T170" fmla="*/ 24 w 24"/>
                <a:gd name="T171" fmla="*/ 44 h 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 h="44">
                  <a:moveTo>
                    <a:pt x="21" y="35"/>
                  </a:moveTo>
                  <a:lnTo>
                    <a:pt x="21" y="35"/>
                  </a:lnTo>
                  <a:lnTo>
                    <a:pt x="21" y="29"/>
                  </a:lnTo>
                  <a:lnTo>
                    <a:pt x="18" y="26"/>
                  </a:lnTo>
                  <a:lnTo>
                    <a:pt x="15" y="26"/>
                  </a:lnTo>
                  <a:lnTo>
                    <a:pt x="15" y="23"/>
                  </a:lnTo>
                  <a:lnTo>
                    <a:pt x="12" y="20"/>
                  </a:lnTo>
                  <a:lnTo>
                    <a:pt x="12" y="18"/>
                  </a:lnTo>
                  <a:lnTo>
                    <a:pt x="12" y="15"/>
                  </a:lnTo>
                  <a:lnTo>
                    <a:pt x="12" y="9"/>
                  </a:lnTo>
                  <a:lnTo>
                    <a:pt x="9" y="9"/>
                  </a:lnTo>
                  <a:lnTo>
                    <a:pt x="9" y="6"/>
                  </a:lnTo>
                  <a:lnTo>
                    <a:pt x="9" y="3"/>
                  </a:lnTo>
                  <a:lnTo>
                    <a:pt x="6" y="0"/>
                  </a:lnTo>
                  <a:lnTo>
                    <a:pt x="3" y="0"/>
                  </a:lnTo>
                  <a:lnTo>
                    <a:pt x="3" y="3"/>
                  </a:lnTo>
                  <a:lnTo>
                    <a:pt x="0" y="6"/>
                  </a:lnTo>
                  <a:lnTo>
                    <a:pt x="3" y="9"/>
                  </a:lnTo>
                  <a:lnTo>
                    <a:pt x="3" y="12"/>
                  </a:lnTo>
                  <a:lnTo>
                    <a:pt x="3" y="18"/>
                  </a:lnTo>
                  <a:lnTo>
                    <a:pt x="6" y="23"/>
                  </a:lnTo>
                  <a:lnTo>
                    <a:pt x="6" y="26"/>
                  </a:lnTo>
                  <a:lnTo>
                    <a:pt x="9" y="26"/>
                  </a:lnTo>
                  <a:lnTo>
                    <a:pt x="9" y="29"/>
                  </a:lnTo>
                  <a:lnTo>
                    <a:pt x="12" y="32"/>
                  </a:lnTo>
                  <a:lnTo>
                    <a:pt x="15" y="35"/>
                  </a:lnTo>
                  <a:lnTo>
                    <a:pt x="15" y="38"/>
                  </a:lnTo>
                  <a:lnTo>
                    <a:pt x="15" y="41"/>
                  </a:lnTo>
                  <a:lnTo>
                    <a:pt x="18" y="41"/>
                  </a:lnTo>
                  <a:lnTo>
                    <a:pt x="21" y="41"/>
                  </a:lnTo>
                  <a:lnTo>
                    <a:pt x="21" y="44"/>
                  </a:lnTo>
                  <a:lnTo>
                    <a:pt x="21" y="41"/>
                  </a:lnTo>
                  <a:lnTo>
                    <a:pt x="24" y="41"/>
                  </a:lnTo>
                  <a:lnTo>
                    <a:pt x="24" y="38"/>
                  </a:lnTo>
                  <a:lnTo>
                    <a:pt x="21" y="3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4" name="Freeform 554"/>
            <p:cNvSpPr>
              <a:spLocks noChangeArrowheads="1"/>
            </p:cNvSpPr>
            <p:nvPr/>
          </p:nvSpPr>
          <p:spPr bwMode="auto">
            <a:xfrm>
              <a:off x="8207817" y="3495496"/>
              <a:ext cx="6284" cy="16755"/>
            </a:xfrm>
            <a:custGeom>
              <a:avLst/>
              <a:gdLst>
                <a:gd name="T0" fmla="*/ 2147483647 w 3"/>
                <a:gd name="T1" fmla="*/ 2147483647 h 8"/>
                <a:gd name="T2" fmla="*/ 2147483647 w 3"/>
                <a:gd name="T3" fmla="*/ 0 h 8"/>
                <a:gd name="T4" fmla="*/ 0 w 3"/>
                <a:gd name="T5" fmla="*/ 2147483647 h 8"/>
                <a:gd name="T6" fmla="*/ 0 w 3"/>
                <a:gd name="T7" fmla="*/ 2147483647 h 8"/>
                <a:gd name="T8" fmla="*/ 0 w 3"/>
                <a:gd name="T9" fmla="*/ 2147483647 h 8"/>
                <a:gd name="T10" fmla="*/ 0 w 3"/>
                <a:gd name="T11" fmla="*/ 2147483647 h 8"/>
                <a:gd name="T12" fmla="*/ 0 w 3"/>
                <a:gd name="T13" fmla="*/ 2147483647 h 8"/>
                <a:gd name="T14" fmla="*/ 0 w 3"/>
                <a:gd name="T15" fmla="*/ 2147483647 h 8"/>
                <a:gd name="T16" fmla="*/ 2147483647 w 3"/>
                <a:gd name="T17" fmla="*/ 2147483647 h 8"/>
                <a:gd name="T18" fmla="*/ 2147483647 w 3"/>
                <a:gd name="T19" fmla="*/ 2147483647 h 8"/>
                <a:gd name="T20" fmla="*/ 2147483647 w 3"/>
                <a:gd name="T21" fmla="*/ 2147483647 h 8"/>
                <a:gd name="T22" fmla="*/ 2147483647 w 3"/>
                <a:gd name="T23" fmla="*/ 2147483647 h 8"/>
                <a:gd name="T24" fmla="*/ 2147483647 w 3"/>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8"/>
                <a:gd name="T41" fmla="*/ 3 w 3"/>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8">
                  <a:moveTo>
                    <a:pt x="3" y="3"/>
                  </a:moveTo>
                  <a:lnTo>
                    <a:pt x="3" y="0"/>
                  </a:lnTo>
                  <a:lnTo>
                    <a:pt x="0" y="3"/>
                  </a:lnTo>
                  <a:lnTo>
                    <a:pt x="0" y="6"/>
                  </a:lnTo>
                  <a:lnTo>
                    <a:pt x="0" y="8"/>
                  </a:lnTo>
                  <a:lnTo>
                    <a:pt x="3" y="8"/>
                  </a:lnTo>
                  <a:lnTo>
                    <a:pt x="3" y="6"/>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5" name="Freeform 555"/>
            <p:cNvSpPr>
              <a:spLocks noChangeArrowheads="1"/>
            </p:cNvSpPr>
            <p:nvPr/>
          </p:nvSpPr>
          <p:spPr bwMode="auto">
            <a:xfrm>
              <a:off x="8220384" y="3524818"/>
              <a:ext cx="6284" cy="6284"/>
            </a:xfrm>
            <a:custGeom>
              <a:avLst/>
              <a:gdLst>
                <a:gd name="T0" fmla="*/ 0 w 3"/>
                <a:gd name="T1" fmla="*/ 0 h 3"/>
                <a:gd name="T2" fmla="*/ 0 w 3"/>
                <a:gd name="T3" fmla="*/ 0 h 3"/>
                <a:gd name="T4" fmla="*/ 0 w 3"/>
                <a:gd name="T5" fmla="*/ 0 h 3"/>
                <a:gd name="T6" fmla="*/ 0 w 3"/>
                <a:gd name="T7" fmla="*/ 2147483647 h 3"/>
                <a:gd name="T8" fmla="*/ 0 w 3"/>
                <a:gd name="T9" fmla="*/ 2147483647 h 3"/>
                <a:gd name="T10" fmla="*/ 0 w 3"/>
                <a:gd name="T11" fmla="*/ 2147483647 h 3"/>
                <a:gd name="T12" fmla="*/ 2147483647 w 3"/>
                <a:gd name="T13" fmla="*/ 0 h 3"/>
                <a:gd name="T14" fmla="*/ 0 w 3"/>
                <a:gd name="T15" fmla="*/ 0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0"/>
                  </a:lnTo>
                  <a:lnTo>
                    <a:pt x="0" y="3"/>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6" name="Freeform 556"/>
            <p:cNvSpPr>
              <a:spLocks noChangeArrowheads="1"/>
            </p:cNvSpPr>
            <p:nvPr/>
          </p:nvSpPr>
          <p:spPr bwMode="auto">
            <a:xfrm>
              <a:off x="8515689" y="3386589"/>
              <a:ext cx="35605" cy="35605"/>
            </a:xfrm>
            <a:custGeom>
              <a:avLst/>
              <a:gdLst>
                <a:gd name="T0" fmla="*/ 2147483647 w 17"/>
                <a:gd name="T1" fmla="*/ 2147483647 h 17"/>
                <a:gd name="T2" fmla="*/ 2147483647 w 17"/>
                <a:gd name="T3" fmla="*/ 0 h 17"/>
                <a:gd name="T4" fmla="*/ 2147483647 w 17"/>
                <a:gd name="T5" fmla="*/ 2147483647 h 17"/>
                <a:gd name="T6" fmla="*/ 2147483647 w 17"/>
                <a:gd name="T7" fmla="*/ 2147483647 h 17"/>
                <a:gd name="T8" fmla="*/ 2147483647 w 17"/>
                <a:gd name="T9" fmla="*/ 2147483647 h 17"/>
                <a:gd name="T10" fmla="*/ 2147483647 w 17"/>
                <a:gd name="T11" fmla="*/ 0 h 17"/>
                <a:gd name="T12" fmla="*/ 2147483647 w 17"/>
                <a:gd name="T13" fmla="*/ 2147483647 h 17"/>
                <a:gd name="T14" fmla="*/ 2147483647 w 17"/>
                <a:gd name="T15" fmla="*/ 2147483647 h 17"/>
                <a:gd name="T16" fmla="*/ 0 w 17"/>
                <a:gd name="T17" fmla="*/ 2147483647 h 17"/>
                <a:gd name="T18" fmla="*/ 0 w 17"/>
                <a:gd name="T19" fmla="*/ 2147483647 h 17"/>
                <a:gd name="T20" fmla="*/ 0 w 17"/>
                <a:gd name="T21" fmla="*/ 2147483647 h 17"/>
                <a:gd name="T22" fmla="*/ 2147483647 w 17"/>
                <a:gd name="T23" fmla="*/ 2147483647 h 17"/>
                <a:gd name="T24" fmla="*/ 2147483647 w 17"/>
                <a:gd name="T25" fmla="*/ 2147483647 h 17"/>
                <a:gd name="T26" fmla="*/ 2147483647 w 17"/>
                <a:gd name="T27" fmla="*/ 2147483647 h 17"/>
                <a:gd name="T28" fmla="*/ 2147483647 w 17"/>
                <a:gd name="T29" fmla="*/ 2147483647 h 17"/>
                <a:gd name="T30" fmla="*/ 2147483647 w 17"/>
                <a:gd name="T31" fmla="*/ 2147483647 h 17"/>
                <a:gd name="T32" fmla="*/ 2147483647 w 17"/>
                <a:gd name="T33" fmla="*/ 2147483647 h 17"/>
                <a:gd name="T34" fmla="*/ 2147483647 w 17"/>
                <a:gd name="T35" fmla="*/ 2147483647 h 17"/>
                <a:gd name="T36" fmla="*/ 2147483647 w 17"/>
                <a:gd name="T37" fmla="*/ 2147483647 h 17"/>
                <a:gd name="T38" fmla="*/ 2147483647 w 17"/>
                <a:gd name="T39" fmla="*/ 2147483647 h 17"/>
                <a:gd name="T40" fmla="*/ 2147483647 w 17"/>
                <a:gd name="T41" fmla="*/ 2147483647 h 17"/>
                <a:gd name="T42" fmla="*/ 2147483647 w 17"/>
                <a:gd name="T43" fmla="*/ 2147483647 h 17"/>
                <a:gd name="T44" fmla="*/ 2147483647 w 17"/>
                <a:gd name="T45" fmla="*/ 2147483647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17" y="3"/>
                  </a:moveTo>
                  <a:lnTo>
                    <a:pt x="17" y="0"/>
                  </a:lnTo>
                  <a:lnTo>
                    <a:pt x="14" y="3"/>
                  </a:lnTo>
                  <a:lnTo>
                    <a:pt x="11" y="3"/>
                  </a:lnTo>
                  <a:lnTo>
                    <a:pt x="9" y="0"/>
                  </a:lnTo>
                  <a:lnTo>
                    <a:pt x="9" y="3"/>
                  </a:lnTo>
                  <a:lnTo>
                    <a:pt x="3" y="6"/>
                  </a:lnTo>
                  <a:lnTo>
                    <a:pt x="0" y="11"/>
                  </a:lnTo>
                  <a:lnTo>
                    <a:pt x="0" y="14"/>
                  </a:lnTo>
                  <a:lnTo>
                    <a:pt x="3" y="14"/>
                  </a:lnTo>
                  <a:lnTo>
                    <a:pt x="3" y="17"/>
                  </a:lnTo>
                  <a:lnTo>
                    <a:pt x="9" y="17"/>
                  </a:lnTo>
                  <a:lnTo>
                    <a:pt x="11" y="14"/>
                  </a:lnTo>
                  <a:lnTo>
                    <a:pt x="14" y="14"/>
                  </a:lnTo>
                  <a:lnTo>
                    <a:pt x="17" y="14"/>
                  </a:lnTo>
                  <a:lnTo>
                    <a:pt x="17" y="9"/>
                  </a:lnTo>
                  <a:lnTo>
                    <a:pt x="17" y="6"/>
                  </a:lnTo>
                  <a:lnTo>
                    <a:pt x="17"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7" name="Freeform 557"/>
            <p:cNvSpPr>
              <a:spLocks noChangeArrowheads="1"/>
            </p:cNvSpPr>
            <p:nvPr/>
          </p:nvSpPr>
          <p:spPr bwMode="auto">
            <a:xfrm>
              <a:off x="8563859" y="3344702"/>
              <a:ext cx="48171" cy="29321"/>
            </a:xfrm>
            <a:custGeom>
              <a:avLst/>
              <a:gdLst>
                <a:gd name="T0" fmla="*/ 2147483647 w 23"/>
                <a:gd name="T1" fmla="*/ 2147483647 h 14"/>
                <a:gd name="T2" fmla="*/ 2147483647 w 23"/>
                <a:gd name="T3" fmla="*/ 0 h 14"/>
                <a:gd name="T4" fmla="*/ 2147483647 w 23"/>
                <a:gd name="T5" fmla="*/ 0 h 14"/>
                <a:gd name="T6" fmla="*/ 2147483647 w 23"/>
                <a:gd name="T7" fmla="*/ 0 h 14"/>
                <a:gd name="T8" fmla="*/ 2147483647 w 23"/>
                <a:gd name="T9" fmla="*/ 2147483647 h 14"/>
                <a:gd name="T10" fmla="*/ 2147483647 w 23"/>
                <a:gd name="T11" fmla="*/ 2147483647 h 14"/>
                <a:gd name="T12" fmla="*/ 2147483647 w 23"/>
                <a:gd name="T13" fmla="*/ 2147483647 h 14"/>
                <a:gd name="T14" fmla="*/ 2147483647 w 23"/>
                <a:gd name="T15" fmla="*/ 2147483647 h 14"/>
                <a:gd name="T16" fmla="*/ 0 w 23"/>
                <a:gd name="T17" fmla="*/ 2147483647 h 14"/>
                <a:gd name="T18" fmla="*/ 0 w 23"/>
                <a:gd name="T19" fmla="*/ 2147483647 h 14"/>
                <a:gd name="T20" fmla="*/ 0 w 23"/>
                <a:gd name="T21" fmla="*/ 2147483647 h 14"/>
                <a:gd name="T22" fmla="*/ 0 w 23"/>
                <a:gd name="T23" fmla="*/ 2147483647 h 14"/>
                <a:gd name="T24" fmla="*/ 2147483647 w 23"/>
                <a:gd name="T25" fmla="*/ 2147483647 h 14"/>
                <a:gd name="T26" fmla="*/ 2147483647 w 23"/>
                <a:gd name="T27" fmla="*/ 2147483647 h 14"/>
                <a:gd name="T28" fmla="*/ 2147483647 w 23"/>
                <a:gd name="T29" fmla="*/ 2147483647 h 14"/>
                <a:gd name="T30" fmla="*/ 2147483647 w 23"/>
                <a:gd name="T31" fmla="*/ 2147483647 h 14"/>
                <a:gd name="T32" fmla="*/ 2147483647 w 23"/>
                <a:gd name="T33" fmla="*/ 2147483647 h 14"/>
                <a:gd name="T34" fmla="*/ 2147483647 w 23"/>
                <a:gd name="T35" fmla="*/ 2147483647 h 14"/>
                <a:gd name="T36" fmla="*/ 2147483647 w 23"/>
                <a:gd name="T37" fmla="*/ 2147483647 h 14"/>
                <a:gd name="T38" fmla="*/ 2147483647 w 23"/>
                <a:gd name="T39" fmla="*/ 2147483647 h 14"/>
                <a:gd name="T40" fmla="*/ 2147483647 w 23"/>
                <a:gd name="T41" fmla="*/ 2147483647 h 14"/>
                <a:gd name="T42" fmla="*/ 2147483647 w 23"/>
                <a:gd name="T43" fmla="*/ 2147483647 h 14"/>
                <a:gd name="T44" fmla="*/ 2147483647 w 23"/>
                <a:gd name="T45" fmla="*/ 2147483647 h 14"/>
                <a:gd name="T46" fmla="*/ 2147483647 w 23"/>
                <a:gd name="T47" fmla="*/ 2147483647 h 14"/>
                <a:gd name="T48" fmla="*/ 2147483647 w 23"/>
                <a:gd name="T49" fmla="*/ 2147483647 h 14"/>
                <a:gd name="T50" fmla="*/ 2147483647 w 23"/>
                <a:gd name="T51" fmla="*/ 2147483647 h 14"/>
                <a:gd name="T52" fmla="*/ 2147483647 w 23"/>
                <a:gd name="T53" fmla="*/ 2147483647 h 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
                <a:gd name="T82" fmla="*/ 0 h 14"/>
                <a:gd name="T83" fmla="*/ 23 w 23"/>
                <a:gd name="T84" fmla="*/ 14 h 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 h="14">
                  <a:moveTo>
                    <a:pt x="23" y="3"/>
                  </a:moveTo>
                  <a:lnTo>
                    <a:pt x="23" y="0"/>
                  </a:lnTo>
                  <a:lnTo>
                    <a:pt x="20" y="0"/>
                  </a:lnTo>
                  <a:lnTo>
                    <a:pt x="17" y="0"/>
                  </a:lnTo>
                  <a:lnTo>
                    <a:pt x="9" y="6"/>
                  </a:lnTo>
                  <a:lnTo>
                    <a:pt x="3" y="8"/>
                  </a:lnTo>
                  <a:lnTo>
                    <a:pt x="0" y="8"/>
                  </a:lnTo>
                  <a:lnTo>
                    <a:pt x="0" y="11"/>
                  </a:lnTo>
                  <a:lnTo>
                    <a:pt x="3" y="14"/>
                  </a:lnTo>
                  <a:lnTo>
                    <a:pt x="6" y="11"/>
                  </a:lnTo>
                  <a:lnTo>
                    <a:pt x="6" y="14"/>
                  </a:lnTo>
                  <a:lnTo>
                    <a:pt x="9" y="11"/>
                  </a:lnTo>
                  <a:lnTo>
                    <a:pt x="9" y="8"/>
                  </a:lnTo>
                  <a:lnTo>
                    <a:pt x="11" y="8"/>
                  </a:lnTo>
                  <a:lnTo>
                    <a:pt x="11" y="11"/>
                  </a:lnTo>
                  <a:lnTo>
                    <a:pt x="14" y="11"/>
                  </a:lnTo>
                  <a:lnTo>
                    <a:pt x="17" y="11"/>
                  </a:lnTo>
                  <a:lnTo>
                    <a:pt x="17" y="8"/>
                  </a:lnTo>
                  <a:lnTo>
                    <a:pt x="20" y="6"/>
                  </a:lnTo>
                  <a:lnTo>
                    <a:pt x="14" y="8"/>
                  </a:lnTo>
                  <a:lnTo>
                    <a:pt x="17" y="6"/>
                  </a:lnTo>
                  <a:lnTo>
                    <a:pt x="2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8" name="Freeform 558"/>
            <p:cNvSpPr>
              <a:spLocks noChangeArrowheads="1"/>
            </p:cNvSpPr>
            <p:nvPr/>
          </p:nvSpPr>
          <p:spPr bwMode="auto">
            <a:xfrm>
              <a:off x="8274837" y="3265116"/>
              <a:ext cx="10472" cy="31416"/>
            </a:xfrm>
            <a:custGeom>
              <a:avLst/>
              <a:gdLst>
                <a:gd name="T0" fmla="*/ 2147483647 w 5"/>
                <a:gd name="T1" fmla="*/ 2147483647 h 15"/>
                <a:gd name="T2" fmla="*/ 2147483647 w 5"/>
                <a:gd name="T3" fmla="*/ 2147483647 h 15"/>
                <a:gd name="T4" fmla="*/ 2147483647 w 5"/>
                <a:gd name="T5" fmla="*/ 2147483647 h 15"/>
                <a:gd name="T6" fmla="*/ 2147483647 w 5"/>
                <a:gd name="T7" fmla="*/ 2147483647 h 15"/>
                <a:gd name="T8" fmla="*/ 2147483647 w 5"/>
                <a:gd name="T9" fmla="*/ 2147483647 h 15"/>
                <a:gd name="T10" fmla="*/ 2147483647 w 5"/>
                <a:gd name="T11" fmla="*/ 2147483647 h 15"/>
                <a:gd name="T12" fmla="*/ 2147483647 w 5"/>
                <a:gd name="T13" fmla="*/ 2147483647 h 15"/>
                <a:gd name="T14" fmla="*/ 2147483647 w 5"/>
                <a:gd name="T15" fmla="*/ 2147483647 h 15"/>
                <a:gd name="T16" fmla="*/ 2147483647 w 5"/>
                <a:gd name="T17" fmla="*/ 2147483647 h 15"/>
                <a:gd name="T18" fmla="*/ 2147483647 w 5"/>
                <a:gd name="T19" fmla="*/ 2147483647 h 15"/>
                <a:gd name="T20" fmla="*/ 0 w 5"/>
                <a:gd name="T21" fmla="*/ 2147483647 h 15"/>
                <a:gd name="T22" fmla="*/ 2147483647 w 5"/>
                <a:gd name="T23" fmla="*/ 2147483647 h 15"/>
                <a:gd name="T24" fmla="*/ 2147483647 w 5"/>
                <a:gd name="T25" fmla="*/ 0 h 15"/>
                <a:gd name="T26" fmla="*/ 2147483647 w 5"/>
                <a:gd name="T27" fmla="*/ 0 h 15"/>
                <a:gd name="T28" fmla="*/ 0 w 5"/>
                <a:gd name="T29" fmla="*/ 0 h 15"/>
                <a:gd name="T30" fmla="*/ 0 w 5"/>
                <a:gd name="T31" fmla="*/ 2147483647 h 15"/>
                <a:gd name="T32" fmla="*/ 0 w 5"/>
                <a:gd name="T33" fmla="*/ 2147483647 h 15"/>
                <a:gd name="T34" fmla="*/ 0 w 5"/>
                <a:gd name="T35" fmla="*/ 2147483647 h 15"/>
                <a:gd name="T36" fmla="*/ 0 w 5"/>
                <a:gd name="T37" fmla="*/ 2147483647 h 15"/>
                <a:gd name="T38" fmla="*/ 2147483647 w 5"/>
                <a:gd name="T39" fmla="*/ 2147483647 h 15"/>
                <a:gd name="T40" fmla="*/ 2147483647 w 5"/>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
                <a:gd name="T64" fmla="*/ 0 h 15"/>
                <a:gd name="T65" fmla="*/ 5 w 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 h="15">
                  <a:moveTo>
                    <a:pt x="5" y="15"/>
                  </a:moveTo>
                  <a:lnTo>
                    <a:pt x="5" y="15"/>
                  </a:lnTo>
                  <a:lnTo>
                    <a:pt x="5" y="9"/>
                  </a:lnTo>
                  <a:lnTo>
                    <a:pt x="5" y="6"/>
                  </a:lnTo>
                  <a:lnTo>
                    <a:pt x="5" y="3"/>
                  </a:lnTo>
                  <a:lnTo>
                    <a:pt x="3" y="6"/>
                  </a:lnTo>
                  <a:lnTo>
                    <a:pt x="3" y="9"/>
                  </a:lnTo>
                  <a:lnTo>
                    <a:pt x="0" y="6"/>
                  </a:lnTo>
                  <a:lnTo>
                    <a:pt x="3" y="3"/>
                  </a:lnTo>
                  <a:lnTo>
                    <a:pt x="3" y="0"/>
                  </a:lnTo>
                  <a:lnTo>
                    <a:pt x="0" y="0"/>
                  </a:lnTo>
                  <a:lnTo>
                    <a:pt x="0" y="6"/>
                  </a:lnTo>
                  <a:lnTo>
                    <a:pt x="0" y="9"/>
                  </a:lnTo>
                  <a:lnTo>
                    <a:pt x="0" y="15"/>
                  </a:lnTo>
                  <a:lnTo>
                    <a:pt x="3" y="15"/>
                  </a:lnTo>
                  <a:lnTo>
                    <a:pt x="5" y="1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09" name="Freeform 559"/>
            <p:cNvSpPr>
              <a:spLocks noChangeArrowheads="1"/>
            </p:cNvSpPr>
            <p:nvPr/>
          </p:nvSpPr>
          <p:spPr bwMode="auto">
            <a:xfrm>
              <a:off x="8281121" y="3307003"/>
              <a:ext cx="4189" cy="25132"/>
            </a:xfrm>
            <a:custGeom>
              <a:avLst/>
              <a:gdLst>
                <a:gd name="T0" fmla="*/ 2147483647 w 2"/>
                <a:gd name="T1" fmla="*/ 2147483647 h 12"/>
                <a:gd name="T2" fmla="*/ 2147483647 w 2"/>
                <a:gd name="T3" fmla="*/ 2147483647 h 12"/>
                <a:gd name="T4" fmla="*/ 2147483647 w 2"/>
                <a:gd name="T5" fmla="*/ 2147483647 h 12"/>
                <a:gd name="T6" fmla="*/ 2147483647 w 2"/>
                <a:gd name="T7" fmla="*/ 2147483647 h 12"/>
                <a:gd name="T8" fmla="*/ 2147483647 w 2"/>
                <a:gd name="T9" fmla="*/ 2147483647 h 12"/>
                <a:gd name="T10" fmla="*/ 2147483647 w 2"/>
                <a:gd name="T11" fmla="*/ 2147483647 h 12"/>
                <a:gd name="T12" fmla="*/ 2147483647 w 2"/>
                <a:gd name="T13" fmla="*/ 0 h 12"/>
                <a:gd name="T14" fmla="*/ 0 w 2"/>
                <a:gd name="T15" fmla="*/ 0 h 12"/>
                <a:gd name="T16" fmla="*/ 0 w 2"/>
                <a:gd name="T17" fmla="*/ 0 h 12"/>
                <a:gd name="T18" fmla="*/ 0 w 2"/>
                <a:gd name="T19" fmla="*/ 2147483647 h 12"/>
                <a:gd name="T20" fmla="*/ 0 w 2"/>
                <a:gd name="T21" fmla="*/ 2147483647 h 12"/>
                <a:gd name="T22" fmla="*/ 0 w 2"/>
                <a:gd name="T23" fmla="*/ 2147483647 h 12"/>
                <a:gd name="T24" fmla="*/ 0 w 2"/>
                <a:gd name="T25" fmla="*/ 2147483647 h 12"/>
                <a:gd name="T26" fmla="*/ 2147483647 w 2"/>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2"/>
                <a:gd name="T44" fmla="*/ 2 w 2"/>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2">
                  <a:moveTo>
                    <a:pt x="2" y="12"/>
                  </a:moveTo>
                  <a:lnTo>
                    <a:pt x="2" y="12"/>
                  </a:lnTo>
                  <a:lnTo>
                    <a:pt x="2" y="9"/>
                  </a:lnTo>
                  <a:lnTo>
                    <a:pt x="2" y="3"/>
                  </a:lnTo>
                  <a:lnTo>
                    <a:pt x="2" y="0"/>
                  </a:lnTo>
                  <a:lnTo>
                    <a:pt x="0" y="0"/>
                  </a:lnTo>
                  <a:lnTo>
                    <a:pt x="0" y="3"/>
                  </a:lnTo>
                  <a:lnTo>
                    <a:pt x="0" y="12"/>
                  </a:lnTo>
                  <a:lnTo>
                    <a:pt x="2" y="12"/>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0" name="Freeform 560"/>
            <p:cNvSpPr>
              <a:spLocks noChangeArrowheads="1"/>
            </p:cNvSpPr>
            <p:nvPr/>
          </p:nvSpPr>
          <p:spPr bwMode="auto">
            <a:xfrm>
              <a:off x="8304159" y="3302814"/>
              <a:ext cx="6284" cy="10472"/>
            </a:xfrm>
            <a:custGeom>
              <a:avLst/>
              <a:gdLst>
                <a:gd name="T0" fmla="*/ 0 w 3"/>
                <a:gd name="T1" fmla="*/ 2147483647 h 5"/>
                <a:gd name="T2" fmla="*/ 2147483647 w 3"/>
                <a:gd name="T3" fmla="*/ 2147483647 h 5"/>
                <a:gd name="T4" fmla="*/ 2147483647 w 3"/>
                <a:gd name="T5" fmla="*/ 2147483647 h 5"/>
                <a:gd name="T6" fmla="*/ 2147483647 w 3"/>
                <a:gd name="T7" fmla="*/ 0 h 5"/>
                <a:gd name="T8" fmla="*/ 0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5"/>
                  </a:moveTo>
                  <a:lnTo>
                    <a:pt x="3" y="2"/>
                  </a:lnTo>
                  <a:lnTo>
                    <a:pt x="3" y="0"/>
                  </a:lnTo>
                  <a:lnTo>
                    <a:pt x="0" y="2"/>
                  </a:lnTo>
                  <a:lnTo>
                    <a:pt x="0"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1" name="Rectangle 561"/>
            <p:cNvSpPr>
              <a:spLocks noChangeArrowheads="1"/>
            </p:cNvSpPr>
            <p:nvPr/>
          </p:nvSpPr>
          <p:spPr bwMode="auto">
            <a:xfrm>
              <a:off x="8310443" y="3296531"/>
              <a:ext cx="2095" cy="6284"/>
            </a:xfrm>
            <a:prstGeom prst="rect">
              <a:avLst/>
            </a:prstGeom>
            <a:solidFill>
              <a:srgbClr val="FF0000"/>
            </a:solidFill>
            <a:ln w="9525">
              <a:solidFill>
                <a:schemeClr val="accent2"/>
              </a:solidFill>
              <a:bevel/>
              <a:headEnd/>
              <a:tailEnd/>
            </a:ln>
          </p:spPr>
          <p:txBody>
            <a:bodyPr lIns="121920" tIns="60960" rIns="121920" bIns="60960"/>
            <a:lstStyle/>
            <a:p>
              <a:pPr>
                <a:buFont typeface="Arial" pitchFamily="34" charset="0"/>
                <a:buNone/>
              </a:pPr>
              <a:endParaRPr lang="zh-CN" altLang="zh-CN" sz="2400">
                <a:solidFill>
                  <a:srgbClr val="7F7F7F"/>
                </a:solidFill>
                <a:latin typeface="宋体" pitchFamily="2" charset="-122"/>
                <a:sym typeface="宋体" pitchFamily="2" charset="-122"/>
              </a:endParaRPr>
            </a:p>
          </p:txBody>
        </p:sp>
        <p:sp>
          <p:nvSpPr>
            <p:cNvPr id="13512" name="Freeform 562"/>
            <p:cNvSpPr>
              <a:spLocks noChangeArrowheads="1"/>
            </p:cNvSpPr>
            <p:nvPr/>
          </p:nvSpPr>
          <p:spPr bwMode="auto">
            <a:xfrm>
              <a:off x="8297876" y="3319570"/>
              <a:ext cx="6284" cy="6284"/>
            </a:xfrm>
            <a:custGeom>
              <a:avLst/>
              <a:gdLst>
                <a:gd name="T0" fmla="*/ 2147483647 w 3"/>
                <a:gd name="T1" fmla="*/ 0 h 3"/>
                <a:gd name="T2" fmla="*/ 0 w 3"/>
                <a:gd name="T3" fmla="*/ 0 h 3"/>
                <a:gd name="T4" fmla="*/ 0 w 3"/>
                <a:gd name="T5" fmla="*/ 2147483647 h 3"/>
                <a:gd name="T6" fmla="*/ 0 w 3"/>
                <a:gd name="T7" fmla="*/ 2147483647 h 3"/>
                <a:gd name="T8" fmla="*/ 0 w 3"/>
                <a:gd name="T9" fmla="*/ 2147483647 h 3"/>
                <a:gd name="T10" fmla="*/ 2147483647 w 3"/>
                <a:gd name="T11" fmla="*/ 2147483647 h 3"/>
                <a:gd name="T12" fmla="*/ 2147483647 w 3"/>
                <a:gd name="T13" fmla="*/ 2147483647 h 3"/>
                <a:gd name="T14" fmla="*/ 2147483647 w 3"/>
                <a:gd name="T15" fmla="*/ 0 h 3"/>
                <a:gd name="T16" fmla="*/ 2147483647 w 3"/>
                <a:gd name="T17" fmla="*/ 0 h 3"/>
                <a:gd name="T18" fmla="*/ 2147483647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0" y="0"/>
                  </a:lnTo>
                  <a:lnTo>
                    <a:pt x="0" y="3"/>
                  </a:lnTo>
                  <a:lnTo>
                    <a:pt x="3" y="3"/>
                  </a:lnTo>
                  <a:lnTo>
                    <a:pt x="3"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3" name="Freeform 563"/>
            <p:cNvSpPr>
              <a:spLocks noChangeArrowheads="1"/>
            </p:cNvSpPr>
            <p:nvPr/>
          </p:nvSpPr>
          <p:spPr bwMode="auto">
            <a:xfrm>
              <a:off x="8285309" y="3374023"/>
              <a:ext cx="6284" cy="12567"/>
            </a:xfrm>
            <a:custGeom>
              <a:avLst/>
              <a:gdLst>
                <a:gd name="T0" fmla="*/ 0 w 3"/>
                <a:gd name="T1" fmla="*/ 0 h 6"/>
                <a:gd name="T2" fmla="*/ 0 w 3"/>
                <a:gd name="T3" fmla="*/ 0 h 6"/>
                <a:gd name="T4" fmla="*/ 0 w 3"/>
                <a:gd name="T5" fmla="*/ 2147483647 h 6"/>
                <a:gd name="T6" fmla="*/ 0 w 3"/>
                <a:gd name="T7" fmla="*/ 2147483647 h 6"/>
                <a:gd name="T8" fmla="*/ 0 w 3"/>
                <a:gd name="T9" fmla="*/ 2147483647 h 6"/>
                <a:gd name="T10" fmla="*/ 0 w 3"/>
                <a:gd name="T11" fmla="*/ 2147483647 h 6"/>
                <a:gd name="T12" fmla="*/ 2147483647 w 3"/>
                <a:gd name="T13" fmla="*/ 2147483647 h 6"/>
                <a:gd name="T14" fmla="*/ 2147483647 w 3"/>
                <a:gd name="T15" fmla="*/ 0 h 6"/>
                <a:gd name="T16" fmla="*/ 2147483647 w 3"/>
                <a:gd name="T17" fmla="*/ 0 h 6"/>
                <a:gd name="T18" fmla="*/ 0 w 3"/>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0" y="0"/>
                  </a:moveTo>
                  <a:lnTo>
                    <a:pt x="0" y="0"/>
                  </a:lnTo>
                  <a:lnTo>
                    <a:pt x="0" y="3"/>
                  </a:lnTo>
                  <a:lnTo>
                    <a:pt x="0" y="6"/>
                  </a:lnTo>
                  <a:lnTo>
                    <a:pt x="3" y="6"/>
                  </a:lnTo>
                  <a:lnTo>
                    <a:pt x="3"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4" name="Freeform 564"/>
            <p:cNvSpPr>
              <a:spLocks noChangeArrowheads="1"/>
            </p:cNvSpPr>
            <p:nvPr/>
          </p:nvSpPr>
          <p:spPr bwMode="auto">
            <a:xfrm>
              <a:off x="8285309" y="3415911"/>
              <a:ext cx="6284" cy="12567"/>
            </a:xfrm>
            <a:custGeom>
              <a:avLst/>
              <a:gdLst>
                <a:gd name="T0" fmla="*/ 0 w 3"/>
                <a:gd name="T1" fmla="*/ 2147483647 h 6"/>
                <a:gd name="T2" fmla="*/ 0 w 3"/>
                <a:gd name="T3" fmla="*/ 2147483647 h 6"/>
                <a:gd name="T4" fmla="*/ 2147483647 w 3"/>
                <a:gd name="T5" fmla="*/ 2147483647 h 6"/>
                <a:gd name="T6" fmla="*/ 2147483647 w 3"/>
                <a:gd name="T7" fmla="*/ 2147483647 h 6"/>
                <a:gd name="T8" fmla="*/ 2147483647 w 3"/>
                <a:gd name="T9" fmla="*/ 0 h 6"/>
                <a:gd name="T10" fmla="*/ 2147483647 w 3"/>
                <a:gd name="T11" fmla="*/ 0 h 6"/>
                <a:gd name="T12" fmla="*/ 0 w 3"/>
                <a:gd name="T13" fmla="*/ 2147483647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6"/>
                  </a:moveTo>
                  <a:lnTo>
                    <a:pt x="0" y="6"/>
                  </a:lnTo>
                  <a:lnTo>
                    <a:pt x="3" y="6"/>
                  </a:lnTo>
                  <a:lnTo>
                    <a:pt x="3" y="3"/>
                  </a:lnTo>
                  <a:lnTo>
                    <a:pt x="3" y="0"/>
                  </a:lnTo>
                  <a:lnTo>
                    <a:pt x="0" y="6"/>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5" name="Freeform 565"/>
            <p:cNvSpPr>
              <a:spLocks noChangeArrowheads="1"/>
            </p:cNvSpPr>
            <p:nvPr/>
          </p:nvSpPr>
          <p:spPr bwMode="auto">
            <a:xfrm>
              <a:off x="8130326" y="3139455"/>
              <a:ext cx="10472" cy="6284"/>
            </a:xfrm>
            <a:custGeom>
              <a:avLst/>
              <a:gdLst>
                <a:gd name="T0" fmla="*/ 2147483647 w 5"/>
                <a:gd name="T1" fmla="*/ 2147483647 h 3"/>
                <a:gd name="T2" fmla="*/ 2147483647 w 5"/>
                <a:gd name="T3" fmla="*/ 0 h 3"/>
                <a:gd name="T4" fmla="*/ 2147483647 w 5"/>
                <a:gd name="T5" fmla="*/ 0 h 3"/>
                <a:gd name="T6" fmla="*/ 2147483647 w 5"/>
                <a:gd name="T7" fmla="*/ 0 h 3"/>
                <a:gd name="T8" fmla="*/ 2147483647 w 5"/>
                <a:gd name="T9" fmla="*/ 0 h 3"/>
                <a:gd name="T10" fmla="*/ 0 w 5"/>
                <a:gd name="T11" fmla="*/ 0 h 3"/>
                <a:gd name="T12" fmla="*/ 2147483647 w 5"/>
                <a:gd name="T13" fmla="*/ 0 h 3"/>
                <a:gd name="T14" fmla="*/ 2147483647 w 5"/>
                <a:gd name="T15" fmla="*/ 0 h 3"/>
                <a:gd name="T16" fmla="*/ 2147483647 w 5"/>
                <a:gd name="T17" fmla="*/ 2147483647 h 3"/>
                <a:gd name="T18" fmla="*/ 2147483647 w 5"/>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3"/>
                <a:gd name="T32" fmla="*/ 5 w 5"/>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3">
                  <a:moveTo>
                    <a:pt x="5" y="3"/>
                  </a:moveTo>
                  <a:lnTo>
                    <a:pt x="5" y="0"/>
                  </a:lnTo>
                  <a:lnTo>
                    <a:pt x="2" y="0"/>
                  </a:lnTo>
                  <a:lnTo>
                    <a:pt x="0" y="0"/>
                  </a:lnTo>
                  <a:lnTo>
                    <a:pt x="2" y="0"/>
                  </a:lnTo>
                  <a:lnTo>
                    <a:pt x="2" y="3"/>
                  </a:lnTo>
                  <a:lnTo>
                    <a:pt x="5"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6" name="Freeform 566"/>
            <p:cNvSpPr>
              <a:spLocks noChangeArrowheads="1"/>
            </p:cNvSpPr>
            <p:nvPr/>
          </p:nvSpPr>
          <p:spPr bwMode="auto">
            <a:xfrm>
              <a:off x="8075873" y="2940490"/>
              <a:ext cx="23039" cy="23039"/>
            </a:xfrm>
            <a:custGeom>
              <a:avLst/>
              <a:gdLst>
                <a:gd name="T0" fmla="*/ 2147483647 w 11"/>
                <a:gd name="T1" fmla="*/ 2147483647 h 11"/>
                <a:gd name="T2" fmla="*/ 2147483647 w 11"/>
                <a:gd name="T3" fmla="*/ 2147483647 h 11"/>
                <a:gd name="T4" fmla="*/ 2147483647 w 11"/>
                <a:gd name="T5" fmla="*/ 2147483647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2147483647 h 11"/>
                <a:gd name="T18" fmla="*/ 2147483647 w 11"/>
                <a:gd name="T19" fmla="*/ 2147483647 h 11"/>
                <a:gd name="T20" fmla="*/ 2147483647 w 11"/>
                <a:gd name="T21" fmla="*/ 2147483647 h 11"/>
                <a:gd name="T22" fmla="*/ 2147483647 w 11"/>
                <a:gd name="T23" fmla="*/ 0 h 11"/>
                <a:gd name="T24" fmla="*/ 0 w 11"/>
                <a:gd name="T25" fmla="*/ 0 h 11"/>
                <a:gd name="T26" fmla="*/ 0 w 11"/>
                <a:gd name="T27" fmla="*/ 0 h 11"/>
                <a:gd name="T28" fmla="*/ 2147483647 w 11"/>
                <a:gd name="T29" fmla="*/ 2147483647 h 11"/>
                <a:gd name="T30" fmla="*/ 2147483647 w 11"/>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1"/>
                <a:gd name="T50" fmla="*/ 11 w 11"/>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1">
                  <a:moveTo>
                    <a:pt x="5" y="8"/>
                  </a:moveTo>
                  <a:lnTo>
                    <a:pt x="5" y="11"/>
                  </a:lnTo>
                  <a:lnTo>
                    <a:pt x="8" y="11"/>
                  </a:lnTo>
                  <a:lnTo>
                    <a:pt x="11" y="11"/>
                  </a:lnTo>
                  <a:lnTo>
                    <a:pt x="11" y="8"/>
                  </a:lnTo>
                  <a:lnTo>
                    <a:pt x="8" y="8"/>
                  </a:lnTo>
                  <a:lnTo>
                    <a:pt x="5" y="5"/>
                  </a:lnTo>
                  <a:lnTo>
                    <a:pt x="5" y="2"/>
                  </a:lnTo>
                  <a:lnTo>
                    <a:pt x="3" y="2"/>
                  </a:lnTo>
                  <a:lnTo>
                    <a:pt x="3" y="0"/>
                  </a:lnTo>
                  <a:lnTo>
                    <a:pt x="0" y="0"/>
                  </a:lnTo>
                  <a:lnTo>
                    <a:pt x="3" y="5"/>
                  </a:lnTo>
                  <a:lnTo>
                    <a:pt x="5" y="8"/>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7" name="Freeform 567"/>
            <p:cNvSpPr>
              <a:spLocks noChangeArrowheads="1"/>
            </p:cNvSpPr>
            <p:nvPr/>
          </p:nvSpPr>
          <p:spPr bwMode="auto">
            <a:xfrm>
              <a:off x="8069589" y="2969810"/>
              <a:ext cx="6284" cy="18849"/>
            </a:xfrm>
            <a:custGeom>
              <a:avLst/>
              <a:gdLst>
                <a:gd name="T0" fmla="*/ 2147483647 w 3"/>
                <a:gd name="T1" fmla="*/ 2147483647 h 9"/>
                <a:gd name="T2" fmla="*/ 2147483647 w 3"/>
                <a:gd name="T3" fmla="*/ 2147483647 h 9"/>
                <a:gd name="T4" fmla="*/ 2147483647 w 3"/>
                <a:gd name="T5" fmla="*/ 2147483647 h 9"/>
                <a:gd name="T6" fmla="*/ 2147483647 w 3"/>
                <a:gd name="T7" fmla="*/ 2147483647 h 9"/>
                <a:gd name="T8" fmla="*/ 2147483647 w 3"/>
                <a:gd name="T9" fmla="*/ 0 h 9"/>
                <a:gd name="T10" fmla="*/ 0 w 3"/>
                <a:gd name="T11" fmla="*/ 2147483647 h 9"/>
                <a:gd name="T12" fmla="*/ 2147483647 w 3"/>
                <a:gd name="T13" fmla="*/ 2147483647 h 9"/>
                <a:gd name="T14" fmla="*/ 2147483647 w 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9"/>
                <a:gd name="T26" fmla="*/ 3 w 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9">
                  <a:moveTo>
                    <a:pt x="3" y="9"/>
                  </a:moveTo>
                  <a:lnTo>
                    <a:pt x="3" y="6"/>
                  </a:lnTo>
                  <a:lnTo>
                    <a:pt x="3" y="3"/>
                  </a:lnTo>
                  <a:lnTo>
                    <a:pt x="3" y="0"/>
                  </a:lnTo>
                  <a:lnTo>
                    <a:pt x="0" y="3"/>
                  </a:lnTo>
                  <a:lnTo>
                    <a:pt x="3" y="3"/>
                  </a:lnTo>
                  <a:lnTo>
                    <a:pt x="3" y="9"/>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8" name="Freeform 568"/>
            <p:cNvSpPr>
              <a:spLocks noChangeArrowheads="1"/>
            </p:cNvSpPr>
            <p:nvPr/>
          </p:nvSpPr>
          <p:spPr bwMode="auto">
            <a:xfrm>
              <a:off x="8082156" y="2982376"/>
              <a:ext cx="4189" cy="12567"/>
            </a:xfrm>
            <a:custGeom>
              <a:avLst/>
              <a:gdLst>
                <a:gd name="T0" fmla="*/ 0 w 2"/>
                <a:gd name="T1" fmla="*/ 0 h 6"/>
                <a:gd name="T2" fmla="*/ 0 w 2"/>
                <a:gd name="T3" fmla="*/ 2147483647 h 6"/>
                <a:gd name="T4" fmla="*/ 0 w 2"/>
                <a:gd name="T5" fmla="*/ 2147483647 h 6"/>
                <a:gd name="T6" fmla="*/ 2147483647 w 2"/>
                <a:gd name="T7" fmla="*/ 2147483647 h 6"/>
                <a:gd name="T8" fmla="*/ 2147483647 w 2"/>
                <a:gd name="T9" fmla="*/ 2147483647 h 6"/>
                <a:gd name="T10" fmla="*/ 2147483647 w 2"/>
                <a:gd name="T11" fmla="*/ 2147483647 h 6"/>
                <a:gd name="T12" fmla="*/ 2147483647 w 2"/>
                <a:gd name="T13" fmla="*/ 2147483647 h 6"/>
                <a:gd name="T14" fmla="*/ 0 w 2"/>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0"/>
                  </a:moveTo>
                  <a:lnTo>
                    <a:pt x="0" y="3"/>
                  </a:lnTo>
                  <a:lnTo>
                    <a:pt x="0" y="6"/>
                  </a:lnTo>
                  <a:lnTo>
                    <a:pt x="2" y="6"/>
                  </a:lnTo>
                  <a:lnTo>
                    <a:pt x="2"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19" name="Freeform 569"/>
            <p:cNvSpPr>
              <a:spLocks noChangeArrowheads="1"/>
            </p:cNvSpPr>
            <p:nvPr/>
          </p:nvSpPr>
          <p:spPr bwMode="auto">
            <a:xfrm>
              <a:off x="8086344" y="2988660"/>
              <a:ext cx="18849" cy="23039"/>
            </a:xfrm>
            <a:custGeom>
              <a:avLst/>
              <a:gdLst>
                <a:gd name="T0" fmla="*/ 2147483647 w 9"/>
                <a:gd name="T1" fmla="*/ 2147483647 h 11"/>
                <a:gd name="T2" fmla="*/ 2147483647 w 9"/>
                <a:gd name="T3" fmla="*/ 2147483647 h 11"/>
                <a:gd name="T4" fmla="*/ 2147483647 w 9"/>
                <a:gd name="T5" fmla="*/ 0 h 11"/>
                <a:gd name="T6" fmla="*/ 2147483647 w 9"/>
                <a:gd name="T7" fmla="*/ 0 h 11"/>
                <a:gd name="T8" fmla="*/ 0 w 9"/>
                <a:gd name="T9" fmla="*/ 2147483647 h 11"/>
                <a:gd name="T10" fmla="*/ 0 w 9"/>
                <a:gd name="T11" fmla="*/ 2147483647 h 11"/>
                <a:gd name="T12" fmla="*/ 0 w 9"/>
                <a:gd name="T13" fmla="*/ 2147483647 h 11"/>
                <a:gd name="T14" fmla="*/ 0 w 9"/>
                <a:gd name="T15" fmla="*/ 2147483647 h 11"/>
                <a:gd name="T16" fmla="*/ 2147483647 w 9"/>
                <a:gd name="T17" fmla="*/ 2147483647 h 11"/>
                <a:gd name="T18" fmla="*/ 2147483647 w 9"/>
                <a:gd name="T19" fmla="*/ 2147483647 h 11"/>
                <a:gd name="T20" fmla="*/ 2147483647 w 9"/>
                <a:gd name="T21" fmla="*/ 2147483647 h 11"/>
                <a:gd name="T22" fmla="*/ 2147483647 w 9"/>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1"/>
                <a:gd name="T38" fmla="*/ 9 w 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1">
                  <a:moveTo>
                    <a:pt x="9" y="5"/>
                  </a:moveTo>
                  <a:lnTo>
                    <a:pt x="6" y="5"/>
                  </a:lnTo>
                  <a:lnTo>
                    <a:pt x="3" y="0"/>
                  </a:lnTo>
                  <a:lnTo>
                    <a:pt x="0" y="3"/>
                  </a:lnTo>
                  <a:lnTo>
                    <a:pt x="0" y="5"/>
                  </a:lnTo>
                  <a:lnTo>
                    <a:pt x="3" y="5"/>
                  </a:lnTo>
                  <a:lnTo>
                    <a:pt x="6" y="11"/>
                  </a:lnTo>
                  <a:lnTo>
                    <a:pt x="9" y="11"/>
                  </a:lnTo>
                  <a:lnTo>
                    <a:pt x="9" y="5"/>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0" name="Freeform 570"/>
            <p:cNvSpPr>
              <a:spLocks noChangeArrowheads="1"/>
            </p:cNvSpPr>
            <p:nvPr/>
          </p:nvSpPr>
          <p:spPr bwMode="auto">
            <a:xfrm>
              <a:off x="8033985" y="2892317"/>
              <a:ext cx="23039" cy="52360"/>
            </a:xfrm>
            <a:custGeom>
              <a:avLst/>
              <a:gdLst>
                <a:gd name="T0" fmla="*/ 2147483647 w 11"/>
                <a:gd name="T1" fmla="*/ 2147483647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2147483647 w 11"/>
                <a:gd name="T15" fmla="*/ 2147483647 h 25"/>
                <a:gd name="T16" fmla="*/ 2147483647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w 11"/>
                <a:gd name="T27" fmla="*/ 0 h 25"/>
                <a:gd name="T28" fmla="*/ 0 w 11"/>
                <a:gd name="T29" fmla="*/ 0 h 25"/>
                <a:gd name="T30" fmla="*/ 0 w 11"/>
                <a:gd name="T31" fmla="*/ 2147483647 h 25"/>
                <a:gd name="T32" fmla="*/ 0 w 11"/>
                <a:gd name="T33" fmla="*/ 2147483647 h 25"/>
                <a:gd name="T34" fmla="*/ 0 w 11"/>
                <a:gd name="T35" fmla="*/ 2147483647 h 25"/>
                <a:gd name="T36" fmla="*/ 2147483647 w 11"/>
                <a:gd name="T37" fmla="*/ 214748364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25"/>
                <a:gd name="T59" fmla="*/ 11 w 1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25">
                  <a:moveTo>
                    <a:pt x="2" y="14"/>
                  </a:moveTo>
                  <a:lnTo>
                    <a:pt x="2" y="14"/>
                  </a:lnTo>
                  <a:lnTo>
                    <a:pt x="2" y="20"/>
                  </a:lnTo>
                  <a:lnTo>
                    <a:pt x="2" y="23"/>
                  </a:lnTo>
                  <a:lnTo>
                    <a:pt x="5" y="25"/>
                  </a:lnTo>
                  <a:lnTo>
                    <a:pt x="8" y="25"/>
                  </a:lnTo>
                  <a:lnTo>
                    <a:pt x="11" y="25"/>
                  </a:lnTo>
                  <a:lnTo>
                    <a:pt x="11" y="23"/>
                  </a:lnTo>
                  <a:lnTo>
                    <a:pt x="11" y="20"/>
                  </a:lnTo>
                  <a:lnTo>
                    <a:pt x="8" y="11"/>
                  </a:lnTo>
                  <a:lnTo>
                    <a:pt x="5" y="8"/>
                  </a:lnTo>
                  <a:lnTo>
                    <a:pt x="2" y="0"/>
                  </a:lnTo>
                  <a:lnTo>
                    <a:pt x="0" y="0"/>
                  </a:lnTo>
                  <a:lnTo>
                    <a:pt x="0" y="2"/>
                  </a:lnTo>
                  <a:lnTo>
                    <a:pt x="0" y="5"/>
                  </a:lnTo>
                  <a:lnTo>
                    <a:pt x="0" y="11"/>
                  </a:lnTo>
                  <a:lnTo>
                    <a:pt x="2" y="14"/>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1" name="Freeform 571"/>
            <p:cNvSpPr>
              <a:spLocks noChangeArrowheads="1"/>
            </p:cNvSpPr>
            <p:nvPr/>
          </p:nvSpPr>
          <p:spPr bwMode="auto">
            <a:xfrm>
              <a:off x="8086343" y="3005415"/>
              <a:ext cx="1" cy="12567"/>
            </a:xfrm>
            <a:custGeom>
              <a:avLst/>
              <a:gdLst>
                <a:gd name="T0" fmla="*/ 0 w 1"/>
                <a:gd name="T1" fmla="*/ 0 h 6"/>
                <a:gd name="T2" fmla="*/ 0 w 1"/>
                <a:gd name="T3" fmla="*/ 2147483647 h 6"/>
                <a:gd name="T4" fmla="*/ 0 w 1"/>
                <a:gd name="T5" fmla="*/ 2147483647 h 6"/>
                <a:gd name="T6" fmla="*/ 0 w 1"/>
                <a:gd name="T7" fmla="*/ 2147483647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3"/>
                  </a:lnTo>
                  <a:lnTo>
                    <a:pt x="0" y="6"/>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2" name="Freeform 572"/>
            <p:cNvSpPr>
              <a:spLocks noChangeArrowheads="1"/>
            </p:cNvSpPr>
            <p:nvPr/>
          </p:nvSpPr>
          <p:spPr bwMode="auto">
            <a:xfrm>
              <a:off x="8105194" y="3011698"/>
              <a:ext cx="1" cy="6284"/>
            </a:xfrm>
            <a:custGeom>
              <a:avLst/>
              <a:gdLst>
                <a:gd name="T0" fmla="*/ 0 w 1"/>
                <a:gd name="T1" fmla="*/ 0 h 3"/>
                <a:gd name="T2" fmla="*/ 0 w 1"/>
                <a:gd name="T3" fmla="*/ 2147483647 h 3"/>
                <a:gd name="T4" fmla="*/ 0 w 1"/>
                <a:gd name="T5" fmla="*/ 2147483647 h 3"/>
                <a:gd name="T6" fmla="*/ 0 w 1"/>
                <a:gd name="T7" fmla="*/ 2147483647 h 3"/>
                <a:gd name="T8" fmla="*/ 0 w 1"/>
                <a:gd name="T9" fmla="*/ 2147483647 h 3"/>
                <a:gd name="T10" fmla="*/ 0 w 1"/>
                <a:gd name="T11" fmla="*/ 2147483647 h 3"/>
                <a:gd name="T12" fmla="*/ 0 w 1"/>
                <a:gd name="T13" fmla="*/ 0 h 3"/>
                <a:gd name="T14" fmla="*/ 0 w 1"/>
                <a:gd name="T15" fmla="*/ 0 h 3"/>
                <a:gd name="T16" fmla="*/ 0 w 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0"/>
                  </a:moveTo>
                  <a:lnTo>
                    <a:pt x="0"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3" name="Freeform 573"/>
            <p:cNvSpPr>
              <a:spLocks noChangeArrowheads="1"/>
            </p:cNvSpPr>
            <p:nvPr/>
          </p:nvSpPr>
          <p:spPr bwMode="auto">
            <a:xfrm>
              <a:off x="8124043" y="2976093"/>
              <a:ext cx="29321" cy="35605"/>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0 h 17"/>
                <a:gd name="T20" fmla="*/ 2147483647 w 14"/>
                <a:gd name="T21" fmla="*/ 2147483647 h 17"/>
                <a:gd name="T22" fmla="*/ 2147483647 w 14"/>
                <a:gd name="T23" fmla="*/ 2147483647 h 17"/>
                <a:gd name="T24" fmla="*/ 2147483647 w 14"/>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7"/>
                <a:gd name="T41" fmla="*/ 14 w 14"/>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7">
                  <a:moveTo>
                    <a:pt x="8" y="11"/>
                  </a:moveTo>
                  <a:lnTo>
                    <a:pt x="11" y="14"/>
                  </a:lnTo>
                  <a:lnTo>
                    <a:pt x="14" y="17"/>
                  </a:lnTo>
                  <a:lnTo>
                    <a:pt x="14" y="11"/>
                  </a:lnTo>
                  <a:lnTo>
                    <a:pt x="11" y="11"/>
                  </a:lnTo>
                  <a:lnTo>
                    <a:pt x="11" y="9"/>
                  </a:lnTo>
                  <a:lnTo>
                    <a:pt x="8" y="6"/>
                  </a:lnTo>
                  <a:lnTo>
                    <a:pt x="0" y="0"/>
                  </a:lnTo>
                  <a:lnTo>
                    <a:pt x="3" y="3"/>
                  </a:lnTo>
                  <a:lnTo>
                    <a:pt x="3" y="6"/>
                  </a:lnTo>
                  <a:lnTo>
                    <a:pt x="8"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4" name="Freeform 574"/>
            <p:cNvSpPr>
              <a:spLocks noChangeArrowheads="1"/>
            </p:cNvSpPr>
            <p:nvPr/>
          </p:nvSpPr>
          <p:spPr bwMode="auto">
            <a:xfrm>
              <a:off x="8178495" y="3005414"/>
              <a:ext cx="16755" cy="48171"/>
            </a:xfrm>
            <a:custGeom>
              <a:avLst/>
              <a:gdLst>
                <a:gd name="T0" fmla="*/ 2147483647 w 8"/>
                <a:gd name="T1" fmla="*/ 2147483647 h 23"/>
                <a:gd name="T2" fmla="*/ 2147483647 w 8"/>
                <a:gd name="T3" fmla="*/ 2147483647 h 23"/>
                <a:gd name="T4" fmla="*/ 2147483647 w 8"/>
                <a:gd name="T5" fmla="*/ 2147483647 h 23"/>
                <a:gd name="T6" fmla="*/ 2147483647 w 8"/>
                <a:gd name="T7" fmla="*/ 2147483647 h 23"/>
                <a:gd name="T8" fmla="*/ 2147483647 w 8"/>
                <a:gd name="T9" fmla="*/ 2147483647 h 23"/>
                <a:gd name="T10" fmla="*/ 2147483647 w 8"/>
                <a:gd name="T11" fmla="*/ 2147483647 h 23"/>
                <a:gd name="T12" fmla="*/ 2147483647 w 8"/>
                <a:gd name="T13" fmla="*/ 2147483647 h 23"/>
                <a:gd name="T14" fmla="*/ 2147483647 w 8"/>
                <a:gd name="T15" fmla="*/ 2147483647 h 23"/>
                <a:gd name="T16" fmla="*/ 2147483647 w 8"/>
                <a:gd name="T17" fmla="*/ 2147483647 h 23"/>
                <a:gd name="T18" fmla="*/ 2147483647 w 8"/>
                <a:gd name="T19" fmla="*/ 2147483647 h 23"/>
                <a:gd name="T20" fmla="*/ 2147483647 w 8"/>
                <a:gd name="T21" fmla="*/ 2147483647 h 23"/>
                <a:gd name="T22" fmla="*/ 2147483647 w 8"/>
                <a:gd name="T23" fmla="*/ 0 h 23"/>
                <a:gd name="T24" fmla="*/ 0 w 8"/>
                <a:gd name="T25" fmla="*/ 0 h 23"/>
                <a:gd name="T26" fmla="*/ 0 w 8"/>
                <a:gd name="T27" fmla="*/ 2147483647 h 23"/>
                <a:gd name="T28" fmla="*/ 0 w 8"/>
                <a:gd name="T29" fmla="*/ 2147483647 h 23"/>
                <a:gd name="T30" fmla="*/ 0 w 8"/>
                <a:gd name="T31" fmla="*/ 2147483647 h 23"/>
                <a:gd name="T32" fmla="*/ 0 w 8"/>
                <a:gd name="T33" fmla="*/ 2147483647 h 23"/>
                <a:gd name="T34" fmla="*/ 2147483647 w 8"/>
                <a:gd name="T35" fmla="*/ 2147483647 h 23"/>
                <a:gd name="T36" fmla="*/ 2147483647 w 8"/>
                <a:gd name="T37" fmla="*/ 2147483647 h 23"/>
                <a:gd name="T38" fmla="*/ 2147483647 w 8"/>
                <a:gd name="T39" fmla="*/ 2147483647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23"/>
                <a:gd name="T62" fmla="*/ 8 w 8"/>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23">
                  <a:moveTo>
                    <a:pt x="5" y="23"/>
                  </a:moveTo>
                  <a:lnTo>
                    <a:pt x="8" y="23"/>
                  </a:lnTo>
                  <a:lnTo>
                    <a:pt x="8" y="21"/>
                  </a:lnTo>
                  <a:lnTo>
                    <a:pt x="5" y="21"/>
                  </a:lnTo>
                  <a:lnTo>
                    <a:pt x="5" y="18"/>
                  </a:lnTo>
                  <a:lnTo>
                    <a:pt x="5" y="15"/>
                  </a:lnTo>
                  <a:lnTo>
                    <a:pt x="5" y="12"/>
                  </a:lnTo>
                  <a:lnTo>
                    <a:pt x="3" y="9"/>
                  </a:lnTo>
                  <a:lnTo>
                    <a:pt x="3" y="6"/>
                  </a:lnTo>
                  <a:lnTo>
                    <a:pt x="3" y="3"/>
                  </a:lnTo>
                  <a:lnTo>
                    <a:pt x="3" y="0"/>
                  </a:lnTo>
                  <a:lnTo>
                    <a:pt x="0" y="0"/>
                  </a:lnTo>
                  <a:lnTo>
                    <a:pt x="0" y="3"/>
                  </a:lnTo>
                  <a:lnTo>
                    <a:pt x="0" y="6"/>
                  </a:lnTo>
                  <a:lnTo>
                    <a:pt x="0" y="9"/>
                  </a:lnTo>
                  <a:lnTo>
                    <a:pt x="3" y="18"/>
                  </a:lnTo>
                  <a:lnTo>
                    <a:pt x="5" y="21"/>
                  </a:lnTo>
                  <a:lnTo>
                    <a:pt x="5" y="2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5" name="Freeform 575"/>
            <p:cNvSpPr>
              <a:spLocks noChangeArrowheads="1"/>
            </p:cNvSpPr>
            <p:nvPr/>
          </p:nvSpPr>
          <p:spPr bwMode="auto">
            <a:xfrm>
              <a:off x="8159648" y="3030547"/>
              <a:ext cx="6284" cy="6284"/>
            </a:xfrm>
            <a:custGeom>
              <a:avLst/>
              <a:gdLst>
                <a:gd name="T0" fmla="*/ 2147483647 w 3"/>
                <a:gd name="T1" fmla="*/ 2147483647 h 3"/>
                <a:gd name="T2" fmla="*/ 2147483647 w 3"/>
                <a:gd name="T3" fmla="*/ 2147483647 h 3"/>
                <a:gd name="T4" fmla="*/ 2147483647 w 3"/>
                <a:gd name="T5" fmla="*/ 0 h 3"/>
                <a:gd name="T6" fmla="*/ 2147483647 w 3"/>
                <a:gd name="T7" fmla="*/ 0 h 3"/>
                <a:gd name="T8" fmla="*/ 0 w 3"/>
                <a:gd name="T9" fmla="*/ 0 h 3"/>
                <a:gd name="T10" fmla="*/ 0 w 3"/>
                <a:gd name="T11" fmla="*/ 0 h 3"/>
                <a:gd name="T12" fmla="*/ 2147483647 w 3"/>
                <a:gd name="T13" fmla="*/ 2147483647 h 3"/>
                <a:gd name="T14" fmla="*/ 2147483647 w 3"/>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3"/>
                  </a:lnTo>
                  <a:lnTo>
                    <a:pt x="3" y="0"/>
                  </a:lnTo>
                  <a:lnTo>
                    <a:pt x="0" y="0"/>
                  </a:lnTo>
                  <a:lnTo>
                    <a:pt x="3"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6" name="Freeform 576"/>
            <p:cNvSpPr>
              <a:spLocks noChangeArrowheads="1"/>
            </p:cNvSpPr>
            <p:nvPr/>
          </p:nvSpPr>
          <p:spPr bwMode="auto">
            <a:xfrm>
              <a:off x="8140797" y="3043114"/>
              <a:ext cx="37699" cy="23039"/>
            </a:xfrm>
            <a:custGeom>
              <a:avLst/>
              <a:gdLst>
                <a:gd name="T0" fmla="*/ 2147483647 w 18"/>
                <a:gd name="T1" fmla="*/ 2147483647 h 11"/>
                <a:gd name="T2" fmla="*/ 2147483647 w 18"/>
                <a:gd name="T3" fmla="*/ 2147483647 h 11"/>
                <a:gd name="T4" fmla="*/ 2147483647 w 18"/>
                <a:gd name="T5" fmla="*/ 2147483647 h 11"/>
                <a:gd name="T6" fmla="*/ 2147483647 w 18"/>
                <a:gd name="T7" fmla="*/ 0 h 11"/>
                <a:gd name="T8" fmla="*/ 0 w 18"/>
                <a:gd name="T9" fmla="*/ 0 h 11"/>
                <a:gd name="T10" fmla="*/ 0 w 18"/>
                <a:gd name="T11" fmla="*/ 2147483647 h 11"/>
                <a:gd name="T12" fmla="*/ 0 w 18"/>
                <a:gd name="T13" fmla="*/ 2147483647 h 11"/>
                <a:gd name="T14" fmla="*/ 0 w 18"/>
                <a:gd name="T15" fmla="*/ 2147483647 h 11"/>
                <a:gd name="T16" fmla="*/ 2147483647 w 18"/>
                <a:gd name="T17" fmla="*/ 2147483647 h 11"/>
                <a:gd name="T18" fmla="*/ 2147483647 w 18"/>
                <a:gd name="T19" fmla="*/ 2147483647 h 11"/>
                <a:gd name="T20" fmla="*/ 2147483647 w 18"/>
                <a:gd name="T21" fmla="*/ 2147483647 h 11"/>
                <a:gd name="T22" fmla="*/ 2147483647 w 18"/>
                <a:gd name="T23" fmla="*/ 2147483647 h 11"/>
                <a:gd name="T24" fmla="*/ 2147483647 w 18"/>
                <a:gd name="T25" fmla="*/ 2147483647 h 11"/>
                <a:gd name="T26" fmla="*/ 2147483647 w 18"/>
                <a:gd name="T27" fmla="*/ 2147483647 h 11"/>
                <a:gd name="T28" fmla="*/ 2147483647 w 18"/>
                <a:gd name="T29" fmla="*/ 2147483647 h 11"/>
                <a:gd name="T30" fmla="*/ 2147483647 w 18"/>
                <a:gd name="T31" fmla="*/ 2147483647 h 11"/>
                <a:gd name="T32" fmla="*/ 2147483647 w 18"/>
                <a:gd name="T33" fmla="*/ 2147483647 h 11"/>
                <a:gd name="T34" fmla="*/ 2147483647 w 18"/>
                <a:gd name="T35" fmla="*/ 2147483647 h 11"/>
                <a:gd name="T36" fmla="*/ 2147483647 w 18"/>
                <a:gd name="T37" fmla="*/ 2147483647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1"/>
                <a:gd name="T59" fmla="*/ 18 w 18"/>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1">
                  <a:moveTo>
                    <a:pt x="12" y="3"/>
                  </a:moveTo>
                  <a:lnTo>
                    <a:pt x="6" y="3"/>
                  </a:lnTo>
                  <a:lnTo>
                    <a:pt x="3" y="3"/>
                  </a:lnTo>
                  <a:lnTo>
                    <a:pt x="3" y="0"/>
                  </a:lnTo>
                  <a:lnTo>
                    <a:pt x="0" y="0"/>
                  </a:lnTo>
                  <a:lnTo>
                    <a:pt x="0" y="3"/>
                  </a:lnTo>
                  <a:lnTo>
                    <a:pt x="0" y="5"/>
                  </a:lnTo>
                  <a:lnTo>
                    <a:pt x="3" y="8"/>
                  </a:lnTo>
                  <a:lnTo>
                    <a:pt x="3" y="11"/>
                  </a:lnTo>
                  <a:lnTo>
                    <a:pt x="9" y="8"/>
                  </a:lnTo>
                  <a:lnTo>
                    <a:pt x="12" y="11"/>
                  </a:lnTo>
                  <a:lnTo>
                    <a:pt x="15" y="11"/>
                  </a:lnTo>
                  <a:lnTo>
                    <a:pt x="18" y="11"/>
                  </a:lnTo>
                  <a:lnTo>
                    <a:pt x="18" y="8"/>
                  </a:lnTo>
                  <a:lnTo>
                    <a:pt x="15" y="8"/>
                  </a:lnTo>
                  <a:lnTo>
                    <a:pt x="15" y="5"/>
                  </a:lnTo>
                  <a:lnTo>
                    <a:pt x="12"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7" name="Freeform 577"/>
            <p:cNvSpPr>
              <a:spLocks noChangeArrowheads="1"/>
            </p:cNvSpPr>
            <p:nvPr/>
          </p:nvSpPr>
          <p:spPr bwMode="auto">
            <a:xfrm>
              <a:off x="8184780" y="3078718"/>
              <a:ext cx="23039" cy="29321"/>
            </a:xfrm>
            <a:custGeom>
              <a:avLst/>
              <a:gdLst>
                <a:gd name="T0" fmla="*/ 2147483647 w 11"/>
                <a:gd name="T1" fmla="*/ 2147483647 h 14"/>
                <a:gd name="T2" fmla="*/ 2147483647 w 11"/>
                <a:gd name="T3" fmla="*/ 2147483647 h 14"/>
                <a:gd name="T4" fmla="*/ 2147483647 w 11"/>
                <a:gd name="T5" fmla="*/ 2147483647 h 14"/>
                <a:gd name="T6" fmla="*/ 2147483647 w 11"/>
                <a:gd name="T7" fmla="*/ 2147483647 h 14"/>
                <a:gd name="T8" fmla="*/ 2147483647 w 11"/>
                <a:gd name="T9" fmla="*/ 2147483647 h 14"/>
                <a:gd name="T10" fmla="*/ 2147483647 w 11"/>
                <a:gd name="T11" fmla="*/ 0 h 14"/>
                <a:gd name="T12" fmla="*/ 0 w 11"/>
                <a:gd name="T13" fmla="*/ 0 h 14"/>
                <a:gd name="T14" fmla="*/ 2147483647 w 11"/>
                <a:gd name="T15" fmla="*/ 2147483647 h 14"/>
                <a:gd name="T16" fmla="*/ 2147483647 w 11"/>
                <a:gd name="T17" fmla="*/ 2147483647 h 14"/>
                <a:gd name="T18" fmla="*/ 2147483647 w 11"/>
                <a:gd name="T19" fmla="*/ 2147483647 h 14"/>
                <a:gd name="T20" fmla="*/ 2147483647 w 11"/>
                <a:gd name="T21" fmla="*/ 2147483647 h 14"/>
                <a:gd name="T22" fmla="*/ 2147483647 w 11"/>
                <a:gd name="T23" fmla="*/ 2147483647 h 14"/>
                <a:gd name="T24" fmla="*/ 2147483647 w 11"/>
                <a:gd name="T25" fmla="*/ 2147483647 h 14"/>
                <a:gd name="T26" fmla="*/ 2147483647 w 11"/>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4"/>
                <a:gd name="T44" fmla="*/ 11 w 11"/>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4">
                  <a:moveTo>
                    <a:pt x="11" y="11"/>
                  </a:moveTo>
                  <a:lnTo>
                    <a:pt x="11" y="9"/>
                  </a:lnTo>
                  <a:lnTo>
                    <a:pt x="8" y="9"/>
                  </a:lnTo>
                  <a:lnTo>
                    <a:pt x="8" y="6"/>
                  </a:lnTo>
                  <a:lnTo>
                    <a:pt x="2" y="3"/>
                  </a:lnTo>
                  <a:lnTo>
                    <a:pt x="2" y="0"/>
                  </a:lnTo>
                  <a:lnTo>
                    <a:pt x="0" y="0"/>
                  </a:lnTo>
                  <a:lnTo>
                    <a:pt x="2" y="6"/>
                  </a:lnTo>
                  <a:lnTo>
                    <a:pt x="5" y="9"/>
                  </a:lnTo>
                  <a:lnTo>
                    <a:pt x="5" y="11"/>
                  </a:lnTo>
                  <a:lnTo>
                    <a:pt x="8" y="14"/>
                  </a:lnTo>
                  <a:lnTo>
                    <a:pt x="11" y="11"/>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8" name="Freeform 578"/>
            <p:cNvSpPr>
              <a:spLocks noChangeArrowheads="1"/>
            </p:cNvSpPr>
            <p:nvPr/>
          </p:nvSpPr>
          <p:spPr bwMode="auto">
            <a:xfrm>
              <a:off x="3087095" y="1436736"/>
              <a:ext cx="6284" cy="6284"/>
            </a:xfrm>
            <a:custGeom>
              <a:avLst/>
              <a:gdLst>
                <a:gd name="T0" fmla="*/ 0 w 3"/>
                <a:gd name="T1" fmla="*/ 2147483647 h 3"/>
                <a:gd name="T2" fmla="*/ 2147483647 w 3"/>
                <a:gd name="T3" fmla="*/ 2147483647 h 3"/>
                <a:gd name="T4" fmla="*/ 2147483647 w 3"/>
                <a:gd name="T5" fmla="*/ 0 h 3"/>
                <a:gd name="T6" fmla="*/ 0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3" y="3"/>
                  </a:lnTo>
                  <a:lnTo>
                    <a:pt x="3"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29" name="Freeform 579"/>
            <p:cNvSpPr>
              <a:spLocks noChangeArrowheads="1"/>
            </p:cNvSpPr>
            <p:nvPr/>
          </p:nvSpPr>
          <p:spPr bwMode="auto">
            <a:xfrm>
              <a:off x="3093379" y="1443018"/>
              <a:ext cx="12567" cy="6284"/>
            </a:xfrm>
            <a:custGeom>
              <a:avLst/>
              <a:gdLst>
                <a:gd name="T0" fmla="*/ 0 w 6"/>
                <a:gd name="T1" fmla="*/ 0 h 3"/>
                <a:gd name="T2" fmla="*/ 0 w 6"/>
                <a:gd name="T3" fmla="*/ 0 h 3"/>
                <a:gd name="T4" fmla="*/ 0 w 6"/>
                <a:gd name="T5" fmla="*/ 2147483647 h 3"/>
                <a:gd name="T6" fmla="*/ 2147483647 w 6"/>
                <a:gd name="T7" fmla="*/ 2147483647 h 3"/>
                <a:gd name="T8" fmla="*/ 2147483647 w 6"/>
                <a:gd name="T9" fmla="*/ 2147483647 h 3"/>
                <a:gd name="T10" fmla="*/ 2147483647 w 6"/>
                <a:gd name="T11" fmla="*/ 2147483647 h 3"/>
                <a:gd name="T12" fmla="*/ 2147483647 w 6"/>
                <a:gd name="T13" fmla="*/ 2147483647 h 3"/>
                <a:gd name="T14" fmla="*/ 2147483647 w 6"/>
                <a:gd name="T15" fmla="*/ 0 h 3"/>
                <a:gd name="T16" fmla="*/ 0 w 6"/>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0" y="0"/>
                  </a:moveTo>
                  <a:lnTo>
                    <a:pt x="0" y="0"/>
                  </a:lnTo>
                  <a:lnTo>
                    <a:pt x="0" y="3"/>
                  </a:lnTo>
                  <a:lnTo>
                    <a:pt x="3" y="3"/>
                  </a:lnTo>
                  <a:lnTo>
                    <a:pt x="6" y="3"/>
                  </a:lnTo>
                  <a:lnTo>
                    <a:pt x="6"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0" name="Freeform 580"/>
            <p:cNvSpPr>
              <a:spLocks noChangeArrowheads="1"/>
            </p:cNvSpPr>
            <p:nvPr/>
          </p:nvSpPr>
          <p:spPr bwMode="auto">
            <a:xfrm>
              <a:off x="3105945" y="1436736"/>
              <a:ext cx="6284" cy="6284"/>
            </a:xfrm>
            <a:custGeom>
              <a:avLst/>
              <a:gdLst>
                <a:gd name="T0" fmla="*/ 0 w 3"/>
                <a:gd name="T1" fmla="*/ 0 h 3"/>
                <a:gd name="T2" fmla="*/ 0 w 3"/>
                <a:gd name="T3" fmla="*/ 0 h 3"/>
                <a:gd name="T4" fmla="*/ 0 w 3"/>
                <a:gd name="T5" fmla="*/ 2147483647 h 3"/>
                <a:gd name="T6" fmla="*/ 2147483647 w 3"/>
                <a:gd name="T7" fmla="*/ 2147483647 h 3"/>
                <a:gd name="T8" fmla="*/ 2147483647 w 3"/>
                <a:gd name="T9" fmla="*/ 2147483647 h 3"/>
                <a:gd name="T10" fmla="*/ 2147483647 w 3"/>
                <a:gd name="T11" fmla="*/ 2147483647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0" y="3"/>
                  </a:lnTo>
                  <a:lnTo>
                    <a:pt x="3" y="3"/>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1" name="Freeform 581"/>
            <p:cNvSpPr>
              <a:spLocks noChangeArrowheads="1"/>
            </p:cNvSpPr>
            <p:nvPr/>
          </p:nvSpPr>
          <p:spPr bwMode="auto">
            <a:xfrm>
              <a:off x="3124793" y="1436736"/>
              <a:ext cx="4189" cy="1"/>
            </a:xfrm>
            <a:custGeom>
              <a:avLst/>
              <a:gdLst>
                <a:gd name="T0" fmla="*/ 0 w 2"/>
                <a:gd name="T1" fmla="*/ 0 h 1"/>
                <a:gd name="T2" fmla="*/ 0 w 2"/>
                <a:gd name="T3" fmla="*/ 0 h 1"/>
                <a:gd name="T4" fmla="*/ 0 w 2"/>
                <a:gd name="T5" fmla="*/ 0 h 1"/>
                <a:gd name="T6" fmla="*/ 2147483647 w 2"/>
                <a:gd name="T7" fmla="*/ 0 h 1"/>
                <a:gd name="T8" fmla="*/ 2147483647 w 2"/>
                <a:gd name="T9" fmla="*/ 0 h 1"/>
                <a:gd name="T10" fmla="*/ 2147483647 w 2"/>
                <a:gd name="T11" fmla="*/ 0 h 1"/>
                <a:gd name="T12" fmla="*/ 2147483647 w 2"/>
                <a:gd name="T13" fmla="*/ 0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0" y="0"/>
                  </a:lnTo>
                  <a:lnTo>
                    <a:pt x="2"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2" name="Freeform 582"/>
            <p:cNvSpPr>
              <a:spLocks noChangeArrowheads="1"/>
            </p:cNvSpPr>
            <p:nvPr/>
          </p:nvSpPr>
          <p:spPr bwMode="auto">
            <a:xfrm>
              <a:off x="3160399" y="1466056"/>
              <a:ext cx="18849" cy="6284"/>
            </a:xfrm>
            <a:custGeom>
              <a:avLst/>
              <a:gdLst>
                <a:gd name="T0" fmla="*/ 0 w 9"/>
                <a:gd name="T1" fmla="*/ 0 h 3"/>
                <a:gd name="T2" fmla="*/ 0 w 9"/>
                <a:gd name="T3" fmla="*/ 0 h 3"/>
                <a:gd name="T4" fmla="*/ 0 w 9"/>
                <a:gd name="T5" fmla="*/ 0 h 3"/>
                <a:gd name="T6" fmla="*/ 2147483647 w 9"/>
                <a:gd name="T7" fmla="*/ 0 h 3"/>
                <a:gd name="T8" fmla="*/ 2147483647 w 9"/>
                <a:gd name="T9" fmla="*/ 2147483647 h 3"/>
                <a:gd name="T10" fmla="*/ 2147483647 w 9"/>
                <a:gd name="T11" fmla="*/ 0 h 3"/>
                <a:gd name="T12" fmla="*/ 2147483647 w 9"/>
                <a:gd name="T13" fmla="*/ 0 h 3"/>
                <a:gd name="T14" fmla="*/ 2147483647 w 9"/>
                <a:gd name="T15" fmla="*/ 0 h 3"/>
                <a:gd name="T16" fmla="*/ 0 w 9"/>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
                <a:gd name="T29" fmla="*/ 9 w 9"/>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
                  <a:moveTo>
                    <a:pt x="0" y="0"/>
                  </a:moveTo>
                  <a:lnTo>
                    <a:pt x="0" y="0"/>
                  </a:lnTo>
                  <a:lnTo>
                    <a:pt x="3" y="0"/>
                  </a:lnTo>
                  <a:lnTo>
                    <a:pt x="3" y="3"/>
                  </a:lnTo>
                  <a:lnTo>
                    <a:pt x="6" y="0"/>
                  </a:lnTo>
                  <a:lnTo>
                    <a:pt x="9" y="0"/>
                  </a:lnTo>
                  <a:lnTo>
                    <a:pt x="6" y="0"/>
                  </a:lnTo>
                  <a:lnTo>
                    <a:pt x="0" y="0"/>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sp>
          <p:nvSpPr>
            <p:cNvPr id="13533" name="Freeform 583"/>
            <p:cNvSpPr>
              <a:spLocks noChangeArrowheads="1"/>
            </p:cNvSpPr>
            <p:nvPr/>
          </p:nvSpPr>
          <p:spPr bwMode="auto">
            <a:xfrm>
              <a:off x="3172964" y="1491190"/>
              <a:ext cx="6284" cy="6284"/>
            </a:xfrm>
            <a:custGeom>
              <a:avLst/>
              <a:gdLst>
                <a:gd name="T0" fmla="*/ 0 w 3"/>
                <a:gd name="T1" fmla="*/ 2147483647 h 3"/>
                <a:gd name="T2" fmla="*/ 2147483647 w 3"/>
                <a:gd name="T3" fmla="*/ 0 h 3"/>
                <a:gd name="T4" fmla="*/ 2147483647 w 3"/>
                <a:gd name="T5" fmla="*/ 0 h 3"/>
                <a:gd name="T6" fmla="*/ 0 w 3"/>
                <a:gd name="T7" fmla="*/ 0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3" y="0"/>
                  </a:lnTo>
                  <a:lnTo>
                    <a:pt x="0" y="0"/>
                  </a:lnTo>
                  <a:lnTo>
                    <a:pt x="0" y="3"/>
                  </a:lnTo>
                  <a:close/>
                </a:path>
              </a:pathLst>
            </a:custGeom>
            <a:solidFill>
              <a:srgbClr val="FF0000"/>
            </a:solidFill>
            <a:ln w="9525" cap="flat" cmpd="sng">
              <a:solidFill>
                <a:schemeClr val="accent2"/>
              </a:solidFill>
              <a:bevel/>
              <a:headEnd/>
              <a:tailEnd/>
            </a:ln>
          </p:spPr>
          <p:txBody>
            <a:bodyPr lIns="121920" tIns="60960" rIns="121920" bIns="60960"/>
            <a:lstStyle/>
            <a:p>
              <a:endParaRPr lang="zh-CN" altLang="en-US"/>
            </a:p>
          </p:txBody>
        </p:sp>
      </p:grpSp>
      <p:grpSp>
        <p:nvGrpSpPr>
          <p:cNvPr id="14939" name="组合 1203"/>
          <p:cNvGrpSpPr>
            <a:grpSpLocks/>
          </p:cNvGrpSpPr>
          <p:nvPr/>
        </p:nvGrpSpPr>
        <p:grpSpPr bwMode="auto">
          <a:xfrm>
            <a:off x="3509963" y="1233488"/>
            <a:ext cx="493712" cy="381000"/>
            <a:chOff x="0" y="0"/>
            <a:chExt cx="494046" cy="380139"/>
          </a:xfrm>
        </p:grpSpPr>
        <p:sp>
          <p:nvSpPr>
            <p:cNvPr id="13354" name="TextBox 1205"/>
            <p:cNvSpPr>
              <a:spLocks noChangeArrowheads="1"/>
            </p:cNvSpPr>
            <p:nvPr/>
          </p:nvSpPr>
          <p:spPr bwMode="auto">
            <a:xfrm>
              <a:off x="0" y="65271"/>
              <a:ext cx="4940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30%</a:t>
              </a:r>
              <a:endParaRPr lang="zh-CN" altLang="en-US" sz="1000">
                <a:solidFill>
                  <a:schemeClr val="bg1"/>
                </a:solidFill>
                <a:latin typeface="Exo"/>
                <a:sym typeface="Exo"/>
              </a:endParaRPr>
            </a:p>
          </p:txBody>
        </p:sp>
      </p:grpSp>
      <p:grpSp>
        <p:nvGrpSpPr>
          <p:cNvPr id="14942" name="组合 1206"/>
          <p:cNvGrpSpPr>
            <a:grpSpLocks/>
          </p:cNvGrpSpPr>
          <p:nvPr/>
        </p:nvGrpSpPr>
        <p:grpSpPr bwMode="auto">
          <a:xfrm>
            <a:off x="3995738" y="2190750"/>
            <a:ext cx="493712" cy="381000"/>
            <a:chOff x="0" y="0"/>
            <a:chExt cx="494046" cy="380139"/>
          </a:xfrm>
        </p:grpSpPr>
        <p:sp>
          <p:nvSpPr>
            <p:cNvPr id="13353" name="TextBox 1208"/>
            <p:cNvSpPr>
              <a:spLocks noChangeArrowheads="1"/>
            </p:cNvSpPr>
            <p:nvPr/>
          </p:nvSpPr>
          <p:spPr bwMode="auto">
            <a:xfrm>
              <a:off x="0" y="65271"/>
              <a:ext cx="4940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30%</a:t>
              </a:r>
              <a:endParaRPr lang="zh-CN" altLang="en-US" sz="1000">
                <a:solidFill>
                  <a:schemeClr val="bg1"/>
                </a:solidFill>
                <a:latin typeface="Exo"/>
                <a:sym typeface="Exo"/>
              </a:endParaRPr>
            </a:p>
          </p:txBody>
        </p:sp>
      </p:grpSp>
      <p:grpSp>
        <p:nvGrpSpPr>
          <p:cNvPr id="14945" name="组合 1209"/>
          <p:cNvGrpSpPr>
            <a:grpSpLocks/>
          </p:cNvGrpSpPr>
          <p:nvPr/>
        </p:nvGrpSpPr>
        <p:grpSpPr bwMode="auto">
          <a:xfrm>
            <a:off x="5364163" y="2098675"/>
            <a:ext cx="493712" cy="381000"/>
            <a:chOff x="0" y="0"/>
            <a:chExt cx="494046" cy="380139"/>
          </a:xfrm>
        </p:grpSpPr>
        <p:sp>
          <p:nvSpPr>
            <p:cNvPr id="13352" name="TextBox 1211"/>
            <p:cNvSpPr>
              <a:spLocks noChangeArrowheads="1"/>
            </p:cNvSpPr>
            <p:nvPr/>
          </p:nvSpPr>
          <p:spPr bwMode="auto">
            <a:xfrm>
              <a:off x="0" y="65271"/>
              <a:ext cx="4940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40%</a:t>
              </a:r>
              <a:endParaRPr lang="zh-CN" altLang="en-US" sz="1000">
                <a:solidFill>
                  <a:schemeClr val="bg1"/>
                </a:solidFill>
                <a:latin typeface="Exo"/>
                <a:sym typeface="Exo"/>
              </a:endParaRPr>
            </a:p>
          </p:txBody>
        </p:sp>
      </p:grpSp>
      <p:grpSp>
        <p:nvGrpSpPr>
          <p:cNvPr id="14948" name="组合 1212"/>
          <p:cNvGrpSpPr>
            <a:grpSpLocks/>
          </p:cNvGrpSpPr>
          <p:nvPr/>
        </p:nvGrpSpPr>
        <p:grpSpPr bwMode="auto">
          <a:xfrm>
            <a:off x="6010275" y="1233488"/>
            <a:ext cx="493713" cy="381000"/>
            <a:chOff x="0" y="0"/>
            <a:chExt cx="494046" cy="380139"/>
          </a:xfrm>
        </p:grpSpPr>
        <p:sp>
          <p:nvSpPr>
            <p:cNvPr id="13351" name="TextBox 1214"/>
            <p:cNvSpPr>
              <a:spLocks noChangeArrowheads="1"/>
            </p:cNvSpPr>
            <p:nvPr/>
          </p:nvSpPr>
          <p:spPr bwMode="auto">
            <a:xfrm>
              <a:off x="0" y="65271"/>
              <a:ext cx="4940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50%</a:t>
              </a:r>
              <a:endParaRPr lang="zh-CN" altLang="en-US" sz="1000">
                <a:solidFill>
                  <a:schemeClr val="bg1"/>
                </a:solidFill>
                <a:latin typeface="Exo"/>
                <a:sym typeface="Exo"/>
              </a:endParaRPr>
            </a:p>
          </p:txBody>
        </p:sp>
      </p:grpSp>
      <p:grpSp>
        <p:nvGrpSpPr>
          <p:cNvPr id="14951" name="组合 1215"/>
          <p:cNvGrpSpPr>
            <a:grpSpLocks/>
          </p:cNvGrpSpPr>
          <p:nvPr/>
        </p:nvGrpSpPr>
        <p:grpSpPr bwMode="auto">
          <a:xfrm>
            <a:off x="7019925" y="1184275"/>
            <a:ext cx="447675" cy="379413"/>
            <a:chOff x="0" y="0"/>
            <a:chExt cx="447558" cy="380139"/>
          </a:xfrm>
        </p:grpSpPr>
        <p:sp>
          <p:nvSpPr>
            <p:cNvPr id="13350" name="TextBox 1217"/>
            <p:cNvSpPr>
              <a:spLocks noChangeArrowheads="1"/>
            </p:cNvSpPr>
            <p:nvPr/>
          </p:nvSpPr>
          <p:spPr bwMode="auto">
            <a:xfrm>
              <a:off x="0" y="65271"/>
              <a:ext cx="44755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10%</a:t>
              </a:r>
              <a:endParaRPr lang="zh-CN" altLang="en-US" sz="1000">
                <a:solidFill>
                  <a:schemeClr val="bg1"/>
                </a:solidFill>
                <a:latin typeface="Exo"/>
                <a:sym typeface="Exo"/>
              </a:endParaRPr>
            </a:p>
          </p:txBody>
        </p:sp>
      </p:grpSp>
      <p:grpSp>
        <p:nvGrpSpPr>
          <p:cNvPr id="14954" name="组合 1218"/>
          <p:cNvGrpSpPr>
            <a:grpSpLocks/>
          </p:cNvGrpSpPr>
          <p:nvPr/>
        </p:nvGrpSpPr>
        <p:grpSpPr bwMode="auto">
          <a:xfrm>
            <a:off x="6651625" y="1563688"/>
            <a:ext cx="447675" cy="379412"/>
            <a:chOff x="0" y="0"/>
            <a:chExt cx="447558" cy="380139"/>
          </a:xfrm>
        </p:grpSpPr>
        <p:sp>
          <p:nvSpPr>
            <p:cNvPr id="13349" name="TextBox 1220"/>
            <p:cNvSpPr>
              <a:spLocks noChangeArrowheads="1"/>
            </p:cNvSpPr>
            <p:nvPr/>
          </p:nvSpPr>
          <p:spPr bwMode="auto">
            <a:xfrm>
              <a:off x="0" y="65271"/>
              <a:ext cx="44755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10%</a:t>
              </a:r>
              <a:endParaRPr lang="zh-CN" altLang="en-US" sz="1000">
                <a:solidFill>
                  <a:schemeClr val="bg1"/>
                </a:solidFill>
                <a:latin typeface="Exo"/>
                <a:sym typeface="Exo"/>
              </a:endParaRPr>
            </a:p>
          </p:txBody>
        </p:sp>
      </p:grpSp>
      <p:grpSp>
        <p:nvGrpSpPr>
          <p:cNvPr id="14957" name="组合 1221"/>
          <p:cNvGrpSpPr>
            <a:grpSpLocks/>
          </p:cNvGrpSpPr>
          <p:nvPr/>
        </p:nvGrpSpPr>
        <p:grpSpPr bwMode="auto">
          <a:xfrm>
            <a:off x="7332663" y="2492375"/>
            <a:ext cx="479425" cy="381000"/>
            <a:chOff x="0" y="0"/>
            <a:chExt cx="479618" cy="380139"/>
          </a:xfrm>
        </p:grpSpPr>
        <p:sp>
          <p:nvSpPr>
            <p:cNvPr id="13348" name="TextBox 1223"/>
            <p:cNvSpPr>
              <a:spLocks noChangeArrowheads="1"/>
            </p:cNvSpPr>
            <p:nvPr/>
          </p:nvSpPr>
          <p:spPr bwMode="auto">
            <a:xfrm>
              <a:off x="0" y="65271"/>
              <a:ext cx="47961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Exo"/>
                  <a:sym typeface="Exo"/>
                </a:rPr>
                <a:t>20%</a:t>
              </a:r>
              <a:endParaRPr lang="zh-CN" altLang="en-US" sz="1000">
                <a:solidFill>
                  <a:schemeClr val="bg1"/>
                </a:solidFill>
                <a:latin typeface="Exo"/>
                <a:sym typeface="Exo"/>
              </a:endParaRPr>
            </a:p>
          </p:txBody>
        </p:sp>
      </p:grpSp>
      <p:sp>
        <p:nvSpPr>
          <p:cNvPr id="14960" name="矩形 1224"/>
          <p:cNvSpPr>
            <a:spLocks noChangeArrowheads="1"/>
          </p:cNvSpPr>
          <p:nvPr/>
        </p:nvSpPr>
        <p:spPr bwMode="auto">
          <a:xfrm>
            <a:off x="3924300" y="3724275"/>
            <a:ext cx="4464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zh-CN" altLang="en-US" sz="1200">
                <a:solidFill>
                  <a:srgbClr val="FF0000"/>
                </a:solidFill>
                <a:latin typeface="微软雅黑" pitchFamily="34" charset="-122"/>
                <a:ea typeface="微软雅黑" pitchFamily="34" charset="-122"/>
                <a:sym typeface="微软雅黑" pitchFamily="34" charset="-122"/>
              </a:rPr>
              <a:t>单击此处添加文字内容 </a:t>
            </a: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单击此处添加文字内容单击此处添加文字内容单击此处添加文字内容 单击此处添加文字内容单击此处添加文字内容单击此处添加文字内容单击此处添加文字内容单击此处添加文字内容 单击此处添加文字内容单击此处添加文字内容</a:t>
            </a:r>
          </a:p>
        </p:txBody>
      </p:sp>
      <p:grpSp>
        <p:nvGrpSpPr>
          <p:cNvPr id="14961" name="组合 1225"/>
          <p:cNvGrpSpPr>
            <a:grpSpLocks/>
          </p:cNvGrpSpPr>
          <p:nvPr/>
        </p:nvGrpSpPr>
        <p:grpSpPr bwMode="auto">
          <a:xfrm>
            <a:off x="539750" y="3724275"/>
            <a:ext cx="360363" cy="287338"/>
            <a:chOff x="0" y="0"/>
            <a:chExt cx="360040" cy="288032"/>
          </a:xfrm>
        </p:grpSpPr>
        <p:sp>
          <p:nvSpPr>
            <p:cNvPr id="13345" name="圆角矩形标注 1226"/>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3346" name="直接连接符 1227"/>
            <p:cNvCxnSpPr>
              <a:cxnSpLocks noChangeShapeType="1"/>
              <a:stCxn id="13345" idx="0"/>
              <a:endCxn id="13345"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13347" name="直接连接符 1228"/>
            <p:cNvCxnSpPr>
              <a:cxnSpLocks noChangeShapeType="1"/>
              <a:stCxn id="13345" idx="1"/>
              <a:endCxn id="13345"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4966" name="TextBox 1230"/>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624" name="图片 6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961"/>
                                        </p:tgtEl>
                                        <p:attrNameLst>
                                          <p:attrName>style.visibility</p:attrName>
                                        </p:attrNameLst>
                                      </p:cBhvr>
                                      <p:to>
                                        <p:strVal val="visible"/>
                                      </p:to>
                                    </p:set>
                                    <p:anim calcmode="lin" valueType="num">
                                      <p:cBhvr>
                                        <p:cTn id="7" dur="500" fill="hold"/>
                                        <p:tgtEl>
                                          <p:spTgt spid="14961"/>
                                        </p:tgtEl>
                                        <p:attrNameLst>
                                          <p:attrName>ppt_w</p:attrName>
                                        </p:attrNameLst>
                                      </p:cBhvr>
                                      <p:tavLst>
                                        <p:tav tm="0">
                                          <p:val>
                                            <p:fltVal val="0"/>
                                          </p:val>
                                        </p:tav>
                                        <p:tav tm="100000">
                                          <p:val>
                                            <p:strVal val="#ppt_w"/>
                                          </p:val>
                                        </p:tav>
                                      </p:tavLst>
                                    </p:anim>
                                    <p:anim calcmode="lin" valueType="num">
                                      <p:cBhvr>
                                        <p:cTn id="8" dur="500" fill="hold"/>
                                        <p:tgtEl>
                                          <p:spTgt spid="14961"/>
                                        </p:tgtEl>
                                        <p:attrNameLst>
                                          <p:attrName>ppt_h</p:attrName>
                                        </p:attrNameLst>
                                      </p:cBhvr>
                                      <p:tavLst>
                                        <p:tav tm="0">
                                          <p:val>
                                            <p:fltVal val="0"/>
                                          </p:val>
                                        </p:tav>
                                        <p:tav tm="100000">
                                          <p:val>
                                            <p:strVal val="#ppt_h"/>
                                          </p:val>
                                        </p:tav>
                                      </p:tavLst>
                                    </p:anim>
                                    <p:animEffect>
                                      <p:cBhvr>
                                        <p:cTn id="9" dur="500"/>
                                        <p:tgtEl>
                                          <p:spTgt spid="14961"/>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4966"/>
                                        </p:tgtEl>
                                        <p:attrNameLst>
                                          <p:attrName>style.visibility</p:attrName>
                                        </p:attrNameLst>
                                      </p:cBhvr>
                                      <p:to>
                                        <p:strVal val="visible"/>
                                      </p:to>
                                    </p:set>
                                    <p:anim calcmode="lin" valueType="num">
                                      <p:cBhvr>
                                        <p:cTn id="13" dur="500" fill="hold"/>
                                        <p:tgtEl>
                                          <p:spTgt spid="14966"/>
                                        </p:tgtEl>
                                        <p:attrNameLst>
                                          <p:attrName>ppt_w</p:attrName>
                                        </p:attrNameLst>
                                      </p:cBhvr>
                                      <p:tavLst>
                                        <p:tav tm="0">
                                          <p:val>
                                            <p:strVal val="4/3*#ppt_w"/>
                                          </p:val>
                                        </p:tav>
                                        <p:tav tm="100000">
                                          <p:val>
                                            <p:strVal val="#ppt_w"/>
                                          </p:val>
                                        </p:tav>
                                      </p:tavLst>
                                    </p:anim>
                                    <p:anim calcmode="lin" valueType="num">
                                      <p:cBhvr>
                                        <p:cTn id="14" dur="500" fill="hold"/>
                                        <p:tgtEl>
                                          <p:spTgt spid="14966"/>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42" presetClass="entr" presetSubtype="0" fill="hold" nodeType="afterEffect">
                                  <p:stCondLst>
                                    <p:cond delay="0"/>
                                  </p:stCondLst>
                                  <p:childTnLst>
                                    <p:set>
                                      <p:cBhvr>
                                        <p:cTn id="17" dur="1" fill="hold">
                                          <p:stCondLst>
                                            <p:cond delay="0"/>
                                          </p:stCondLst>
                                        </p:cTn>
                                        <p:tgtEl>
                                          <p:spTgt spid="14359"/>
                                        </p:tgtEl>
                                        <p:attrNameLst>
                                          <p:attrName>style.visibility</p:attrName>
                                        </p:attrNameLst>
                                      </p:cBhvr>
                                      <p:to>
                                        <p:strVal val="visible"/>
                                      </p:to>
                                    </p:set>
                                    <p:animEffect>
                                      <p:cBhvr>
                                        <p:cTn id="18" dur="500"/>
                                        <p:tgtEl>
                                          <p:spTgt spid="14359"/>
                                        </p:tgtEl>
                                      </p:cBhvr>
                                    </p:animEffect>
                                    <p:anim calcmode="lin" valueType="num">
                                      <p:cBhvr>
                                        <p:cTn id="19" dur="500" fill="hold"/>
                                        <p:tgtEl>
                                          <p:spTgt spid="14359"/>
                                        </p:tgtEl>
                                        <p:attrNameLst>
                                          <p:attrName>ppt_x</p:attrName>
                                        </p:attrNameLst>
                                      </p:cBhvr>
                                      <p:tavLst>
                                        <p:tav tm="0">
                                          <p:val>
                                            <p:strVal val="#ppt_x"/>
                                          </p:val>
                                        </p:tav>
                                        <p:tav tm="100000">
                                          <p:val>
                                            <p:strVal val="#ppt_x"/>
                                          </p:val>
                                        </p:tav>
                                      </p:tavLst>
                                    </p:anim>
                                    <p:anim calcmode="lin" valueType="num">
                                      <p:cBhvr>
                                        <p:cTn id="20" dur="500" fill="hold"/>
                                        <p:tgtEl>
                                          <p:spTgt spid="14359"/>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4939"/>
                                        </p:tgtEl>
                                        <p:attrNameLst>
                                          <p:attrName>style.visibility</p:attrName>
                                        </p:attrNameLst>
                                      </p:cBhvr>
                                      <p:to>
                                        <p:strVal val="visible"/>
                                      </p:to>
                                    </p:set>
                                    <p:animEffect>
                                      <p:cBhvr>
                                        <p:cTn id="23" dur="500"/>
                                        <p:tgtEl>
                                          <p:spTgt spid="14939"/>
                                        </p:tgtEl>
                                      </p:cBhvr>
                                    </p:animEffect>
                                    <p:anim calcmode="lin" valueType="num">
                                      <p:cBhvr>
                                        <p:cTn id="24" dur="500" fill="hold"/>
                                        <p:tgtEl>
                                          <p:spTgt spid="14939"/>
                                        </p:tgtEl>
                                        <p:attrNameLst>
                                          <p:attrName>ppt_x</p:attrName>
                                        </p:attrNameLst>
                                      </p:cBhvr>
                                      <p:tavLst>
                                        <p:tav tm="0">
                                          <p:val>
                                            <p:strVal val="#ppt_x"/>
                                          </p:val>
                                        </p:tav>
                                        <p:tav tm="100000">
                                          <p:val>
                                            <p:strVal val="#ppt_x"/>
                                          </p:val>
                                        </p:tav>
                                      </p:tavLst>
                                    </p:anim>
                                    <p:anim calcmode="lin" valueType="num">
                                      <p:cBhvr>
                                        <p:cTn id="25" dur="500" fill="hold"/>
                                        <p:tgtEl>
                                          <p:spTgt spid="14939"/>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4942"/>
                                        </p:tgtEl>
                                        <p:attrNameLst>
                                          <p:attrName>style.visibility</p:attrName>
                                        </p:attrNameLst>
                                      </p:cBhvr>
                                      <p:to>
                                        <p:strVal val="visible"/>
                                      </p:to>
                                    </p:set>
                                    <p:animEffect>
                                      <p:cBhvr>
                                        <p:cTn id="28" dur="500"/>
                                        <p:tgtEl>
                                          <p:spTgt spid="14942"/>
                                        </p:tgtEl>
                                      </p:cBhvr>
                                    </p:animEffect>
                                    <p:anim calcmode="lin" valueType="num">
                                      <p:cBhvr>
                                        <p:cTn id="29" dur="500" fill="hold"/>
                                        <p:tgtEl>
                                          <p:spTgt spid="14942"/>
                                        </p:tgtEl>
                                        <p:attrNameLst>
                                          <p:attrName>ppt_x</p:attrName>
                                        </p:attrNameLst>
                                      </p:cBhvr>
                                      <p:tavLst>
                                        <p:tav tm="0">
                                          <p:val>
                                            <p:strVal val="#ppt_x"/>
                                          </p:val>
                                        </p:tav>
                                        <p:tav tm="100000">
                                          <p:val>
                                            <p:strVal val="#ppt_x"/>
                                          </p:val>
                                        </p:tav>
                                      </p:tavLst>
                                    </p:anim>
                                    <p:anim calcmode="lin" valueType="num">
                                      <p:cBhvr>
                                        <p:cTn id="30" dur="500" fill="hold"/>
                                        <p:tgtEl>
                                          <p:spTgt spid="14942"/>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4945"/>
                                        </p:tgtEl>
                                        <p:attrNameLst>
                                          <p:attrName>style.visibility</p:attrName>
                                        </p:attrNameLst>
                                      </p:cBhvr>
                                      <p:to>
                                        <p:strVal val="visible"/>
                                      </p:to>
                                    </p:set>
                                    <p:animEffect>
                                      <p:cBhvr>
                                        <p:cTn id="33" dur="500"/>
                                        <p:tgtEl>
                                          <p:spTgt spid="14945"/>
                                        </p:tgtEl>
                                      </p:cBhvr>
                                    </p:animEffect>
                                    <p:anim calcmode="lin" valueType="num">
                                      <p:cBhvr>
                                        <p:cTn id="34" dur="500" fill="hold"/>
                                        <p:tgtEl>
                                          <p:spTgt spid="14945"/>
                                        </p:tgtEl>
                                        <p:attrNameLst>
                                          <p:attrName>ppt_x</p:attrName>
                                        </p:attrNameLst>
                                      </p:cBhvr>
                                      <p:tavLst>
                                        <p:tav tm="0">
                                          <p:val>
                                            <p:strVal val="#ppt_x"/>
                                          </p:val>
                                        </p:tav>
                                        <p:tav tm="100000">
                                          <p:val>
                                            <p:strVal val="#ppt_x"/>
                                          </p:val>
                                        </p:tav>
                                      </p:tavLst>
                                    </p:anim>
                                    <p:anim calcmode="lin" valueType="num">
                                      <p:cBhvr>
                                        <p:cTn id="35" dur="500" fill="hold"/>
                                        <p:tgtEl>
                                          <p:spTgt spid="14945"/>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4948"/>
                                        </p:tgtEl>
                                        <p:attrNameLst>
                                          <p:attrName>style.visibility</p:attrName>
                                        </p:attrNameLst>
                                      </p:cBhvr>
                                      <p:to>
                                        <p:strVal val="visible"/>
                                      </p:to>
                                    </p:set>
                                    <p:animEffect>
                                      <p:cBhvr>
                                        <p:cTn id="38" dur="500"/>
                                        <p:tgtEl>
                                          <p:spTgt spid="14948"/>
                                        </p:tgtEl>
                                      </p:cBhvr>
                                    </p:animEffect>
                                    <p:anim calcmode="lin" valueType="num">
                                      <p:cBhvr>
                                        <p:cTn id="39" dur="500" fill="hold"/>
                                        <p:tgtEl>
                                          <p:spTgt spid="14948"/>
                                        </p:tgtEl>
                                        <p:attrNameLst>
                                          <p:attrName>ppt_x</p:attrName>
                                        </p:attrNameLst>
                                      </p:cBhvr>
                                      <p:tavLst>
                                        <p:tav tm="0">
                                          <p:val>
                                            <p:strVal val="#ppt_x"/>
                                          </p:val>
                                        </p:tav>
                                        <p:tav tm="100000">
                                          <p:val>
                                            <p:strVal val="#ppt_x"/>
                                          </p:val>
                                        </p:tav>
                                      </p:tavLst>
                                    </p:anim>
                                    <p:anim calcmode="lin" valueType="num">
                                      <p:cBhvr>
                                        <p:cTn id="40" dur="500" fill="hold"/>
                                        <p:tgtEl>
                                          <p:spTgt spid="14948"/>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4954"/>
                                        </p:tgtEl>
                                        <p:attrNameLst>
                                          <p:attrName>style.visibility</p:attrName>
                                        </p:attrNameLst>
                                      </p:cBhvr>
                                      <p:to>
                                        <p:strVal val="visible"/>
                                      </p:to>
                                    </p:set>
                                    <p:animEffect>
                                      <p:cBhvr>
                                        <p:cTn id="43" dur="500"/>
                                        <p:tgtEl>
                                          <p:spTgt spid="14954"/>
                                        </p:tgtEl>
                                      </p:cBhvr>
                                    </p:animEffect>
                                    <p:anim calcmode="lin" valueType="num">
                                      <p:cBhvr>
                                        <p:cTn id="44" dur="500" fill="hold"/>
                                        <p:tgtEl>
                                          <p:spTgt spid="14954"/>
                                        </p:tgtEl>
                                        <p:attrNameLst>
                                          <p:attrName>ppt_x</p:attrName>
                                        </p:attrNameLst>
                                      </p:cBhvr>
                                      <p:tavLst>
                                        <p:tav tm="0">
                                          <p:val>
                                            <p:strVal val="#ppt_x"/>
                                          </p:val>
                                        </p:tav>
                                        <p:tav tm="100000">
                                          <p:val>
                                            <p:strVal val="#ppt_x"/>
                                          </p:val>
                                        </p:tav>
                                      </p:tavLst>
                                    </p:anim>
                                    <p:anim calcmode="lin" valueType="num">
                                      <p:cBhvr>
                                        <p:cTn id="45" dur="500" fill="hold"/>
                                        <p:tgtEl>
                                          <p:spTgt spid="14954"/>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4951"/>
                                        </p:tgtEl>
                                        <p:attrNameLst>
                                          <p:attrName>style.visibility</p:attrName>
                                        </p:attrNameLst>
                                      </p:cBhvr>
                                      <p:to>
                                        <p:strVal val="visible"/>
                                      </p:to>
                                    </p:set>
                                    <p:animEffect>
                                      <p:cBhvr>
                                        <p:cTn id="48" dur="500"/>
                                        <p:tgtEl>
                                          <p:spTgt spid="14951"/>
                                        </p:tgtEl>
                                      </p:cBhvr>
                                    </p:animEffect>
                                    <p:anim calcmode="lin" valueType="num">
                                      <p:cBhvr>
                                        <p:cTn id="49" dur="500" fill="hold"/>
                                        <p:tgtEl>
                                          <p:spTgt spid="14951"/>
                                        </p:tgtEl>
                                        <p:attrNameLst>
                                          <p:attrName>ppt_x</p:attrName>
                                        </p:attrNameLst>
                                      </p:cBhvr>
                                      <p:tavLst>
                                        <p:tav tm="0">
                                          <p:val>
                                            <p:strVal val="#ppt_x"/>
                                          </p:val>
                                        </p:tav>
                                        <p:tav tm="100000">
                                          <p:val>
                                            <p:strVal val="#ppt_x"/>
                                          </p:val>
                                        </p:tav>
                                      </p:tavLst>
                                    </p:anim>
                                    <p:anim calcmode="lin" valueType="num">
                                      <p:cBhvr>
                                        <p:cTn id="50" dur="500" fill="hold"/>
                                        <p:tgtEl>
                                          <p:spTgt spid="14951"/>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4957"/>
                                        </p:tgtEl>
                                        <p:attrNameLst>
                                          <p:attrName>style.visibility</p:attrName>
                                        </p:attrNameLst>
                                      </p:cBhvr>
                                      <p:to>
                                        <p:strVal val="visible"/>
                                      </p:to>
                                    </p:set>
                                    <p:animEffect>
                                      <p:cBhvr>
                                        <p:cTn id="53" dur="500"/>
                                        <p:tgtEl>
                                          <p:spTgt spid="14957"/>
                                        </p:tgtEl>
                                      </p:cBhvr>
                                    </p:animEffect>
                                    <p:anim calcmode="lin" valueType="num">
                                      <p:cBhvr>
                                        <p:cTn id="54" dur="500" fill="hold"/>
                                        <p:tgtEl>
                                          <p:spTgt spid="14957"/>
                                        </p:tgtEl>
                                        <p:attrNameLst>
                                          <p:attrName>ppt_x</p:attrName>
                                        </p:attrNameLst>
                                      </p:cBhvr>
                                      <p:tavLst>
                                        <p:tav tm="0">
                                          <p:val>
                                            <p:strVal val="#ppt_x"/>
                                          </p:val>
                                        </p:tav>
                                        <p:tav tm="100000">
                                          <p:val>
                                            <p:strVal val="#ppt_x"/>
                                          </p:val>
                                        </p:tav>
                                      </p:tavLst>
                                    </p:anim>
                                    <p:anim calcmode="lin" valueType="num">
                                      <p:cBhvr>
                                        <p:cTn id="55" dur="500" fill="hold"/>
                                        <p:tgtEl>
                                          <p:spTgt spid="14957"/>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1950"/>
                            </p:stCondLst>
                            <p:childTnLst>
                              <p:par>
                                <p:cTn id="57" presetID="15" presetClass="entr" presetSubtype="0" fill="hold" grpId="0" nodeType="afterEffect">
                                  <p:stCondLst>
                                    <p:cond delay="0"/>
                                  </p:stCondLst>
                                  <p:childTnLst>
                                    <p:set>
                                      <p:cBhvr>
                                        <p:cTn id="58" dur="1" fill="hold">
                                          <p:stCondLst>
                                            <p:cond delay="0"/>
                                          </p:stCondLst>
                                        </p:cTn>
                                        <p:tgtEl>
                                          <p:spTgt spid="14960"/>
                                        </p:tgtEl>
                                        <p:attrNameLst>
                                          <p:attrName>style.visibility</p:attrName>
                                        </p:attrNameLst>
                                      </p:cBhvr>
                                      <p:to>
                                        <p:strVal val="visible"/>
                                      </p:to>
                                    </p:set>
                                    <p:anim calcmode="lin" valueType="num">
                                      <p:cBhvr>
                                        <p:cTn id="59" dur="750" fill="hold"/>
                                        <p:tgtEl>
                                          <p:spTgt spid="14960"/>
                                        </p:tgtEl>
                                        <p:attrNameLst>
                                          <p:attrName>ppt_w</p:attrName>
                                        </p:attrNameLst>
                                      </p:cBhvr>
                                      <p:tavLst>
                                        <p:tav tm="0">
                                          <p:val>
                                            <p:fltVal val="0"/>
                                          </p:val>
                                        </p:tav>
                                        <p:tav tm="100000">
                                          <p:val>
                                            <p:strVal val="#ppt_w"/>
                                          </p:val>
                                        </p:tav>
                                      </p:tavLst>
                                    </p:anim>
                                    <p:anim calcmode="lin" valueType="num">
                                      <p:cBhvr>
                                        <p:cTn id="60" dur="750" fill="hold"/>
                                        <p:tgtEl>
                                          <p:spTgt spid="14960"/>
                                        </p:tgtEl>
                                        <p:attrNameLst>
                                          <p:attrName>ppt_h</p:attrName>
                                        </p:attrNameLst>
                                      </p:cBhvr>
                                      <p:tavLst>
                                        <p:tav tm="0">
                                          <p:val>
                                            <p:fltVal val="0"/>
                                          </p:val>
                                        </p:tav>
                                        <p:tav tm="100000">
                                          <p:val>
                                            <p:strVal val="#ppt_h"/>
                                          </p:val>
                                        </p:tav>
                                      </p:tavLst>
                                    </p:anim>
                                    <p:anim calcmode="lin" valueType="num">
                                      <p:cBhvr>
                                        <p:cTn id="61" dur="750" fill="hold"/>
                                        <p:tgtEl>
                                          <p:spTgt spid="14960"/>
                                        </p:tgtEl>
                                        <p:attrNameLst>
                                          <p:attrName>ppt_x</p:attrName>
                                        </p:attrNameLst>
                                      </p:cBhvr>
                                      <p:tavLst>
                                        <p:tav tm="0" fmla="#ppt_x+(cos(-2*pi*(1-$))*-#ppt_x-sin(-2*pi*(1-$))*(1-#ppt_y))*(1-$)">
                                          <p:val>
                                            <p:fltVal val="0"/>
                                          </p:val>
                                        </p:tav>
                                        <p:tav tm="100000">
                                          <p:val>
                                            <p:fltVal val="1"/>
                                          </p:val>
                                        </p:tav>
                                      </p:tavLst>
                                    </p:anim>
                                    <p:anim calcmode="lin" valueType="num">
                                      <p:cBhvr>
                                        <p:cTn id="62" dur="750" fill="hold"/>
                                        <p:tgtEl>
                                          <p:spTgt spid="149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0" grpId="0" bldLvl="0" autoUpdateAnimBg="0"/>
      <p:bldP spid="14966"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组合 1"/>
          <p:cNvGrpSpPr>
            <a:grpSpLocks/>
          </p:cNvGrpSpPr>
          <p:nvPr/>
        </p:nvGrpSpPr>
        <p:grpSpPr bwMode="auto">
          <a:xfrm>
            <a:off x="8626475" y="2211388"/>
            <a:ext cx="247650" cy="720725"/>
            <a:chOff x="0" y="0"/>
            <a:chExt cx="246504" cy="720080"/>
          </a:xfrm>
        </p:grpSpPr>
        <p:sp>
          <p:nvSpPr>
            <p:cNvPr id="14372"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73"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4339"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40"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41"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42"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3"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4"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5"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6"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7"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8"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9"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0"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1"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2"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53"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54"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55"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56"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83" name="矩形 25"/>
          <p:cNvSpPr>
            <a:spLocks noChangeArrowheads="1"/>
          </p:cNvSpPr>
          <p:nvPr/>
        </p:nvSpPr>
        <p:spPr bwMode="auto">
          <a:xfrm>
            <a:off x="2051050" y="1155700"/>
            <a:ext cx="244951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1400">
                <a:solidFill>
                  <a:srgbClr val="FF0000"/>
                </a:solidFill>
                <a:latin typeface="微软雅黑" pitchFamily="34" charset="-122"/>
                <a:ea typeface="微软雅黑" pitchFamily="34" charset="-122"/>
                <a:sym typeface="微软雅黑" pitchFamily="34" charset="-122"/>
              </a:rPr>
              <a:t>单击此处添加文字内容 </a:t>
            </a:r>
            <a:endParaRPr lang="en-US" sz="1400">
              <a:solidFill>
                <a:srgbClr val="FF0000"/>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单击此处添加文字内容单击此处添加文字内容单击此处添加文字内容 </a:t>
            </a:r>
            <a:endParaRPr lang="en-US" sz="1100">
              <a:solidFill>
                <a:srgbClr val="262626"/>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单击此处添加文字内容单击此处添加文字内容单击此处添加</a:t>
            </a:r>
            <a:endParaRPr lang="en-US" sz="1100">
              <a:solidFill>
                <a:srgbClr val="262626"/>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文字内容单击此处添加文字内容单击此处添加文字内容 </a:t>
            </a:r>
            <a:endParaRPr lang="en-US" sz="1100">
              <a:solidFill>
                <a:srgbClr val="262626"/>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a:t>
            </a:r>
          </a:p>
        </p:txBody>
      </p:sp>
      <p:grpSp>
        <p:nvGrpSpPr>
          <p:cNvPr id="15384" name="组合 4"/>
          <p:cNvGrpSpPr>
            <a:grpSpLocks/>
          </p:cNvGrpSpPr>
          <p:nvPr/>
        </p:nvGrpSpPr>
        <p:grpSpPr bwMode="auto">
          <a:xfrm>
            <a:off x="4902200" y="555625"/>
            <a:ext cx="3133725" cy="1938338"/>
            <a:chOff x="0" y="0"/>
            <a:chExt cx="3134443" cy="1938729"/>
          </a:xfrm>
        </p:grpSpPr>
        <p:pic>
          <p:nvPicPr>
            <p:cNvPr id="14369" name="Picture 2" descr="办公"/>
            <p:cNvPicPr>
              <a:picLocks noChangeAspect="1" noChangeArrowheads="1"/>
            </p:cNvPicPr>
            <p:nvPr/>
          </p:nvPicPr>
          <p:blipFill>
            <a:blip r:embed="rId2">
              <a:extLst>
                <a:ext uri="{28A0092B-C50C-407E-A947-70E740481C1C}">
                  <a14:useLocalDpi xmlns:a14="http://schemas.microsoft.com/office/drawing/2010/main" val="0"/>
                </a:ext>
              </a:extLst>
            </a:blip>
            <a:srcRect t="4636" b="5077"/>
            <a:stretch>
              <a:fillRect/>
            </a:stretch>
          </p:blipFill>
          <p:spPr bwMode="auto">
            <a:xfrm>
              <a:off x="0" y="0"/>
              <a:ext cx="3067608" cy="1938729"/>
            </a:xfrm>
            <a:prstGeom prst="rect">
              <a:avLst/>
            </a:prstGeom>
            <a:noFill/>
            <a:ln w="15875">
              <a:solidFill>
                <a:srgbClr val="FF0000">
                  <a:alpha val="50195"/>
                </a:srgbClr>
              </a:solidFill>
              <a:bevel/>
              <a:headEnd/>
              <a:tailEnd/>
            </a:ln>
            <a:extLst>
              <a:ext uri="{909E8E84-426E-40DD-AFC4-6F175D3DCCD1}">
                <a14:hiddenFill xmlns:a14="http://schemas.microsoft.com/office/drawing/2010/main">
                  <a:solidFill>
                    <a:srgbClr val="FFFFFF"/>
                  </a:solidFill>
                </a14:hiddenFill>
              </a:ext>
            </a:extLst>
          </p:spPr>
        </p:pic>
        <p:sp>
          <p:nvSpPr>
            <p:cNvPr id="14370" name="矩形 30"/>
            <p:cNvSpPr>
              <a:spLocks noChangeArrowheads="1"/>
            </p:cNvSpPr>
            <p:nvPr/>
          </p:nvSpPr>
          <p:spPr bwMode="auto">
            <a:xfrm>
              <a:off x="2046703" y="1555829"/>
              <a:ext cx="1024086" cy="365527"/>
            </a:xfrm>
            <a:prstGeom prst="rect">
              <a:avLst/>
            </a:prstGeom>
            <a:solidFill>
              <a:srgbClr val="3C3C3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71" name="矩形 2"/>
            <p:cNvSpPr>
              <a:spLocks noChangeArrowheads="1"/>
            </p:cNvSpPr>
            <p:nvPr/>
          </p:nvSpPr>
          <p:spPr bwMode="auto">
            <a:xfrm>
              <a:off x="2026447" y="1587589"/>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a:solidFill>
                    <a:schemeClr val="bg1"/>
                  </a:solidFill>
                  <a:latin typeface="微软雅黑" pitchFamily="34" charset="-122"/>
                  <a:ea typeface="微软雅黑" pitchFamily="34" charset="-122"/>
                  <a:sym typeface="微软雅黑" pitchFamily="34" charset="-122"/>
                </a:rPr>
                <a:t>点击添加文本</a:t>
              </a:r>
              <a:endParaRPr lang="zh-CN" altLang="en-US" sz="1200">
                <a:solidFill>
                  <a:schemeClr val="bg1"/>
                </a:solidFill>
                <a:latin typeface="Calibri" pitchFamily="34" charset="0"/>
                <a:sym typeface="宋体" pitchFamily="2" charset="-122"/>
              </a:endParaRPr>
            </a:p>
          </p:txBody>
        </p:sp>
      </p:grpSp>
      <p:grpSp>
        <p:nvGrpSpPr>
          <p:cNvPr id="15388" name="组合 8"/>
          <p:cNvGrpSpPr>
            <a:grpSpLocks/>
          </p:cNvGrpSpPr>
          <p:nvPr/>
        </p:nvGrpSpPr>
        <p:grpSpPr bwMode="auto">
          <a:xfrm>
            <a:off x="4902200" y="2608263"/>
            <a:ext cx="3133725" cy="1963737"/>
            <a:chOff x="0" y="0"/>
            <a:chExt cx="3134444" cy="1964579"/>
          </a:xfrm>
        </p:grpSpPr>
        <p:pic>
          <p:nvPicPr>
            <p:cNvPr id="14366" name="Picture 4" descr="办公大图 点击还原"/>
            <p:cNvPicPr>
              <a:picLocks noChangeAspect="1" noChangeArrowheads="1"/>
            </p:cNvPicPr>
            <p:nvPr/>
          </p:nvPicPr>
          <p:blipFill>
            <a:blip r:embed="rId3">
              <a:extLst>
                <a:ext uri="{28A0092B-C50C-407E-A947-70E740481C1C}">
                  <a14:useLocalDpi xmlns:a14="http://schemas.microsoft.com/office/drawing/2010/main" val="0"/>
                </a:ext>
              </a:extLst>
            </a:blip>
            <a:srcRect b="4082"/>
            <a:stretch>
              <a:fillRect/>
            </a:stretch>
          </p:blipFill>
          <p:spPr bwMode="auto">
            <a:xfrm>
              <a:off x="0" y="0"/>
              <a:ext cx="3070790" cy="1964579"/>
            </a:xfrm>
            <a:prstGeom prst="rect">
              <a:avLst/>
            </a:prstGeom>
            <a:noFill/>
            <a:ln w="15875">
              <a:solidFill>
                <a:srgbClr val="FF0000">
                  <a:alpha val="69019"/>
                </a:srgbClr>
              </a:solidFill>
              <a:bevel/>
              <a:headEnd/>
              <a:tailEnd/>
            </a:ln>
            <a:extLst>
              <a:ext uri="{909E8E84-426E-40DD-AFC4-6F175D3DCCD1}">
                <a14:hiddenFill xmlns:a14="http://schemas.microsoft.com/office/drawing/2010/main">
                  <a:solidFill>
                    <a:srgbClr val="FFFFFF"/>
                  </a:solidFill>
                </a14:hiddenFill>
              </a:ext>
            </a:extLst>
          </p:spPr>
        </p:pic>
        <p:sp>
          <p:nvSpPr>
            <p:cNvPr id="14367" name="矩形 33"/>
            <p:cNvSpPr>
              <a:spLocks noChangeArrowheads="1"/>
            </p:cNvSpPr>
            <p:nvPr/>
          </p:nvSpPr>
          <p:spPr bwMode="auto">
            <a:xfrm>
              <a:off x="2046704" y="1583812"/>
              <a:ext cx="1024086" cy="365527"/>
            </a:xfrm>
            <a:prstGeom prst="rect">
              <a:avLst/>
            </a:prstGeom>
            <a:solidFill>
              <a:srgbClr val="3C3C3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4368" name="矩形 44"/>
            <p:cNvSpPr>
              <a:spLocks noChangeArrowheads="1"/>
            </p:cNvSpPr>
            <p:nvPr/>
          </p:nvSpPr>
          <p:spPr bwMode="auto">
            <a:xfrm>
              <a:off x="2026448" y="1625880"/>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a:solidFill>
                    <a:schemeClr val="bg1"/>
                  </a:solidFill>
                  <a:latin typeface="微软雅黑" pitchFamily="34" charset="-122"/>
                  <a:ea typeface="微软雅黑" pitchFamily="34" charset="-122"/>
                  <a:sym typeface="微软雅黑" pitchFamily="34" charset="-122"/>
                </a:rPr>
                <a:t>点击添加文本</a:t>
              </a:r>
              <a:endParaRPr lang="zh-CN" altLang="en-US" sz="1200">
                <a:solidFill>
                  <a:schemeClr val="bg1"/>
                </a:solidFill>
                <a:latin typeface="Calibri" pitchFamily="34" charset="0"/>
                <a:sym typeface="宋体" pitchFamily="2" charset="-122"/>
              </a:endParaRPr>
            </a:p>
          </p:txBody>
        </p:sp>
      </p:grpSp>
      <p:grpSp>
        <p:nvGrpSpPr>
          <p:cNvPr id="15392" name="组合 45"/>
          <p:cNvGrpSpPr>
            <a:grpSpLocks/>
          </p:cNvGrpSpPr>
          <p:nvPr/>
        </p:nvGrpSpPr>
        <p:grpSpPr bwMode="auto">
          <a:xfrm>
            <a:off x="539750" y="3724275"/>
            <a:ext cx="360363" cy="287338"/>
            <a:chOff x="0" y="0"/>
            <a:chExt cx="360040" cy="288032"/>
          </a:xfrm>
        </p:grpSpPr>
        <p:sp>
          <p:nvSpPr>
            <p:cNvPr id="14363" name="圆角矩形标注 46"/>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4364" name="直接连接符 47"/>
            <p:cNvCxnSpPr>
              <a:cxnSpLocks noChangeShapeType="1"/>
              <a:stCxn id="14363" idx="0"/>
              <a:endCxn id="14363"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14365" name="直接连接符 53"/>
            <p:cNvCxnSpPr>
              <a:cxnSpLocks noChangeShapeType="1"/>
              <a:stCxn id="14363" idx="1"/>
              <a:endCxn id="14363"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5397" name="TextBox 55"/>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92"/>
                                        </p:tgtEl>
                                        <p:attrNameLst>
                                          <p:attrName>style.visibility</p:attrName>
                                        </p:attrNameLst>
                                      </p:cBhvr>
                                      <p:to>
                                        <p:strVal val="visible"/>
                                      </p:to>
                                    </p:set>
                                    <p:anim calcmode="lin" valueType="num">
                                      <p:cBhvr>
                                        <p:cTn id="7" dur="500" fill="hold"/>
                                        <p:tgtEl>
                                          <p:spTgt spid="15392"/>
                                        </p:tgtEl>
                                        <p:attrNameLst>
                                          <p:attrName>ppt_w</p:attrName>
                                        </p:attrNameLst>
                                      </p:cBhvr>
                                      <p:tavLst>
                                        <p:tav tm="0">
                                          <p:val>
                                            <p:fltVal val="0"/>
                                          </p:val>
                                        </p:tav>
                                        <p:tav tm="100000">
                                          <p:val>
                                            <p:strVal val="#ppt_w"/>
                                          </p:val>
                                        </p:tav>
                                      </p:tavLst>
                                    </p:anim>
                                    <p:anim calcmode="lin" valueType="num">
                                      <p:cBhvr>
                                        <p:cTn id="8" dur="500" fill="hold"/>
                                        <p:tgtEl>
                                          <p:spTgt spid="15392"/>
                                        </p:tgtEl>
                                        <p:attrNameLst>
                                          <p:attrName>ppt_h</p:attrName>
                                        </p:attrNameLst>
                                      </p:cBhvr>
                                      <p:tavLst>
                                        <p:tav tm="0">
                                          <p:val>
                                            <p:fltVal val="0"/>
                                          </p:val>
                                        </p:tav>
                                        <p:tav tm="100000">
                                          <p:val>
                                            <p:strVal val="#ppt_h"/>
                                          </p:val>
                                        </p:tav>
                                      </p:tavLst>
                                    </p:anim>
                                    <p:animEffect>
                                      <p:cBhvr>
                                        <p:cTn id="9" dur="500"/>
                                        <p:tgtEl>
                                          <p:spTgt spid="15392"/>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5397"/>
                                        </p:tgtEl>
                                        <p:attrNameLst>
                                          <p:attrName>style.visibility</p:attrName>
                                        </p:attrNameLst>
                                      </p:cBhvr>
                                      <p:to>
                                        <p:strVal val="visible"/>
                                      </p:to>
                                    </p:set>
                                    <p:anim calcmode="lin" valueType="num">
                                      <p:cBhvr>
                                        <p:cTn id="13" dur="500" fill="hold"/>
                                        <p:tgtEl>
                                          <p:spTgt spid="15397"/>
                                        </p:tgtEl>
                                        <p:attrNameLst>
                                          <p:attrName>ppt_w</p:attrName>
                                        </p:attrNameLst>
                                      </p:cBhvr>
                                      <p:tavLst>
                                        <p:tav tm="0">
                                          <p:val>
                                            <p:strVal val="4/3*#ppt_w"/>
                                          </p:val>
                                        </p:tav>
                                        <p:tav tm="100000">
                                          <p:val>
                                            <p:strVal val="#ppt_w"/>
                                          </p:val>
                                        </p:tav>
                                      </p:tavLst>
                                    </p:anim>
                                    <p:anim calcmode="lin" valueType="num">
                                      <p:cBhvr>
                                        <p:cTn id="14" dur="500" fill="hold"/>
                                        <p:tgtEl>
                                          <p:spTgt spid="15397"/>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12" presetClass="entr" presetSubtype="2" fill="hold" nodeType="afterEffect">
                                  <p:stCondLst>
                                    <p:cond delay="0"/>
                                  </p:stCondLst>
                                  <p:childTnLst>
                                    <p:set>
                                      <p:cBhvr>
                                        <p:cTn id="17" dur="1" fill="hold">
                                          <p:stCondLst>
                                            <p:cond delay="0"/>
                                          </p:stCondLst>
                                        </p:cTn>
                                        <p:tgtEl>
                                          <p:spTgt spid="15384"/>
                                        </p:tgtEl>
                                        <p:attrNameLst>
                                          <p:attrName>style.visibility</p:attrName>
                                        </p:attrNameLst>
                                      </p:cBhvr>
                                      <p:to>
                                        <p:strVal val="visible"/>
                                      </p:to>
                                    </p:set>
                                    <p:anim calcmode="lin" valueType="num">
                                      <p:cBhvr>
                                        <p:cTn id="18" dur="500"/>
                                        <p:tgtEl>
                                          <p:spTgt spid="15384"/>
                                        </p:tgtEl>
                                        <p:attrNameLst>
                                          <p:attrName>ppt_x</p:attrName>
                                        </p:attrNameLst>
                                      </p:cBhvr>
                                      <p:tavLst>
                                        <p:tav tm="0">
                                          <p:val>
                                            <p:strVal val="#ppt_x+#ppt_w*1.125000"/>
                                          </p:val>
                                        </p:tav>
                                        <p:tav tm="100000">
                                          <p:val>
                                            <p:strVal val="#ppt_x"/>
                                          </p:val>
                                        </p:tav>
                                      </p:tavLst>
                                    </p:anim>
                                    <p:animEffect>
                                      <p:cBhvr>
                                        <p:cTn id="19" dur="500"/>
                                        <p:tgtEl>
                                          <p:spTgt spid="15384"/>
                                        </p:tgtEl>
                                      </p:cBhvr>
                                    </p:animEffect>
                                  </p:childTnLst>
                                </p:cTn>
                              </p:par>
                            </p:childTnLst>
                          </p:cTn>
                        </p:par>
                        <p:par>
                          <p:cTn id="20" fill="hold" nodeType="afterGroup">
                            <p:stCondLst>
                              <p:cond delay="1950"/>
                            </p:stCondLst>
                            <p:childTnLst>
                              <p:par>
                                <p:cTn id="21" presetID="12" presetClass="entr" presetSubtype="2" fill="hold" nodeType="afterEffect">
                                  <p:stCondLst>
                                    <p:cond delay="0"/>
                                  </p:stCondLst>
                                  <p:childTnLst>
                                    <p:set>
                                      <p:cBhvr>
                                        <p:cTn id="22" dur="1" fill="hold">
                                          <p:stCondLst>
                                            <p:cond delay="0"/>
                                          </p:stCondLst>
                                        </p:cTn>
                                        <p:tgtEl>
                                          <p:spTgt spid="15388"/>
                                        </p:tgtEl>
                                        <p:attrNameLst>
                                          <p:attrName>style.visibility</p:attrName>
                                        </p:attrNameLst>
                                      </p:cBhvr>
                                      <p:to>
                                        <p:strVal val="visible"/>
                                      </p:to>
                                    </p:set>
                                    <p:anim calcmode="lin" valueType="num">
                                      <p:cBhvr>
                                        <p:cTn id="23" dur="500"/>
                                        <p:tgtEl>
                                          <p:spTgt spid="15388"/>
                                        </p:tgtEl>
                                        <p:attrNameLst>
                                          <p:attrName>ppt_x</p:attrName>
                                        </p:attrNameLst>
                                      </p:cBhvr>
                                      <p:tavLst>
                                        <p:tav tm="0">
                                          <p:val>
                                            <p:strVal val="#ppt_x+#ppt_w*1.125000"/>
                                          </p:val>
                                        </p:tav>
                                        <p:tav tm="100000">
                                          <p:val>
                                            <p:strVal val="#ppt_x"/>
                                          </p:val>
                                        </p:tav>
                                      </p:tavLst>
                                    </p:anim>
                                    <p:animEffect>
                                      <p:cBhvr>
                                        <p:cTn id="24" dur="500"/>
                                        <p:tgtEl>
                                          <p:spTgt spid="15388"/>
                                        </p:tgtEl>
                                      </p:cBhvr>
                                    </p:animEffect>
                                  </p:childTnLst>
                                </p:cTn>
                              </p:par>
                            </p:childTnLst>
                          </p:cTn>
                        </p:par>
                        <p:par>
                          <p:cTn id="25" fill="hold" nodeType="afterGroup">
                            <p:stCondLst>
                              <p:cond delay="2450"/>
                            </p:stCondLst>
                            <p:childTnLst>
                              <p:par>
                                <p:cTn id="26" presetID="42" presetClass="entr" presetSubtype="0" fill="hold" grpId="0" nodeType="afterEffect">
                                  <p:stCondLst>
                                    <p:cond delay="0"/>
                                  </p:stCondLst>
                                  <p:childTnLst>
                                    <p:set>
                                      <p:cBhvr>
                                        <p:cTn id="27" dur="1" fill="hold">
                                          <p:stCondLst>
                                            <p:cond delay="0"/>
                                          </p:stCondLst>
                                        </p:cTn>
                                        <p:tgtEl>
                                          <p:spTgt spid="15383"/>
                                        </p:tgtEl>
                                        <p:attrNameLst>
                                          <p:attrName>style.visibility</p:attrName>
                                        </p:attrNameLst>
                                      </p:cBhvr>
                                      <p:to>
                                        <p:strVal val="visible"/>
                                      </p:to>
                                    </p:set>
                                    <p:animEffect>
                                      <p:cBhvr>
                                        <p:cTn id="28" dur="500"/>
                                        <p:tgtEl>
                                          <p:spTgt spid="15383"/>
                                        </p:tgtEl>
                                      </p:cBhvr>
                                    </p:animEffect>
                                    <p:anim calcmode="lin" valueType="num">
                                      <p:cBhvr>
                                        <p:cTn id="29" dur="500" fill="hold"/>
                                        <p:tgtEl>
                                          <p:spTgt spid="15383"/>
                                        </p:tgtEl>
                                        <p:attrNameLst>
                                          <p:attrName>ppt_x</p:attrName>
                                        </p:attrNameLst>
                                      </p:cBhvr>
                                      <p:tavLst>
                                        <p:tav tm="0">
                                          <p:val>
                                            <p:strVal val="#ppt_x"/>
                                          </p:val>
                                        </p:tav>
                                        <p:tav tm="100000">
                                          <p:val>
                                            <p:strVal val="#ppt_x"/>
                                          </p:val>
                                        </p:tav>
                                      </p:tavLst>
                                    </p:anim>
                                    <p:anim calcmode="lin" valueType="num">
                                      <p:cBhvr>
                                        <p:cTn id="30" dur="500" fill="hold"/>
                                        <p:tgtEl>
                                          <p:spTgt spid="15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3" grpId="0" bldLvl="0" autoUpdateAnimBg="0"/>
      <p:bldP spid="15397"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
          <p:cNvGrpSpPr>
            <a:grpSpLocks/>
          </p:cNvGrpSpPr>
          <p:nvPr/>
        </p:nvGrpSpPr>
        <p:grpSpPr bwMode="auto">
          <a:xfrm>
            <a:off x="8626475" y="2211388"/>
            <a:ext cx="247650" cy="720725"/>
            <a:chOff x="0" y="0"/>
            <a:chExt cx="246504" cy="720080"/>
          </a:xfrm>
        </p:grpSpPr>
        <p:sp>
          <p:nvSpPr>
            <p:cNvPr id="15396"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97"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5363"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64"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65"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66"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7"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8"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9"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0"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1"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2"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3"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4"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5"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6"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77"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78"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79"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80"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16407" name="组合 4"/>
          <p:cNvGrpSpPr>
            <a:grpSpLocks/>
          </p:cNvGrpSpPr>
          <p:nvPr/>
        </p:nvGrpSpPr>
        <p:grpSpPr bwMode="auto">
          <a:xfrm>
            <a:off x="4022725" y="1203325"/>
            <a:ext cx="2233613" cy="3095625"/>
            <a:chOff x="0" y="0"/>
            <a:chExt cx="2233915" cy="3096344"/>
          </a:xfrm>
        </p:grpSpPr>
        <p:pic>
          <p:nvPicPr>
            <p:cNvPr id="15393" name="Picture 4" descr="办公女郎大图 点击还原"/>
            <p:cNvPicPr>
              <a:picLocks noChangeAspect="1" noChangeArrowheads="1"/>
            </p:cNvPicPr>
            <p:nvPr/>
          </p:nvPicPr>
          <p:blipFill>
            <a:blip r:embed="rId2">
              <a:extLst>
                <a:ext uri="{28A0092B-C50C-407E-A947-70E740481C1C}">
                  <a14:useLocalDpi xmlns:a14="http://schemas.microsoft.com/office/drawing/2010/main" val="0"/>
                </a:ext>
              </a:extLst>
            </a:blip>
            <a:srcRect l="4042" t="6265" r="3642" b="3920"/>
            <a:stretch>
              <a:fillRect/>
            </a:stretch>
          </p:blipFill>
          <p:spPr bwMode="auto">
            <a:xfrm>
              <a:off x="0" y="0"/>
              <a:ext cx="2156891" cy="3096344"/>
            </a:xfrm>
            <a:prstGeom prst="rect">
              <a:avLst/>
            </a:prstGeom>
            <a:noFill/>
            <a:ln w="15875">
              <a:solidFill>
                <a:srgbClr val="FF0000">
                  <a:alpha val="50195"/>
                </a:srgbClr>
              </a:solidFill>
              <a:bevel/>
              <a:headEnd/>
              <a:tailEnd/>
            </a:ln>
            <a:extLst>
              <a:ext uri="{909E8E84-426E-40DD-AFC4-6F175D3DCCD1}">
                <a14:hiddenFill xmlns:a14="http://schemas.microsoft.com/office/drawing/2010/main">
                  <a:solidFill>
                    <a:srgbClr val="FFFFFF"/>
                  </a:solidFill>
                </a14:hiddenFill>
              </a:ext>
            </a:extLst>
          </p:spPr>
        </p:pic>
        <p:sp>
          <p:nvSpPr>
            <p:cNvPr id="15394" name="矩形 55"/>
            <p:cNvSpPr>
              <a:spLocks noChangeArrowheads="1"/>
            </p:cNvSpPr>
            <p:nvPr/>
          </p:nvSpPr>
          <p:spPr bwMode="auto">
            <a:xfrm>
              <a:off x="1146175" y="2700337"/>
              <a:ext cx="1024086" cy="365527"/>
            </a:xfrm>
            <a:prstGeom prst="rect">
              <a:avLst/>
            </a:prstGeom>
            <a:solidFill>
              <a:srgbClr val="3C3C3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95" name="矩形 56"/>
            <p:cNvSpPr>
              <a:spLocks noChangeArrowheads="1"/>
            </p:cNvSpPr>
            <p:nvPr/>
          </p:nvSpPr>
          <p:spPr bwMode="auto">
            <a:xfrm>
              <a:off x="1125919" y="2732097"/>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a:solidFill>
                    <a:schemeClr val="bg1"/>
                  </a:solidFill>
                  <a:latin typeface="微软雅黑" pitchFamily="34" charset="-122"/>
                  <a:ea typeface="微软雅黑" pitchFamily="34" charset="-122"/>
                  <a:sym typeface="微软雅黑" pitchFamily="34" charset="-122"/>
                </a:rPr>
                <a:t>点击添加文本</a:t>
              </a:r>
              <a:endParaRPr lang="zh-CN" altLang="en-US" sz="1200">
                <a:solidFill>
                  <a:schemeClr val="bg1"/>
                </a:solidFill>
                <a:latin typeface="Calibri" pitchFamily="34" charset="0"/>
                <a:sym typeface="宋体" pitchFamily="2" charset="-122"/>
              </a:endParaRPr>
            </a:p>
          </p:txBody>
        </p:sp>
      </p:grpSp>
      <p:grpSp>
        <p:nvGrpSpPr>
          <p:cNvPr id="16411" name="组合 8"/>
          <p:cNvGrpSpPr>
            <a:grpSpLocks/>
          </p:cNvGrpSpPr>
          <p:nvPr/>
        </p:nvGrpSpPr>
        <p:grpSpPr bwMode="auto">
          <a:xfrm>
            <a:off x="6308725" y="1203325"/>
            <a:ext cx="2190750" cy="3095625"/>
            <a:chOff x="0" y="0"/>
            <a:chExt cx="2190905" cy="3096344"/>
          </a:xfrm>
        </p:grpSpPr>
        <p:pic>
          <p:nvPicPr>
            <p:cNvPr id="15390" name="Picture 6" descr="办公女郎大图 点击还原"/>
            <p:cNvPicPr>
              <a:picLocks noChangeAspect="1" noChangeArrowheads="1"/>
            </p:cNvPicPr>
            <p:nvPr/>
          </p:nvPicPr>
          <p:blipFill>
            <a:blip r:embed="rId3">
              <a:extLst>
                <a:ext uri="{28A0092B-C50C-407E-A947-70E740481C1C}">
                  <a14:useLocalDpi xmlns:a14="http://schemas.microsoft.com/office/drawing/2010/main" val="0"/>
                </a:ext>
              </a:extLst>
            </a:blip>
            <a:srcRect l="6230" b="3201"/>
            <a:stretch>
              <a:fillRect/>
            </a:stretch>
          </p:blipFill>
          <p:spPr bwMode="auto">
            <a:xfrm>
              <a:off x="0" y="0"/>
              <a:ext cx="2135338" cy="3096344"/>
            </a:xfrm>
            <a:prstGeom prst="rect">
              <a:avLst/>
            </a:prstGeom>
            <a:noFill/>
            <a:ln w="15875">
              <a:solidFill>
                <a:srgbClr val="FF0000">
                  <a:alpha val="50195"/>
                </a:srgbClr>
              </a:solidFill>
              <a:bevel/>
              <a:headEnd/>
              <a:tailEnd/>
            </a:ln>
            <a:extLst>
              <a:ext uri="{909E8E84-426E-40DD-AFC4-6F175D3DCCD1}">
                <a14:hiddenFill xmlns:a14="http://schemas.microsoft.com/office/drawing/2010/main">
                  <a:solidFill>
                    <a:srgbClr val="FFFFFF"/>
                  </a:solidFill>
                </a14:hiddenFill>
              </a:ext>
            </a:extLst>
          </p:spPr>
        </p:pic>
        <p:sp>
          <p:nvSpPr>
            <p:cNvPr id="15391" name="矩形 57"/>
            <p:cNvSpPr>
              <a:spLocks noChangeArrowheads="1"/>
            </p:cNvSpPr>
            <p:nvPr/>
          </p:nvSpPr>
          <p:spPr bwMode="auto">
            <a:xfrm>
              <a:off x="1103165" y="2700337"/>
              <a:ext cx="1024086" cy="365527"/>
            </a:xfrm>
            <a:prstGeom prst="rect">
              <a:avLst/>
            </a:prstGeom>
            <a:solidFill>
              <a:srgbClr val="3C3C3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5392" name="矩形 58"/>
            <p:cNvSpPr>
              <a:spLocks noChangeArrowheads="1"/>
            </p:cNvSpPr>
            <p:nvPr/>
          </p:nvSpPr>
          <p:spPr bwMode="auto">
            <a:xfrm>
              <a:off x="1082909" y="2732097"/>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a:solidFill>
                    <a:schemeClr val="bg1"/>
                  </a:solidFill>
                  <a:latin typeface="微软雅黑" pitchFamily="34" charset="-122"/>
                  <a:ea typeface="微软雅黑" pitchFamily="34" charset="-122"/>
                  <a:sym typeface="微软雅黑" pitchFamily="34" charset="-122"/>
                </a:rPr>
                <a:t>点击添加文本</a:t>
              </a:r>
              <a:endParaRPr lang="zh-CN" altLang="en-US" sz="1200">
                <a:solidFill>
                  <a:schemeClr val="bg1"/>
                </a:solidFill>
                <a:latin typeface="Calibri" pitchFamily="34" charset="0"/>
                <a:sym typeface="宋体" pitchFamily="2" charset="-122"/>
              </a:endParaRPr>
            </a:p>
          </p:txBody>
        </p:sp>
      </p:grpSp>
      <p:sp>
        <p:nvSpPr>
          <p:cNvPr id="16415" name="矩形 60"/>
          <p:cNvSpPr>
            <a:spLocks noChangeArrowheads="1"/>
          </p:cNvSpPr>
          <p:nvPr/>
        </p:nvSpPr>
        <p:spPr bwMode="auto">
          <a:xfrm>
            <a:off x="1403350" y="1131888"/>
            <a:ext cx="24479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1400">
                <a:solidFill>
                  <a:srgbClr val="FF0000"/>
                </a:solidFill>
                <a:latin typeface="微软雅黑" pitchFamily="34" charset="-122"/>
                <a:ea typeface="微软雅黑" pitchFamily="34" charset="-122"/>
                <a:sym typeface="微软雅黑" pitchFamily="34" charset="-122"/>
              </a:rPr>
              <a:t>单击此处添加文字内容 </a:t>
            </a:r>
            <a:endParaRPr lang="en-US" sz="1400">
              <a:solidFill>
                <a:srgbClr val="FF0000"/>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单击此处添加文字内容单击此处添加文字内容单击此处添加文字内容 </a:t>
            </a:r>
            <a:endParaRPr lang="en-US" sz="1100">
              <a:solidFill>
                <a:srgbClr val="262626"/>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单击此处添加文字内容单击此处添加文字内容单击此处添加</a:t>
            </a:r>
            <a:endParaRPr lang="en-US" sz="1100">
              <a:solidFill>
                <a:srgbClr val="262626"/>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文字内容单击此处添加文字内容单击此处添加文字内容 </a:t>
            </a:r>
            <a:endParaRPr lang="en-US" sz="1100">
              <a:solidFill>
                <a:srgbClr val="262626"/>
              </a:solidFill>
              <a:latin typeface="微软雅黑" pitchFamily="34" charset="-122"/>
              <a:ea typeface="微软雅黑" pitchFamily="34" charset="-122"/>
              <a:sym typeface="微软雅黑" pitchFamily="34" charset="-122"/>
            </a:endParaRPr>
          </a:p>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单击此处添加文字内容单击此处添加文字内容</a:t>
            </a:r>
          </a:p>
        </p:txBody>
      </p:sp>
      <p:grpSp>
        <p:nvGrpSpPr>
          <p:cNvPr id="16416" name="组合 33"/>
          <p:cNvGrpSpPr>
            <a:grpSpLocks/>
          </p:cNvGrpSpPr>
          <p:nvPr/>
        </p:nvGrpSpPr>
        <p:grpSpPr bwMode="auto">
          <a:xfrm>
            <a:off x="539750" y="3724275"/>
            <a:ext cx="360363" cy="287338"/>
            <a:chOff x="0" y="0"/>
            <a:chExt cx="360040" cy="288032"/>
          </a:xfrm>
        </p:grpSpPr>
        <p:sp>
          <p:nvSpPr>
            <p:cNvPr id="15387" name="圆角矩形标注 44"/>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5388" name="直接连接符 45"/>
            <p:cNvCxnSpPr>
              <a:cxnSpLocks noChangeShapeType="1"/>
              <a:stCxn id="15387" idx="0"/>
              <a:endCxn id="15387"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15389" name="直接连接符 46"/>
            <p:cNvCxnSpPr>
              <a:cxnSpLocks noChangeShapeType="1"/>
              <a:stCxn id="15387" idx="1"/>
              <a:endCxn id="15387"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6421" name="TextBox 59"/>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Effect>
                                      <p:cBhvr>
                                        <p:cTn id="9" dur="500"/>
                                        <p:tgtEl>
                                          <p:spTgt spid="16416"/>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6421"/>
                                        </p:tgtEl>
                                        <p:attrNameLst>
                                          <p:attrName>style.visibility</p:attrName>
                                        </p:attrNameLst>
                                      </p:cBhvr>
                                      <p:to>
                                        <p:strVal val="visible"/>
                                      </p:to>
                                    </p:set>
                                    <p:anim calcmode="lin" valueType="num">
                                      <p:cBhvr>
                                        <p:cTn id="13" dur="500" fill="hold"/>
                                        <p:tgtEl>
                                          <p:spTgt spid="16421"/>
                                        </p:tgtEl>
                                        <p:attrNameLst>
                                          <p:attrName>ppt_w</p:attrName>
                                        </p:attrNameLst>
                                      </p:cBhvr>
                                      <p:tavLst>
                                        <p:tav tm="0">
                                          <p:val>
                                            <p:strVal val="4/3*#ppt_w"/>
                                          </p:val>
                                        </p:tav>
                                        <p:tav tm="100000">
                                          <p:val>
                                            <p:strVal val="#ppt_w"/>
                                          </p:val>
                                        </p:tav>
                                      </p:tavLst>
                                    </p:anim>
                                    <p:anim calcmode="lin" valueType="num">
                                      <p:cBhvr>
                                        <p:cTn id="14" dur="500" fill="hold"/>
                                        <p:tgtEl>
                                          <p:spTgt spid="16421"/>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42" presetClass="entr" presetSubtype="0" fill="hold" nodeType="afterEffect">
                                  <p:stCondLst>
                                    <p:cond delay="0"/>
                                  </p:stCondLst>
                                  <p:childTnLst>
                                    <p:set>
                                      <p:cBhvr>
                                        <p:cTn id="17" dur="1" fill="hold">
                                          <p:stCondLst>
                                            <p:cond delay="0"/>
                                          </p:stCondLst>
                                        </p:cTn>
                                        <p:tgtEl>
                                          <p:spTgt spid="16407"/>
                                        </p:tgtEl>
                                        <p:attrNameLst>
                                          <p:attrName>style.visibility</p:attrName>
                                        </p:attrNameLst>
                                      </p:cBhvr>
                                      <p:to>
                                        <p:strVal val="visible"/>
                                      </p:to>
                                    </p:set>
                                    <p:animEffect>
                                      <p:cBhvr>
                                        <p:cTn id="18" dur="500"/>
                                        <p:tgtEl>
                                          <p:spTgt spid="16407"/>
                                        </p:tgtEl>
                                      </p:cBhvr>
                                    </p:animEffect>
                                    <p:anim calcmode="lin" valueType="num">
                                      <p:cBhvr>
                                        <p:cTn id="19" dur="500" fill="hold"/>
                                        <p:tgtEl>
                                          <p:spTgt spid="16407"/>
                                        </p:tgtEl>
                                        <p:attrNameLst>
                                          <p:attrName>ppt_x</p:attrName>
                                        </p:attrNameLst>
                                      </p:cBhvr>
                                      <p:tavLst>
                                        <p:tav tm="0">
                                          <p:val>
                                            <p:strVal val="#ppt_x"/>
                                          </p:val>
                                        </p:tav>
                                        <p:tav tm="100000">
                                          <p:val>
                                            <p:strVal val="#ppt_x"/>
                                          </p:val>
                                        </p:tav>
                                      </p:tavLst>
                                    </p:anim>
                                    <p:anim calcmode="lin" valueType="num">
                                      <p:cBhvr>
                                        <p:cTn id="20" dur="500" fill="hold"/>
                                        <p:tgtEl>
                                          <p:spTgt spid="1640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950"/>
                            </p:stCondLst>
                            <p:childTnLst>
                              <p:par>
                                <p:cTn id="22" presetID="42" presetClass="entr" presetSubtype="0" fill="hold" nodeType="afterEffect">
                                  <p:stCondLst>
                                    <p:cond delay="0"/>
                                  </p:stCondLst>
                                  <p:childTnLst>
                                    <p:set>
                                      <p:cBhvr>
                                        <p:cTn id="23" dur="1" fill="hold">
                                          <p:stCondLst>
                                            <p:cond delay="0"/>
                                          </p:stCondLst>
                                        </p:cTn>
                                        <p:tgtEl>
                                          <p:spTgt spid="16411"/>
                                        </p:tgtEl>
                                        <p:attrNameLst>
                                          <p:attrName>style.visibility</p:attrName>
                                        </p:attrNameLst>
                                      </p:cBhvr>
                                      <p:to>
                                        <p:strVal val="visible"/>
                                      </p:to>
                                    </p:set>
                                    <p:animEffect>
                                      <p:cBhvr>
                                        <p:cTn id="24" dur="500"/>
                                        <p:tgtEl>
                                          <p:spTgt spid="16411"/>
                                        </p:tgtEl>
                                      </p:cBhvr>
                                    </p:animEffect>
                                    <p:anim calcmode="lin" valueType="num">
                                      <p:cBhvr>
                                        <p:cTn id="25" dur="500" fill="hold"/>
                                        <p:tgtEl>
                                          <p:spTgt spid="16411"/>
                                        </p:tgtEl>
                                        <p:attrNameLst>
                                          <p:attrName>ppt_x</p:attrName>
                                        </p:attrNameLst>
                                      </p:cBhvr>
                                      <p:tavLst>
                                        <p:tav tm="0">
                                          <p:val>
                                            <p:strVal val="#ppt_x"/>
                                          </p:val>
                                        </p:tav>
                                        <p:tav tm="100000">
                                          <p:val>
                                            <p:strVal val="#ppt_x"/>
                                          </p:val>
                                        </p:tav>
                                      </p:tavLst>
                                    </p:anim>
                                    <p:anim calcmode="lin" valueType="num">
                                      <p:cBhvr>
                                        <p:cTn id="26" dur="500" fill="hold"/>
                                        <p:tgtEl>
                                          <p:spTgt spid="16411"/>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2450"/>
                            </p:stCondLst>
                            <p:childTnLst>
                              <p:par>
                                <p:cTn id="28" presetID="10" presetClass="entr" presetSubtype="0" fill="hold" grpId="0" nodeType="afterEffect">
                                  <p:stCondLst>
                                    <p:cond delay="0"/>
                                  </p:stCondLst>
                                  <p:childTnLst>
                                    <p:set>
                                      <p:cBhvr>
                                        <p:cTn id="29" dur="1" fill="hold">
                                          <p:stCondLst>
                                            <p:cond delay="0"/>
                                          </p:stCondLst>
                                        </p:cTn>
                                        <p:tgtEl>
                                          <p:spTgt spid="16415"/>
                                        </p:tgtEl>
                                        <p:attrNameLst>
                                          <p:attrName>style.visibility</p:attrName>
                                        </p:attrNameLst>
                                      </p:cBhvr>
                                      <p:to>
                                        <p:strVal val="visible"/>
                                      </p:to>
                                    </p:set>
                                    <p:anim calcmode="lin" valueType="num">
                                      <p:cBhvr>
                                        <p:cTn id="30" dur="500" fill="hold"/>
                                        <p:tgtEl>
                                          <p:spTgt spid="16415"/>
                                        </p:tgtEl>
                                        <p:attrNameLst>
                                          <p:attrName>ppt_w</p:attrName>
                                        </p:attrNameLst>
                                      </p:cBhvr>
                                      <p:tavLst>
                                        <p:tav tm="0">
                                          <p:val>
                                            <p:fltVal val="0"/>
                                          </p:val>
                                        </p:tav>
                                        <p:tav tm="100000">
                                          <p:val>
                                            <p:strVal val="#ppt_w"/>
                                          </p:val>
                                        </p:tav>
                                      </p:tavLst>
                                    </p:anim>
                                    <p:anim calcmode="lin" valueType="num">
                                      <p:cBhvr>
                                        <p:cTn id="31" dur="500" fill="hold"/>
                                        <p:tgtEl>
                                          <p:spTgt spid="16415"/>
                                        </p:tgtEl>
                                        <p:attrNameLst>
                                          <p:attrName>ppt_h</p:attrName>
                                        </p:attrNameLst>
                                      </p:cBhvr>
                                      <p:tavLst>
                                        <p:tav tm="0">
                                          <p:val>
                                            <p:fltVal val="0"/>
                                          </p:val>
                                        </p:tav>
                                        <p:tav tm="100000">
                                          <p:val>
                                            <p:strVal val="#ppt_h"/>
                                          </p:val>
                                        </p:tav>
                                      </p:tavLst>
                                    </p:anim>
                                    <p:animEffect>
                                      <p:cBhvr>
                                        <p:cTn id="32" dur="500"/>
                                        <p:tgtEl>
                                          <p:spTgt spid="16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5" grpId="0" bldLvl="0" autoUpdateAnimBg="0"/>
      <p:bldP spid="16421"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等腰三角形 6"/>
          <p:cNvSpPr>
            <a:spLocks noChangeArrowheads="1"/>
          </p:cNvSpPr>
          <p:nvPr/>
        </p:nvSpPr>
        <p:spPr bwMode="auto">
          <a:xfrm rot="-5400000">
            <a:off x="5589588" y="1401763"/>
            <a:ext cx="4752975" cy="233997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6387" name="等腰三角形 7"/>
          <p:cNvSpPr>
            <a:spLocks noChangeArrowheads="1"/>
          </p:cNvSpPr>
          <p:nvPr/>
        </p:nvSpPr>
        <p:spPr bwMode="auto">
          <a:xfrm>
            <a:off x="4332288" y="2643188"/>
            <a:ext cx="4814887" cy="2370137"/>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pic>
        <p:nvPicPr>
          <p:cNvPr id="16388" name="Picture 6" descr="C:\Documents and Settings\Administrator\桌面\图片65.png"/>
          <p:cNvPicPr>
            <a:picLocks noChangeAspect="1" noChangeArrowheads="1"/>
          </p:cNvPicPr>
          <p:nvPr/>
        </p:nvPicPr>
        <p:blipFill>
          <a:blip r:embed="rId4">
            <a:extLst>
              <a:ext uri="{28A0092B-C50C-407E-A947-70E740481C1C}">
                <a14:useLocalDpi xmlns:a14="http://schemas.microsoft.com/office/drawing/2010/main" val="0"/>
              </a:ext>
            </a:extLst>
          </a:blip>
          <a:srcRect l="-46" t="31552" r="46" b="-565"/>
          <a:stretch>
            <a:fillRect/>
          </a:stretch>
        </p:blipFill>
        <p:spPr bwMode="auto">
          <a:xfrm>
            <a:off x="4322763" y="130175"/>
            <a:ext cx="4827587"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直接连接符 15"/>
          <p:cNvSpPr>
            <a:spLocks noChangeAspect="1" noChangeShapeType="1"/>
          </p:cNvSpPr>
          <p:nvPr/>
        </p:nvSpPr>
        <p:spPr bwMode="auto">
          <a:xfrm flipH="1">
            <a:off x="6989763" y="341313"/>
            <a:ext cx="2197100" cy="2232025"/>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0" name="直接连接符 16"/>
          <p:cNvSpPr>
            <a:spLocks noChangeAspect="1" noChangeShapeType="1"/>
          </p:cNvSpPr>
          <p:nvPr/>
        </p:nvSpPr>
        <p:spPr bwMode="auto">
          <a:xfrm>
            <a:off x="6996113" y="2574925"/>
            <a:ext cx="2197100" cy="2232025"/>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1" name="直接连接符 17"/>
          <p:cNvSpPr>
            <a:spLocks noChangeAspect="1" noChangeShapeType="1"/>
          </p:cNvSpPr>
          <p:nvPr/>
        </p:nvSpPr>
        <p:spPr bwMode="auto">
          <a:xfrm rot="5400000" flipH="1">
            <a:off x="6750051" y="2797175"/>
            <a:ext cx="2233612" cy="2268537"/>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2" name="直接连接符 18"/>
          <p:cNvSpPr>
            <a:spLocks noChangeAspect="1" noChangeShapeType="1"/>
          </p:cNvSpPr>
          <p:nvPr/>
        </p:nvSpPr>
        <p:spPr bwMode="auto">
          <a:xfrm rot="5400000">
            <a:off x="4486276" y="2797175"/>
            <a:ext cx="2233612" cy="2268537"/>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3" name="直接连接符 19"/>
          <p:cNvSpPr>
            <a:spLocks noChangeAspect="1" noChangeShapeType="1"/>
          </p:cNvSpPr>
          <p:nvPr/>
        </p:nvSpPr>
        <p:spPr bwMode="auto">
          <a:xfrm rot="16200000" flipH="1">
            <a:off x="4462463" y="7143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4" name="直接连接符 20"/>
          <p:cNvSpPr>
            <a:spLocks noChangeAspect="1" noChangeShapeType="1"/>
          </p:cNvSpPr>
          <p:nvPr/>
        </p:nvSpPr>
        <p:spPr bwMode="auto">
          <a:xfrm rot="-5400000">
            <a:off x="6765131" y="67469"/>
            <a:ext cx="2268538" cy="2305050"/>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5" name="直接连接符 22"/>
          <p:cNvSpPr>
            <a:spLocks noChangeAspect="1" noChangeShapeType="1"/>
          </p:cNvSpPr>
          <p:nvPr/>
        </p:nvSpPr>
        <p:spPr bwMode="auto">
          <a:xfrm rot="16200000" flipH="1">
            <a:off x="4130675" y="69850"/>
            <a:ext cx="2481263" cy="2519363"/>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6" name="直接连接符 23"/>
          <p:cNvSpPr>
            <a:spLocks noChangeAspect="1" noChangeShapeType="1"/>
          </p:cNvSpPr>
          <p:nvPr/>
        </p:nvSpPr>
        <p:spPr bwMode="auto">
          <a:xfrm rot="16200000" flipH="1">
            <a:off x="3998119" y="70644"/>
            <a:ext cx="2481262"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7" name="直接连接符 24"/>
          <p:cNvSpPr>
            <a:spLocks noChangeAspect="1" noChangeShapeType="1"/>
          </p:cNvSpPr>
          <p:nvPr/>
        </p:nvSpPr>
        <p:spPr bwMode="auto">
          <a:xfrm rot="5400000">
            <a:off x="4056857" y="2550319"/>
            <a:ext cx="2552700" cy="2592387"/>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8" name="直接连接符 25"/>
          <p:cNvSpPr>
            <a:spLocks noChangeAspect="1" noChangeShapeType="1"/>
          </p:cNvSpPr>
          <p:nvPr/>
        </p:nvSpPr>
        <p:spPr bwMode="auto">
          <a:xfrm rot="5400000">
            <a:off x="4002882" y="2550319"/>
            <a:ext cx="2481262"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99" name="矩形 26"/>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6400" name="矩形 27"/>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pic>
        <p:nvPicPr>
          <p:cNvPr id="17425" name="medi3671.wav">
            <a:hlinkClick r:id="" action="ppaction://media"/>
          </p:cNvPr>
          <p:cNvPicPr>
            <a:picLocks noChangeAspect="1" noChangeArrowheads="1"/>
          </p:cNvPicPr>
          <p:nvPr>
            <a:wavAudioFile r:embed="rId1" name="media1.wav"/>
          </p:nvPr>
        </p:nvPicPr>
        <p:blipFill>
          <a:blip r:embed="rId5">
            <a:extLst>
              <a:ext uri="{28A0092B-C50C-407E-A947-70E740481C1C}">
                <a14:useLocalDpi xmlns:a14="http://schemas.microsoft.com/office/drawing/2010/main" val="0"/>
              </a:ext>
            </a:extLst>
          </a:blip>
          <a:srcRect/>
          <a:stretch>
            <a:fillRect/>
          </a:stretch>
        </p:blipFill>
        <p:spPr bwMode="auto">
          <a:xfrm>
            <a:off x="-971550" y="-8842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TextBox 34"/>
          <p:cNvSpPr>
            <a:spLocks noChangeArrowheads="1"/>
          </p:cNvSpPr>
          <p:nvPr/>
        </p:nvSpPr>
        <p:spPr bwMode="auto">
          <a:xfrm>
            <a:off x="938213" y="1997075"/>
            <a:ext cx="155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Font typeface="Wingdings" pitchFamily="2" charset="2"/>
              <a:buChar char="n"/>
            </a:pPr>
            <a:r>
              <a:rPr lang="zh-CN" altLang="en-US" sz="2000">
                <a:solidFill>
                  <a:srgbClr val="FF0000"/>
                </a:solidFill>
                <a:latin typeface="微软雅黑" pitchFamily="34" charset="-122"/>
                <a:ea typeface="微软雅黑" pitchFamily="34" charset="-122"/>
                <a:sym typeface="微软雅黑" pitchFamily="34" charset="-122"/>
              </a:rPr>
              <a:t>谢谢大家</a:t>
            </a:r>
          </a:p>
        </p:txBody>
      </p:sp>
      <p:grpSp>
        <p:nvGrpSpPr>
          <p:cNvPr id="17427" name="组合 42"/>
          <p:cNvGrpSpPr>
            <a:grpSpLocks/>
          </p:cNvGrpSpPr>
          <p:nvPr/>
        </p:nvGrpSpPr>
        <p:grpSpPr bwMode="auto">
          <a:xfrm>
            <a:off x="4067175" y="1131888"/>
            <a:ext cx="360363" cy="287337"/>
            <a:chOff x="0" y="0"/>
            <a:chExt cx="360040" cy="288032"/>
          </a:xfrm>
        </p:grpSpPr>
        <p:sp>
          <p:nvSpPr>
            <p:cNvPr id="16411" name="圆角矩形标注 27"/>
            <p:cNvSpPr>
              <a:spLocks noChangeArrowheads="1"/>
            </p:cNvSpPr>
            <p:nvPr/>
          </p:nvSpPr>
          <p:spPr bwMode="auto">
            <a:xfrm>
              <a:off x="0" y="0"/>
              <a:ext cx="360040" cy="288032"/>
            </a:xfrm>
            <a:prstGeom prst="wedgeRoundRectCallout">
              <a:avLst>
                <a:gd name="adj1" fmla="val -42000"/>
                <a:gd name="adj2" fmla="val 81019"/>
                <a:gd name="adj3" fmla="val 16667"/>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6412" name="直接连接符 28"/>
            <p:cNvCxnSpPr>
              <a:cxnSpLocks noChangeShapeType="1"/>
              <a:stCxn id="16411" idx="0"/>
              <a:endCxn id="16411" idx="2"/>
            </p:cNvCxnSpPr>
            <p:nvPr/>
          </p:nvCxnSpPr>
          <p:spPr bwMode="auto">
            <a:xfrm>
              <a:off x="180020" y="0"/>
              <a:ext cx="1" cy="288032"/>
            </a:xfrm>
            <a:prstGeom prst="line">
              <a:avLst/>
            </a:prstGeom>
            <a:noFill/>
            <a:ln w="28575">
              <a:solidFill>
                <a:srgbClr val="F2F2F2"/>
              </a:solidFill>
              <a:bevel/>
              <a:headEnd/>
              <a:tailEnd/>
            </a:ln>
            <a:extLst>
              <a:ext uri="{909E8E84-426E-40DD-AFC4-6F175D3DCCD1}">
                <a14:hiddenFill xmlns:a14="http://schemas.microsoft.com/office/drawing/2010/main">
                  <a:noFill/>
                </a14:hiddenFill>
              </a:ext>
            </a:extLst>
          </p:spPr>
        </p:cxnSp>
        <p:cxnSp>
          <p:nvCxnSpPr>
            <p:cNvPr id="16413" name="直接连接符 30"/>
            <p:cNvCxnSpPr>
              <a:cxnSpLocks noChangeShapeType="1"/>
              <a:stCxn id="16411" idx="1"/>
              <a:endCxn id="16411" idx="3"/>
            </p:cNvCxnSpPr>
            <p:nvPr/>
          </p:nvCxnSpPr>
          <p:spPr bwMode="auto">
            <a:xfrm>
              <a:off x="0" y="144016"/>
              <a:ext cx="360040" cy="1"/>
            </a:xfrm>
            <a:prstGeom prst="line">
              <a:avLst/>
            </a:prstGeom>
            <a:noFill/>
            <a:ln w="28575">
              <a:solidFill>
                <a:srgbClr val="F2F2F2"/>
              </a:solidFill>
              <a:bevel/>
              <a:headEnd/>
              <a:tailEnd/>
            </a:ln>
            <a:extLst>
              <a:ext uri="{909E8E84-426E-40DD-AFC4-6F175D3DCCD1}">
                <a14:hiddenFill xmlns:a14="http://schemas.microsoft.com/office/drawing/2010/main">
                  <a:noFill/>
                </a14:hiddenFill>
              </a:ext>
            </a:extLst>
          </p:spPr>
        </p:cxnSp>
      </p:grpSp>
      <p:grpSp>
        <p:nvGrpSpPr>
          <p:cNvPr id="17432" name="组合 24"/>
          <p:cNvGrpSpPr>
            <a:grpSpLocks/>
          </p:cNvGrpSpPr>
          <p:nvPr/>
        </p:nvGrpSpPr>
        <p:grpSpPr bwMode="auto">
          <a:xfrm rot="10800000">
            <a:off x="179388" y="2211388"/>
            <a:ext cx="246062" cy="720725"/>
            <a:chOff x="0" y="0"/>
            <a:chExt cx="246504" cy="720080"/>
          </a:xfrm>
        </p:grpSpPr>
        <p:sp>
          <p:nvSpPr>
            <p:cNvPr id="16409" name="等腰三角形 29"/>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6410"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7435" name="TextBox 33"/>
          <p:cNvSpPr>
            <a:spLocks noChangeArrowheads="1"/>
          </p:cNvSpPr>
          <p:nvPr/>
        </p:nvSpPr>
        <p:spPr bwMode="auto">
          <a:xfrm>
            <a:off x="827088" y="1347788"/>
            <a:ext cx="3278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4800">
                <a:solidFill>
                  <a:srgbClr val="000000"/>
                </a:solidFill>
                <a:latin typeface="方正汉真广标简体"/>
                <a:ea typeface="方正汉真广标简体"/>
                <a:cs typeface="方正汉真广标简体"/>
              </a:rPr>
              <a:t>Thank You</a:t>
            </a:r>
            <a:endParaRPr lang="zh-CN" altLang="en-US" sz="4800">
              <a:solidFill>
                <a:srgbClr val="000000"/>
              </a:solidFill>
              <a:latin typeface="方正汉真广标简体"/>
              <a:ea typeface="方正汉真广标简体"/>
              <a:cs typeface="方正汉真广标简体"/>
            </a:endParaRPr>
          </a:p>
        </p:txBody>
      </p:sp>
      <p:sp>
        <p:nvSpPr>
          <p:cNvPr id="17436" name="TextBox 1"/>
          <p:cNvSpPr>
            <a:spLocks noChangeArrowheads="1"/>
          </p:cNvSpPr>
          <p:nvPr/>
        </p:nvSpPr>
        <p:spPr bwMode="auto">
          <a:xfrm>
            <a:off x="1700213" y="2681288"/>
            <a:ext cx="16754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400" dirty="0">
                <a:solidFill>
                  <a:srgbClr val="3F3F3F"/>
                </a:solidFill>
                <a:latin typeface="微软雅黑" pitchFamily="34" charset="-122"/>
                <a:ea typeface="微软雅黑" pitchFamily="34" charset="-122"/>
                <a:sym typeface="微软雅黑" pitchFamily="34" charset="-122"/>
              </a:rPr>
              <a:t>热线：</a:t>
            </a:r>
            <a:r>
              <a:rPr lang="en-US" altLang="zh-CN" sz="1400" dirty="0">
                <a:solidFill>
                  <a:srgbClr val="3F3F3F"/>
                </a:solidFill>
                <a:latin typeface="微软雅黑" pitchFamily="34" charset="-122"/>
                <a:ea typeface="微软雅黑" pitchFamily="34" charset="-122"/>
                <a:sym typeface="微软雅黑" pitchFamily="34" charset="-122"/>
              </a:rPr>
              <a:t>000000000</a:t>
            </a:r>
            <a:endParaRPr lang="zh-CN" altLang="en-US" sz="1400" dirty="0">
              <a:solidFill>
                <a:srgbClr val="3F3F3F"/>
              </a:solidFill>
              <a:latin typeface="微软雅黑" pitchFamily="34" charset="-122"/>
              <a:ea typeface="微软雅黑" pitchFamily="34" charset="-122"/>
              <a:sym typeface="微软雅黑" pitchFamily="34" charset="-122"/>
            </a:endParaRPr>
          </a:p>
        </p:txBody>
      </p:sp>
      <p:sp>
        <p:nvSpPr>
          <p:cNvPr id="17437" name="TextBox 2"/>
          <p:cNvSpPr>
            <a:spLocks noChangeArrowheads="1"/>
          </p:cNvSpPr>
          <p:nvPr/>
        </p:nvSpPr>
        <p:spPr bwMode="auto">
          <a:xfrm>
            <a:off x="1700213" y="2987675"/>
            <a:ext cx="16754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400" dirty="0">
                <a:solidFill>
                  <a:srgbClr val="3F3F3F"/>
                </a:solidFill>
                <a:latin typeface="微软雅黑" pitchFamily="34" charset="-122"/>
                <a:ea typeface="微软雅黑" pitchFamily="34" charset="-122"/>
                <a:sym typeface="微软雅黑" pitchFamily="34" charset="-122"/>
              </a:rPr>
              <a:t>邮件：</a:t>
            </a:r>
            <a:r>
              <a:rPr lang="en-US" altLang="zh-CN" sz="1400" dirty="0">
                <a:solidFill>
                  <a:srgbClr val="3F3F3F"/>
                </a:solidFill>
                <a:latin typeface="微软雅黑" pitchFamily="34" charset="-122"/>
                <a:ea typeface="微软雅黑" pitchFamily="34" charset="-122"/>
                <a:sym typeface="微软雅黑" pitchFamily="34" charset="-122"/>
              </a:rPr>
              <a:t>000000000</a:t>
            </a:r>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299" y="2559051"/>
            <a:ext cx="1012200" cy="842962"/>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7427"/>
                                        </p:tgtEl>
                                        <p:attrNameLst>
                                          <p:attrName>style.visibility</p:attrName>
                                        </p:attrNameLst>
                                      </p:cBhvr>
                                      <p:to>
                                        <p:strVal val="visible"/>
                                      </p:to>
                                    </p:set>
                                  </p:childTnLst>
                                </p:cTn>
                              </p:par>
                            </p:childTnLst>
                          </p:cTn>
                        </p:par>
                        <p:par>
                          <p:cTn id="10" fill="hold" nodeType="afterGroup">
                            <p:stCondLst>
                              <p:cond delay="1000"/>
                            </p:stCondLst>
                            <p:childTnLst>
                              <p:par>
                                <p:cTn id="11" presetID="23" presetClass="entr" presetSubtype="288" fill="hold" grpId="0" nodeType="afterEffect">
                                  <p:stCondLst>
                                    <p:cond delay="0"/>
                                  </p:stCondLst>
                                  <p:iterate type="lt">
                                    <p:tmPct val="100000"/>
                                  </p:iterate>
                                  <p:childTnLst>
                                    <p:set>
                                      <p:cBhvr>
                                        <p:cTn id="12" dur="1" fill="hold">
                                          <p:stCondLst>
                                            <p:cond delay="0"/>
                                          </p:stCondLst>
                                        </p:cTn>
                                        <p:tgtEl>
                                          <p:spTgt spid="17435"/>
                                        </p:tgtEl>
                                        <p:attrNameLst>
                                          <p:attrName>style.visibility</p:attrName>
                                        </p:attrNameLst>
                                      </p:cBhvr>
                                      <p:to>
                                        <p:strVal val="visible"/>
                                      </p:to>
                                    </p:set>
                                    <p:anim calcmode="lin" valueType="num">
                                      <p:cBhvr>
                                        <p:cTn id="13" dur="75" fill="hold"/>
                                        <p:tgtEl>
                                          <p:spTgt spid="17435"/>
                                        </p:tgtEl>
                                        <p:attrNameLst>
                                          <p:attrName>ppt_w</p:attrName>
                                        </p:attrNameLst>
                                      </p:cBhvr>
                                      <p:tavLst>
                                        <p:tav tm="0">
                                          <p:val>
                                            <p:strVal val="4/3*#ppt_w"/>
                                          </p:val>
                                        </p:tav>
                                        <p:tav tm="100000">
                                          <p:val>
                                            <p:strVal val="#ppt_w"/>
                                          </p:val>
                                        </p:tav>
                                      </p:tavLst>
                                    </p:anim>
                                    <p:anim calcmode="lin" valueType="num">
                                      <p:cBhvr>
                                        <p:cTn id="14" dur="75" fill="hold"/>
                                        <p:tgtEl>
                                          <p:spTgt spid="17435"/>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600"/>
                            </p:stCondLst>
                            <p:childTnLst>
                              <p:par>
                                <p:cTn id="16" presetID="12" presetClass="entr" presetSubtype="1" fill="hold" grpId="0" nodeType="afterEffect">
                                  <p:stCondLst>
                                    <p:cond delay="0"/>
                                  </p:stCondLst>
                                  <p:childTnLst>
                                    <p:set>
                                      <p:cBhvr>
                                        <p:cTn id="17" dur="1" fill="hold">
                                          <p:stCondLst>
                                            <p:cond delay="0"/>
                                          </p:stCondLst>
                                        </p:cTn>
                                        <p:tgtEl>
                                          <p:spTgt spid="17426"/>
                                        </p:tgtEl>
                                        <p:attrNameLst>
                                          <p:attrName>style.visibility</p:attrName>
                                        </p:attrNameLst>
                                      </p:cBhvr>
                                      <p:to>
                                        <p:strVal val="visible"/>
                                      </p:to>
                                    </p:set>
                                    <p:anim calcmode="lin" valueType="num">
                                      <p:cBhvr additive="base">
                                        <p:cTn id="18" dur="500"/>
                                        <p:tgtEl>
                                          <p:spTgt spid="17426"/>
                                        </p:tgtEl>
                                        <p:attrNameLst>
                                          <p:attrName>ppt_y</p:attrName>
                                        </p:attrNameLst>
                                      </p:cBhvr>
                                      <p:tavLst>
                                        <p:tav tm="0">
                                          <p:val>
                                            <p:strVal val="#ppt_y-#ppt_h*1.125000"/>
                                          </p:val>
                                        </p:tav>
                                        <p:tav tm="100000">
                                          <p:val>
                                            <p:strVal val="#ppt_y"/>
                                          </p:val>
                                        </p:tav>
                                      </p:tavLst>
                                    </p:anim>
                                    <p:animEffect transition="in" filter="wipe(down)">
                                      <p:cBhvr>
                                        <p:cTn id="19" dur="500"/>
                                        <p:tgtEl>
                                          <p:spTgt spid="17426"/>
                                        </p:tgtEl>
                                      </p:cBhvr>
                                    </p:animEffect>
                                  </p:childTnLst>
                                </p:cTn>
                              </p:par>
                            </p:childTnLst>
                          </p:cTn>
                        </p:par>
                        <p:par>
                          <p:cTn id="20" fill="hold" nodeType="afterGroup">
                            <p:stCondLst>
                              <p:cond delay="2100"/>
                            </p:stCondLst>
                            <p:childTnLst>
                              <p:par>
                                <p:cTn id="21" presetID="23" presetClass="entr" presetSubtype="288" fill="hold" grpId="0" nodeType="afterEffect">
                                  <p:stCondLst>
                                    <p:cond delay="0"/>
                                  </p:stCondLst>
                                  <p:iterate type="lt">
                                    <p:tmPct val="100000"/>
                                  </p:iterate>
                                  <p:childTnLst>
                                    <p:set>
                                      <p:cBhvr>
                                        <p:cTn id="22" dur="1" fill="hold">
                                          <p:stCondLst>
                                            <p:cond delay="0"/>
                                          </p:stCondLst>
                                        </p:cTn>
                                        <p:tgtEl>
                                          <p:spTgt spid="17436"/>
                                        </p:tgtEl>
                                        <p:attrNameLst>
                                          <p:attrName>style.visibility</p:attrName>
                                        </p:attrNameLst>
                                      </p:cBhvr>
                                      <p:to>
                                        <p:strVal val="visible"/>
                                      </p:to>
                                    </p:set>
                                    <p:anim calcmode="lin" valueType="num">
                                      <p:cBhvr>
                                        <p:cTn id="23" dur="75" fill="hold"/>
                                        <p:tgtEl>
                                          <p:spTgt spid="17436"/>
                                        </p:tgtEl>
                                        <p:attrNameLst>
                                          <p:attrName>ppt_w</p:attrName>
                                        </p:attrNameLst>
                                      </p:cBhvr>
                                      <p:tavLst>
                                        <p:tav tm="0">
                                          <p:val>
                                            <p:strVal val="4/3*#ppt_w"/>
                                          </p:val>
                                        </p:tav>
                                        <p:tav tm="100000">
                                          <p:val>
                                            <p:strVal val="#ppt_w"/>
                                          </p:val>
                                        </p:tav>
                                      </p:tavLst>
                                    </p:anim>
                                    <p:anim calcmode="lin" valueType="num">
                                      <p:cBhvr>
                                        <p:cTn id="24" dur="75" fill="hold"/>
                                        <p:tgtEl>
                                          <p:spTgt spid="17436"/>
                                        </p:tgtEl>
                                        <p:attrNameLst>
                                          <p:attrName>ppt_h</p:attrName>
                                        </p:attrNameLst>
                                      </p:cBhvr>
                                      <p:tavLst>
                                        <p:tav tm="0">
                                          <p:val>
                                            <p:strVal val="4/3*#ppt_h"/>
                                          </p:val>
                                        </p:tav>
                                        <p:tav tm="100000">
                                          <p:val>
                                            <p:strVal val="#ppt_h"/>
                                          </p:val>
                                        </p:tav>
                                      </p:tavLst>
                                    </p:anim>
                                  </p:childTnLst>
                                </p:cTn>
                              </p:par>
                            </p:childTnLst>
                          </p:cTn>
                        </p:par>
                        <p:par>
                          <p:cTn id="25" fill="hold" nodeType="afterGroup">
                            <p:stCondLst>
                              <p:cond delay="3000"/>
                            </p:stCondLst>
                            <p:childTnLst>
                              <p:par>
                                <p:cTn id="26" presetID="23" presetClass="entr" presetSubtype="288" fill="hold" grpId="0" nodeType="afterEffect">
                                  <p:stCondLst>
                                    <p:cond delay="0"/>
                                  </p:stCondLst>
                                  <p:iterate type="lt">
                                    <p:tmPct val="100000"/>
                                  </p:iterate>
                                  <p:childTnLst>
                                    <p:set>
                                      <p:cBhvr>
                                        <p:cTn id="27" dur="1" fill="hold">
                                          <p:stCondLst>
                                            <p:cond delay="0"/>
                                          </p:stCondLst>
                                        </p:cTn>
                                        <p:tgtEl>
                                          <p:spTgt spid="17437"/>
                                        </p:tgtEl>
                                        <p:attrNameLst>
                                          <p:attrName>style.visibility</p:attrName>
                                        </p:attrNameLst>
                                      </p:cBhvr>
                                      <p:to>
                                        <p:strVal val="visible"/>
                                      </p:to>
                                    </p:set>
                                    <p:anim calcmode="lin" valueType="num">
                                      <p:cBhvr>
                                        <p:cTn id="28" dur="75" fill="hold"/>
                                        <p:tgtEl>
                                          <p:spTgt spid="17437"/>
                                        </p:tgtEl>
                                        <p:attrNameLst>
                                          <p:attrName>ppt_w</p:attrName>
                                        </p:attrNameLst>
                                      </p:cBhvr>
                                      <p:tavLst>
                                        <p:tav tm="0">
                                          <p:val>
                                            <p:strVal val="4/3*#ppt_w"/>
                                          </p:val>
                                        </p:tav>
                                        <p:tav tm="100000">
                                          <p:val>
                                            <p:strVal val="#ppt_w"/>
                                          </p:val>
                                        </p:tav>
                                      </p:tavLst>
                                    </p:anim>
                                    <p:anim calcmode="lin" valueType="num">
                                      <p:cBhvr>
                                        <p:cTn id="29" dur="75" fill="hold"/>
                                        <p:tgtEl>
                                          <p:spTgt spid="1743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42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mediacall" presetSubtype="0" fill="hold" nodeType="clickEffect">
                                  <p:stCondLst>
                                    <p:cond delay="0"/>
                                  </p:stCondLst>
                                  <p:childTnLst>
                                    <p:cmd type="call" cmd="playFrom(0.0)">
                                      <p:cBhvr>
                                        <p:cTn id="34" dur="1" fill="hold"/>
                                        <p:tgtEl>
                                          <p:spTgt spid="17425"/>
                                        </p:tgtEl>
                                      </p:cBhvr>
                                    </p:cmd>
                                  </p:childTnLst>
                                </p:cTn>
                              </p:par>
                            </p:childTnLst>
                          </p:cTn>
                        </p:par>
                      </p:childTnLst>
                    </p:cTn>
                  </p:par>
                </p:childTnLst>
              </p:cTn>
              <p:nextCondLst>
                <p:cond evt="onClick" delay="0">
                  <p:tgtEl>
                    <p:spTgt spid="17425"/>
                  </p:tgtEl>
                </p:cond>
              </p:nextCondLst>
            </p:seq>
            <p:audio>
              <p:cMediaNode vol="80000">
                <p:cTn id="35" fill="hold" display="0">
                  <p:stCondLst>
                    <p:cond delay="indefinite"/>
                  </p:stCondLst>
                  <p:endCondLst>
                    <p:cond evt="onStopAudio" delay="0">
                      <p:tgtEl>
                        <p:sldTgt/>
                      </p:tgtEl>
                    </p:cond>
                  </p:endCondLst>
                </p:cTn>
                <p:tgtEl>
                  <p:spTgt spid="17425"/>
                </p:tgtEl>
              </p:cMediaNode>
            </p:audio>
          </p:childTnLst>
        </p:cTn>
      </p:par>
    </p:tnLst>
    <p:bldLst>
      <p:bldP spid="17426" grpId="0" autoUpdateAnimBg="0"/>
      <p:bldP spid="17435" grpId="0" autoUpdateAnimBg="0"/>
      <p:bldP spid="17436" grpId="0" autoUpdateAnimBg="0"/>
      <p:bldP spid="1743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243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82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组合 1"/>
          <p:cNvGrpSpPr>
            <a:grpSpLocks/>
          </p:cNvGrpSpPr>
          <p:nvPr/>
        </p:nvGrpSpPr>
        <p:grpSpPr bwMode="auto">
          <a:xfrm>
            <a:off x="8626475" y="2211388"/>
            <a:ext cx="247650" cy="720725"/>
            <a:chOff x="0" y="0"/>
            <a:chExt cx="246504" cy="720080"/>
          </a:xfrm>
        </p:grpSpPr>
        <p:sp>
          <p:nvSpPr>
            <p:cNvPr id="3106"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107"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3075"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76"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77"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78"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79"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0"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1"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2"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3"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4"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5"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6"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7"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8"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89"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90"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91"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3092"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19" name="椭圆 47"/>
          <p:cNvSpPr>
            <a:spLocks noChangeArrowheads="1"/>
          </p:cNvSpPr>
          <p:nvPr/>
        </p:nvSpPr>
        <p:spPr bwMode="auto">
          <a:xfrm>
            <a:off x="6538913" y="2428875"/>
            <a:ext cx="2089150" cy="2089150"/>
          </a:xfrm>
          <a:prstGeom prst="ellipse">
            <a:avLst/>
          </a:prstGeom>
          <a:gradFill rotWithShape="1">
            <a:gsLst>
              <a:gs pos="0">
                <a:srgbClr val="1B0B0B"/>
              </a:gs>
              <a:gs pos="73000">
                <a:srgbClr val="4B0300"/>
              </a:gs>
              <a:gs pos="100000">
                <a:srgbClr val="4B03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20" name="椭圆 53"/>
          <p:cNvSpPr>
            <a:spLocks noChangeAspect="1" noChangeArrowheads="1"/>
          </p:cNvSpPr>
          <p:nvPr/>
        </p:nvSpPr>
        <p:spPr bwMode="auto">
          <a:xfrm>
            <a:off x="6521450" y="2411413"/>
            <a:ext cx="2124075" cy="2124075"/>
          </a:xfrm>
          <a:prstGeom prst="ellipse">
            <a:avLst/>
          </a:prstGeom>
          <a:noFill/>
          <a:ln w="12700">
            <a:solidFill>
              <a:srgbClr val="1B0B0B">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21" name="椭圆 54"/>
          <p:cNvSpPr>
            <a:spLocks noChangeAspect="1" noChangeArrowheads="1"/>
          </p:cNvSpPr>
          <p:nvPr/>
        </p:nvSpPr>
        <p:spPr bwMode="auto">
          <a:xfrm>
            <a:off x="6413500" y="2303463"/>
            <a:ext cx="2339975" cy="2339975"/>
          </a:xfrm>
          <a:prstGeom prst="ellipse">
            <a:avLst/>
          </a:prstGeom>
          <a:noFill/>
          <a:ln w="12700">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22" name="矩形 55"/>
          <p:cNvSpPr>
            <a:spLocks noChangeArrowheads="1"/>
          </p:cNvSpPr>
          <p:nvPr/>
        </p:nvSpPr>
        <p:spPr bwMode="auto">
          <a:xfrm>
            <a:off x="2195513" y="1827213"/>
            <a:ext cx="4787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       单击此处添加文字内容单击此处添加文字内容 单击此处添加文字内容单击此处添加文字内容单击此处添加文字内容 单击此处添加文字内容单击此处添加文字内容单击此处添加文字内容 单击此处添加文字内容单击此处添加文字内容单击此处添加文字内容</a:t>
            </a:r>
          </a:p>
        </p:txBody>
      </p:sp>
      <p:sp>
        <p:nvSpPr>
          <p:cNvPr id="4123" name="矩形 56"/>
          <p:cNvSpPr>
            <a:spLocks noChangeArrowheads="1"/>
          </p:cNvSpPr>
          <p:nvPr/>
        </p:nvSpPr>
        <p:spPr bwMode="auto">
          <a:xfrm>
            <a:off x="2987675" y="2749550"/>
            <a:ext cx="32400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       </a:t>
            </a:r>
            <a:r>
              <a:rPr lang="zh-CN" altLang="en-US" sz="1400">
                <a:solidFill>
                  <a:srgbClr val="FF0000"/>
                </a:solidFill>
                <a:latin typeface="微软雅黑" pitchFamily="34" charset="-122"/>
                <a:ea typeface="微软雅黑" pitchFamily="34" charset="-122"/>
                <a:sym typeface="微软雅黑" pitchFamily="34" charset="-122"/>
              </a:rPr>
              <a:t>单击此处添加文字内容 </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a:t>
            </a:r>
            <a:endParaRPr lang="zh-CN" altLang="en-US"/>
          </a:p>
        </p:txBody>
      </p:sp>
      <p:sp>
        <p:nvSpPr>
          <p:cNvPr id="4124" name="矩形 57"/>
          <p:cNvSpPr>
            <a:spLocks noChangeArrowheads="1"/>
          </p:cNvSpPr>
          <p:nvPr/>
        </p:nvSpPr>
        <p:spPr bwMode="auto">
          <a:xfrm>
            <a:off x="2130425" y="1254125"/>
            <a:ext cx="463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a:solidFill>
                  <a:srgbClr val="FF0000"/>
                </a:solidFill>
                <a:latin typeface="微软雅黑" pitchFamily="34" charset="-122"/>
                <a:ea typeface="微软雅黑" pitchFamily="34" charset="-122"/>
                <a:sym typeface="微软雅黑" pitchFamily="34" charset="-122"/>
              </a:rPr>
              <a:t>       </a:t>
            </a:r>
            <a:r>
              <a:rPr lang="zh-CN" altLang="en-US" sz="1400">
                <a:solidFill>
                  <a:srgbClr val="FF0000"/>
                </a:solidFill>
                <a:latin typeface="微软雅黑" pitchFamily="34" charset="-122"/>
                <a:ea typeface="微软雅黑" pitchFamily="34" charset="-122"/>
                <a:sym typeface="微软雅黑" pitchFamily="34" charset="-122"/>
              </a:rPr>
              <a:t>单击此处添加文字内容 </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a:t>
            </a:r>
            <a:endParaRPr lang="zh-CN" altLang="en-US"/>
          </a:p>
        </p:txBody>
      </p:sp>
      <p:sp>
        <p:nvSpPr>
          <p:cNvPr id="4125" name="TextBox 58"/>
          <p:cNvSpPr>
            <a:spLocks noChangeArrowheads="1"/>
          </p:cNvSpPr>
          <p:nvPr/>
        </p:nvSpPr>
        <p:spPr bwMode="auto">
          <a:xfrm rot="-423329">
            <a:off x="6689725" y="3094038"/>
            <a:ext cx="181133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buFont typeface="Arial" pitchFamily="34" charset="0"/>
              <a:buNone/>
            </a:pPr>
            <a:r>
              <a:rPr lang="zh-CN" altLang="en-US" sz="1600">
                <a:solidFill>
                  <a:schemeClr val="bg1"/>
                </a:solidFill>
                <a:latin typeface="造字工房悦黑体验版常规体"/>
                <a:ea typeface="造字工房悦黑体验版常规体"/>
                <a:cs typeface="造字工房悦黑体验版常规体"/>
                <a:sym typeface="造字工房悦黑体验版常规体"/>
              </a:rPr>
              <a:t>单击此处</a:t>
            </a:r>
            <a:endParaRPr lang="en-US" sz="1600">
              <a:solidFill>
                <a:schemeClr val="bg1"/>
              </a:solidFill>
              <a:latin typeface="造字工房悦黑体验版常规体"/>
              <a:ea typeface="造字工房悦黑体验版常规体"/>
              <a:cs typeface="造字工房悦黑体验版常规体"/>
              <a:sym typeface="造字工房悦黑体验版常规体"/>
            </a:endParaRPr>
          </a:p>
          <a:p>
            <a:pPr algn="ctr">
              <a:lnSpc>
                <a:spcPct val="120000"/>
              </a:lnSpc>
              <a:buFont typeface="Arial" pitchFamily="34" charset="0"/>
              <a:buNone/>
            </a:pPr>
            <a:r>
              <a:rPr lang="zh-CN" altLang="en-US" sz="1600">
                <a:solidFill>
                  <a:schemeClr val="bg1"/>
                </a:solidFill>
                <a:latin typeface="造字工房悦黑体验版常规体"/>
                <a:ea typeface="造字工房悦黑体验版常规体"/>
                <a:cs typeface="造字工房悦黑体验版常规体"/>
                <a:sym typeface="造字工房悦黑体验版常规体"/>
              </a:rPr>
              <a:t>输入个性宣言</a:t>
            </a:r>
          </a:p>
        </p:txBody>
      </p:sp>
      <p:grpSp>
        <p:nvGrpSpPr>
          <p:cNvPr id="4126" name="组合 59"/>
          <p:cNvGrpSpPr>
            <a:grpSpLocks/>
          </p:cNvGrpSpPr>
          <p:nvPr/>
        </p:nvGrpSpPr>
        <p:grpSpPr bwMode="auto">
          <a:xfrm>
            <a:off x="539750" y="3724275"/>
            <a:ext cx="360363" cy="287338"/>
            <a:chOff x="0" y="0"/>
            <a:chExt cx="360040" cy="288032"/>
          </a:xfrm>
        </p:grpSpPr>
        <p:sp>
          <p:nvSpPr>
            <p:cNvPr id="3103" name="圆角矩形标注 60"/>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3104" name="直接连接符 61"/>
            <p:cNvCxnSpPr>
              <a:cxnSpLocks noChangeShapeType="1"/>
              <a:stCxn id="3103" idx="0"/>
              <a:endCxn id="3103"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3105" name="直接连接符 62"/>
            <p:cNvCxnSpPr>
              <a:cxnSpLocks noChangeShapeType="1"/>
              <a:stCxn id="3103" idx="1"/>
              <a:endCxn id="3103"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4131" name="TextBox 64"/>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26"/>
                                        </p:tgtEl>
                                        <p:attrNameLst>
                                          <p:attrName>style.visibility</p:attrName>
                                        </p:attrNameLst>
                                      </p:cBhvr>
                                      <p:to>
                                        <p:strVal val="visible"/>
                                      </p:to>
                                    </p:set>
                                    <p:anim calcmode="lin" valueType="num">
                                      <p:cBhvr>
                                        <p:cTn id="7" dur="500" fill="hold"/>
                                        <p:tgtEl>
                                          <p:spTgt spid="4126"/>
                                        </p:tgtEl>
                                        <p:attrNameLst>
                                          <p:attrName>ppt_w</p:attrName>
                                        </p:attrNameLst>
                                      </p:cBhvr>
                                      <p:tavLst>
                                        <p:tav tm="0">
                                          <p:val>
                                            <p:fltVal val="0"/>
                                          </p:val>
                                        </p:tav>
                                        <p:tav tm="100000">
                                          <p:val>
                                            <p:strVal val="#ppt_w"/>
                                          </p:val>
                                        </p:tav>
                                      </p:tavLst>
                                    </p:anim>
                                    <p:anim calcmode="lin" valueType="num">
                                      <p:cBhvr>
                                        <p:cTn id="8" dur="500" fill="hold"/>
                                        <p:tgtEl>
                                          <p:spTgt spid="4126"/>
                                        </p:tgtEl>
                                        <p:attrNameLst>
                                          <p:attrName>ppt_h</p:attrName>
                                        </p:attrNameLst>
                                      </p:cBhvr>
                                      <p:tavLst>
                                        <p:tav tm="0">
                                          <p:val>
                                            <p:fltVal val="0"/>
                                          </p:val>
                                        </p:tav>
                                        <p:tav tm="100000">
                                          <p:val>
                                            <p:strVal val="#ppt_h"/>
                                          </p:val>
                                        </p:tav>
                                      </p:tavLst>
                                    </p:anim>
                                    <p:animEffect>
                                      <p:cBhvr>
                                        <p:cTn id="9" dur="500"/>
                                        <p:tgtEl>
                                          <p:spTgt spid="4126"/>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4131"/>
                                        </p:tgtEl>
                                        <p:attrNameLst>
                                          <p:attrName>style.visibility</p:attrName>
                                        </p:attrNameLst>
                                      </p:cBhvr>
                                      <p:to>
                                        <p:strVal val="visible"/>
                                      </p:to>
                                    </p:set>
                                    <p:anim calcmode="lin" valueType="num">
                                      <p:cBhvr>
                                        <p:cTn id="13" dur="500" fill="hold"/>
                                        <p:tgtEl>
                                          <p:spTgt spid="4131"/>
                                        </p:tgtEl>
                                        <p:attrNameLst>
                                          <p:attrName>ppt_w</p:attrName>
                                        </p:attrNameLst>
                                      </p:cBhvr>
                                      <p:tavLst>
                                        <p:tav tm="0">
                                          <p:val>
                                            <p:strVal val="4/3*#ppt_w"/>
                                          </p:val>
                                        </p:tav>
                                        <p:tav tm="100000">
                                          <p:val>
                                            <p:strVal val="#ppt_w"/>
                                          </p:val>
                                        </p:tav>
                                      </p:tavLst>
                                    </p:anim>
                                    <p:anim calcmode="lin" valueType="num">
                                      <p:cBhvr>
                                        <p:cTn id="14" dur="500" fill="hold"/>
                                        <p:tgtEl>
                                          <p:spTgt spid="4131"/>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4124"/>
                                        </p:tgtEl>
                                        <p:attrNameLst>
                                          <p:attrName>style.visibility</p:attrName>
                                        </p:attrNameLst>
                                      </p:cBhvr>
                                      <p:to>
                                        <p:strVal val="visible"/>
                                      </p:to>
                                    </p:set>
                                    <p:anim calcmode="lin" valueType="num">
                                      <p:cBhvr>
                                        <p:cTn id="18" dur="250" fill="hold"/>
                                        <p:tgtEl>
                                          <p:spTgt spid="4124"/>
                                        </p:tgtEl>
                                        <p:attrNameLst>
                                          <p:attrName>ppt_w</p:attrName>
                                        </p:attrNameLst>
                                      </p:cBhvr>
                                      <p:tavLst>
                                        <p:tav tm="0">
                                          <p:val>
                                            <p:fltVal val="0"/>
                                          </p:val>
                                        </p:tav>
                                        <p:tav tm="100000">
                                          <p:val>
                                            <p:strVal val="#ppt_w"/>
                                          </p:val>
                                        </p:tav>
                                      </p:tavLst>
                                    </p:anim>
                                    <p:anim calcmode="lin" valueType="num">
                                      <p:cBhvr>
                                        <p:cTn id="19" dur="250" fill="hold"/>
                                        <p:tgtEl>
                                          <p:spTgt spid="4124"/>
                                        </p:tgtEl>
                                        <p:attrNameLst>
                                          <p:attrName>ppt_h</p:attrName>
                                        </p:attrNameLst>
                                      </p:cBhvr>
                                      <p:tavLst>
                                        <p:tav tm="0">
                                          <p:val>
                                            <p:fltVal val="0"/>
                                          </p:val>
                                        </p:tav>
                                        <p:tav tm="100000">
                                          <p:val>
                                            <p:strVal val="#ppt_h"/>
                                          </p:val>
                                        </p:tav>
                                      </p:tavLst>
                                    </p:anim>
                                    <p:animEffect>
                                      <p:cBhvr>
                                        <p:cTn id="20" dur="250"/>
                                        <p:tgtEl>
                                          <p:spTgt spid="4124"/>
                                        </p:tgtEl>
                                      </p:cBhvr>
                                    </p:animEffect>
                                  </p:childTnLst>
                                </p:cTn>
                              </p:par>
                            </p:childTnLst>
                          </p:cTn>
                        </p:par>
                        <p:par>
                          <p:cTn id="21" fill="hold" nodeType="afterGroup">
                            <p:stCondLst>
                              <p:cond delay="3175"/>
                            </p:stCondLst>
                            <p:childTnLst>
                              <p:par>
                                <p:cTn id="22" presetID="10" presetClass="entr" presetSubtype="0" fill="hold" grpId="0" nodeType="afterEffect">
                                  <p:stCondLst>
                                    <p:cond delay="0"/>
                                  </p:stCondLst>
                                  <p:iterate type="lt">
                                    <p:tmPct val="10000"/>
                                  </p:iterate>
                                  <p:childTnLst>
                                    <p:set>
                                      <p:cBhvr>
                                        <p:cTn id="23" dur="1" fill="hold">
                                          <p:stCondLst>
                                            <p:cond delay="0"/>
                                          </p:stCondLst>
                                        </p:cTn>
                                        <p:tgtEl>
                                          <p:spTgt spid="4122"/>
                                        </p:tgtEl>
                                        <p:attrNameLst>
                                          <p:attrName>style.visibility</p:attrName>
                                        </p:attrNameLst>
                                      </p:cBhvr>
                                      <p:to>
                                        <p:strVal val="visible"/>
                                      </p:to>
                                    </p:set>
                                    <p:anim calcmode="lin" valueType="num">
                                      <p:cBhvr>
                                        <p:cTn id="24" dur="250" fill="hold"/>
                                        <p:tgtEl>
                                          <p:spTgt spid="4122"/>
                                        </p:tgtEl>
                                        <p:attrNameLst>
                                          <p:attrName>ppt_w</p:attrName>
                                        </p:attrNameLst>
                                      </p:cBhvr>
                                      <p:tavLst>
                                        <p:tav tm="0">
                                          <p:val>
                                            <p:fltVal val="0"/>
                                          </p:val>
                                        </p:tav>
                                        <p:tav tm="100000">
                                          <p:val>
                                            <p:strVal val="#ppt_w"/>
                                          </p:val>
                                        </p:tav>
                                      </p:tavLst>
                                    </p:anim>
                                    <p:anim calcmode="lin" valueType="num">
                                      <p:cBhvr>
                                        <p:cTn id="25" dur="250" fill="hold"/>
                                        <p:tgtEl>
                                          <p:spTgt spid="4122"/>
                                        </p:tgtEl>
                                        <p:attrNameLst>
                                          <p:attrName>ppt_h</p:attrName>
                                        </p:attrNameLst>
                                      </p:cBhvr>
                                      <p:tavLst>
                                        <p:tav tm="0">
                                          <p:val>
                                            <p:fltVal val="0"/>
                                          </p:val>
                                        </p:tav>
                                        <p:tav tm="100000">
                                          <p:val>
                                            <p:strVal val="#ppt_h"/>
                                          </p:val>
                                        </p:tav>
                                      </p:tavLst>
                                    </p:anim>
                                    <p:animEffect>
                                      <p:cBhvr>
                                        <p:cTn id="26" dur="250"/>
                                        <p:tgtEl>
                                          <p:spTgt spid="4122"/>
                                        </p:tgtEl>
                                      </p:cBhvr>
                                    </p:animEffect>
                                  </p:childTnLst>
                                </p:cTn>
                              </p:par>
                            </p:childTnLst>
                          </p:cTn>
                        </p:par>
                        <p:par>
                          <p:cTn id="27" fill="hold" nodeType="afterGroup">
                            <p:stCondLst>
                              <p:cond delay="615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4123"/>
                                        </p:tgtEl>
                                        <p:attrNameLst>
                                          <p:attrName>style.visibility</p:attrName>
                                        </p:attrNameLst>
                                      </p:cBhvr>
                                      <p:to>
                                        <p:strVal val="visible"/>
                                      </p:to>
                                    </p:set>
                                    <p:anim calcmode="lin" valueType="num">
                                      <p:cBhvr>
                                        <p:cTn id="30" dur="250" fill="hold"/>
                                        <p:tgtEl>
                                          <p:spTgt spid="4123"/>
                                        </p:tgtEl>
                                        <p:attrNameLst>
                                          <p:attrName>ppt_w</p:attrName>
                                        </p:attrNameLst>
                                      </p:cBhvr>
                                      <p:tavLst>
                                        <p:tav tm="0">
                                          <p:val>
                                            <p:fltVal val="0"/>
                                          </p:val>
                                        </p:tav>
                                        <p:tav tm="100000">
                                          <p:val>
                                            <p:strVal val="#ppt_w"/>
                                          </p:val>
                                        </p:tav>
                                      </p:tavLst>
                                    </p:anim>
                                    <p:anim calcmode="lin" valueType="num">
                                      <p:cBhvr>
                                        <p:cTn id="31" dur="250" fill="hold"/>
                                        <p:tgtEl>
                                          <p:spTgt spid="4123"/>
                                        </p:tgtEl>
                                        <p:attrNameLst>
                                          <p:attrName>ppt_h</p:attrName>
                                        </p:attrNameLst>
                                      </p:cBhvr>
                                      <p:tavLst>
                                        <p:tav tm="0">
                                          <p:val>
                                            <p:fltVal val="0"/>
                                          </p:val>
                                        </p:tav>
                                        <p:tav tm="100000">
                                          <p:val>
                                            <p:strVal val="#ppt_h"/>
                                          </p:val>
                                        </p:tav>
                                      </p:tavLst>
                                    </p:anim>
                                    <p:animEffect>
                                      <p:cBhvr>
                                        <p:cTn id="32" dur="250"/>
                                        <p:tgtEl>
                                          <p:spTgt spid="4123"/>
                                        </p:tgtEl>
                                      </p:cBhvr>
                                    </p:animEffect>
                                  </p:childTnLst>
                                </p:cTn>
                              </p:par>
                            </p:childTnLst>
                          </p:cTn>
                        </p:par>
                        <p:par>
                          <p:cTn id="33" fill="hold" nodeType="afterGroup">
                            <p:stCondLst>
                              <p:cond delay="7875"/>
                            </p:stCondLst>
                            <p:childTnLst>
                              <p:par>
                                <p:cTn id="34" presetID="31" presetClass="entr" presetSubtype="0" fill="hold" grpId="0" nodeType="afterEffect">
                                  <p:stCondLst>
                                    <p:cond delay="0"/>
                                  </p:stCondLst>
                                  <p:childTnLst>
                                    <p:set>
                                      <p:cBhvr>
                                        <p:cTn id="35" dur="1" fill="hold">
                                          <p:stCondLst>
                                            <p:cond delay="0"/>
                                          </p:stCondLst>
                                        </p:cTn>
                                        <p:tgtEl>
                                          <p:spTgt spid="4119"/>
                                        </p:tgtEl>
                                        <p:attrNameLst>
                                          <p:attrName>style.visibility</p:attrName>
                                        </p:attrNameLst>
                                      </p:cBhvr>
                                      <p:to>
                                        <p:strVal val="visible"/>
                                      </p:to>
                                    </p:set>
                                    <p:anim calcmode="lin" valueType="num">
                                      <p:cBhvr>
                                        <p:cTn id="36" dur="500" fill="hold"/>
                                        <p:tgtEl>
                                          <p:spTgt spid="4119"/>
                                        </p:tgtEl>
                                        <p:attrNameLst>
                                          <p:attrName>ppt_w</p:attrName>
                                        </p:attrNameLst>
                                      </p:cBhvr>
                                      <p:tavLst>
                                        <p:tav tm="0">
                                          <p:val>
                                            <p:fltVal val="0"/>
                                          </p:val>
                                        </p:tav>
                                        <p:tav tm="100000">
                                          <p:val>
                                            <p:strVal val="#ppt_w"/>
                                          </p:val>
                                        </p:tav>
                                      </p:tavLst>
                                    </p:anim>
                                    <p:anim calcmode="lin" valueType="num">
                                      <p:cBhvr>
                                        <p:cTn id="37" dur="500" fill="hold"/>
                                        <p:tgtEl>
                                          <p:spTgt spid="4119"/>
                                        </p:tgtEl>
                                        <p:attrNameLst>
                                          <p:attrName>ppt_h</p:attrName>
                                        </p:attrNameLst>
                                      </p:cBhvr>
                                      <p:tavLst>
                                        <p:tav tm="0">
                                          <p:val>
                                            <p:fltVal val="0"/>
                                          </p:val>
                                        </p:tav>
                                        <p:tav tm="100000">
                                          <p:val>
                                            <p:strVal val="#ppt_h"/>
                                          </p:val>
                                        </p:tav>
                                      </p:tavLst>
                                    </p:anim>
                                    <p:anim calcmode="lin" valueType="num">
                                      <p:cBhvr>
                                        <p:cTn id="38" dur="500" fill="hold"/>
                                        <p:tgtEl>
                                          <p:spTgt spid="4119"/>
                                        </p:tgtEl>
                                        <p:attrNameLst>
                                          <p:attrName>style.rotation</p:attrName>
                                        </p:attrNameLst>
                                      </p:cBhvr>
                                      <p:tavLst>
                                        <p:tav tm="0">
                                          <p:val>
                                            <p:fltVal val="90"/>
                                          </p:val>
                                        </p:tav>
                                        <p:tav tm="100000">
                                          <p:val>
                                            <p:fltVal val="0"/>
                                          </p:val>
                                        </p:tav>
                                      </p:tavLst>
                                    </p:anim>
                                    <p:animEffect>
                                      <p:cBhvr>
                                        <p:cTn id="39" dur="500"/>
                                        <p:tgtEl>
                                          <p:spTgt spid="4119"/>
                                        </p:tgtEl>
                                      </p:cBhvr>
                                    </p:animEffect>
                                  </p:childTnLst>
                                </p:cTn>
                              </p:par>
                            </p:childTnLst>
                          </p:cTn>
                        </p:par>
                        <p:par>
                          <p:cTn id="40" fill="hold" nodeType="afterGroup">
                            <p:stCondLst>
                              <p:cond delay="8375"/>
                            </p:stCondLst>
                            <p:childTnLst>
                              <p:par>
                                <p:cTn id="41" presetID="31" presetClass="entr" presetSubtype="0" fill="hold" grpId="0" nodeType="afterEffect">
                                  <p:stCondLst>
                                    <p:cond delay="0"/>
                                  </p:stCondLst>
                                  <p:childTnLst>
                                    <p:set>
                                      <p:cBhvr>
                                        <p:cTn id="42" dur="1" fill="hold">
                                          <p:stCondLst>
                                            <p:cond delay="0"/>
                                          </p:stCondLst>
                                        </p:cTn>
                                        <p:tgtEl>
                                          <p:spTgt spid="4120"/>
                                        </p:tgtEl>
                                        <p:attrNameLst>
                                          <p:attrName>style.visibility</p:attrName>
                                        </p:attrNameLst>
                                      </p:cBhvr>
                                      <p:to>
                                        <p:strVal val="visible"/>
                                      </p:to>
                                    </p:set>
                                    <p:anim calcmode="lin" valueType="num">
                                      <p:cBhvr>
                                        <p:cTn id="43" dur="500" fill="hold"/>
                                        <p:tgtEl>
                                          <p:spTgt spid="4120"/>
                                        </p:tgtEl>
                                        <p:attrNameLst>
                                          <p:attrName>ppt_w</p:attrName>
                                        </p:attrNameLst>
                                      </p:cBhvr>
                                      <p:tavLst>
                                        <p:tav tm="0">
                                          <p:val>
                                            <p:fltVal val="0"/>
                                          </p:val>
                                        </p:tav>
                                        <p:tav tm="100000">
                                          <p:val>
                                            <p:strVal val="#ppt_w"/>
                                          </p:val>
                                        </p:tav>
                                      </p:tavLst>
                                    </p:anim>
                                    <p:anim calcmode="lin" valueType="num">
                                      <p:cBhvr>
                                        <p:cTn id="44" dur="500" fill="hold"/>
                                        <p:tgtEl>
                                          <p:spTgt spid="4120"/>
                                        </p:tgtEl>
                                        <p:attrNameLst>
                                          <p:attrName>ppt_h</p:attrName>
                                        </p:attrNameLst>
                                      </p:cBhvr>
                                      <p:tavLst>
                                        <p:tav tm="0">
                                          <p:val>
                                            <p:fltVal val="0"/>
                                          </p:val>
                                        </p:tav>
                                        <p:tav tm="100000">
                                          <p:val>
                                            <p:strVal val="#ppt_h"/>
                                          </p:val>
                                        </p:tav>
                                      </p:tavLst>
                                    </p:anim>
                                    <p:anim calcmode="lin" valueType="num">
                                      <p:cBhvr>
                                        <p:cTn id="45" dur="500" fill="hold"/>
                                        <p:tgtEl>
                                          <p:spTgt spid="4120"/>
                                        </p:tgtEl>
                                        <p:attrNameLst>
                                          <p:attrName>style.rotation</p:attrName>
                                        </p:attrNameLst>
                                      </p:cBhvr>
                                      <p:tavLst>
                                        <p:tav tm="0">
                                          <p:val>
                                            <p:fltVal val="90"/>
                                          </p:val>
                                        </p:tav>
                                        <p:tav tm="100000">
                                          <p:val>
                                            <p:fltVal val="0"/>
                                          </p:val>
                                        </p:tav>
                                      </p:tavLst>
                                    </p:anim>
                                    <p:animEffect>
                                      <p:cBhvr>
                                        <p:cTn id="46" dur="500"/>
                                        <p:tgtEl>
                                          <p:spTgt spid="4120"/>
                                        </p:tgtEl>
                                      </p:cBhvr>
                                    </p:animEffect>
                                  </p:childTnLst>
                                </p:cTn>
                              </p:par>
                            </p:childTnLst>
                          </p:cTn>
                        </p:par>
                        <p:par>
                          <p:cTn id="47" fill="hold" nodeType="afterGroup">
                            <p:stCondLst>
                              <p:cond delay="8875"/>
                            </p:stCondLst>
                            <p:childTnLst>
                              <p:par>
                                <p:cTn id="48" presetID="31" presetClass="entr" presetSubtype="0" fill="hold" grpId="0" nodeType="afterEffect">
                                  <p:stCondLst>
                                    <p:cond delay="0"/>
                                  </p:stCondLst>
                                  <p:childTnLst>
                                    <p:set>
                                      <p:cBhvr>
                                        <p:cTn id="49" dur="1" fill="hold">
                                          <p:stCondLst>
                                            <p:cond delay="0"/>
                                          </p:stCondLst>
                                        </p:cTn>
                                        <p:tgtEl>
                                          <p:spTgt spid="4121"/>
                                        </p:tgtEl>
                                        <p:attrNameLst>
                                          <p:attrName>style.visibility</p:attrName>
                                        </p:attrNameLst>
                                      </p:cBhvr>
                                      <p:to>
                                        <p:strVal val="visible"/>
                                      </p:to>
                                    </p:set>
                                    <p:anim calcmode="lin" valueType="num">
                                      <p:cBhvr>
                                        <p:cTn id="50" dur="500" fill="hold"/>
                                        <p:tgtEl>
                                          <p:spTgt spid="4121"/>
                                        </p:tgtEl>
                                        <p:attrNameLst>
                                          <p:attrName>ppt_w</p:attrName>
                                        </p:attrNameLst>
                                      </p:cBhvr>
                                      <p:tavLst>
                                        <p:tav tm="0">
                                          <p:val>
                                            <p:fltVal val="0"/>
                                          </p:val>
                                        </p:tav>
                                        <p:tav tm="100000">
                                          <p:val>
                                            <p:strVal val="#ppt_w"/>
                                          </p:val>
                                        </p:tav>
                                      </p:tavLst>
                                    </p:anim>
                                    <p:anim calcmode="lin" valueType="num">
                                      <p:cBhvr>
                                        <p:cTn id="51" dur="500" fill="hold"/>
                                        <p:tgtEl>
                                          <p:spTgt spid="4121"/>
                                        </p:tgtEl>
                                        <p:attrNameLst>
                                          <p:attrName>ppt_h</p:attrName>
                                        </p:attrNameLst>
                                      </p:cBhvr>
                                      <p:tavLst>
                                        <p:tav tm="0">
                                          <p:val>
                                            <p:fltVal val="0"/>
                                          </p:val>
                                        </p:tav>
                                        <p:tav tm="100000">
                                          <p:val>
                                            <p:strVal val="#ppt_h"/>
                                          </p:val>
                                        </p:tav>
                                      </p:tavLst>
                                    </p:anim>
                                    <p:anim calcmode="lin" valueType="num">
                                      <p:cBhvr>
                                        <p:cTn id="52" dur="500" fill="hold"/>
                                        <p:tgtEl>
                                          <p:spTgt spid="4121"/>
                                        </p:tgtEl>
                                        <p:attrNameLst>
                                          <p:attrName>style.rotation</p:attrName>
                                        </p:attrNameLst>
                                      </p:cBhvr>
                                      <p:tavLst>
                                        <p:tav tm="0">
                                          <p:val>
                                            <p:fltVal val="90"/>
                                          </p:val>
                                        </p:tav>
                                        <p:tav tm="100000">
                                          <p:val>
                                            <p:fltVal val="0"/>
                                          </p:val>
                                        </p:tav>
                                      </p:tavLst>
                                    </p:anim>
                                    <p:animEffect>
                                      <p:cBhvr>
                                        <p:cTn id="53" dur="500"/>
                                        <p:tgtEl>
                                          <p:spTgt spid="4121"/>
                                        </p:tgtEl>
                                      </p:cBhvr>
                                    </p:animEffect>
                                  </p:childTnLst>
                                </p:cTn>
                              </p:par>
                            </p:childTnLst>
                          </p:cTn>
                        </p:par>
                        <p:par>
                          <p:cTn id="54" fill="hold" nodeType="afterGroup">
                            <p:stCondLst>
                              <p:cond delay="9375"/>
                            </p:stCondLst>
                            <p:childTnLst>
                              <p:par>
                                <p:cTn id="55" presetID="23" presetClass="entr" presetSubtype="288" fill="hold" grpId="0" nodeType="afterEffect">
                                  <p:stCondLst>
                                    <p:cond delay="0"/>
                                  </p:stCondLst>
                                  <p:iterate type="lt">
                                    <p:tmPct val="10000"/>
                                  </p:iterate>
                                  <p:childTnLst>
                                    <p:set>
                                      <p:cBhvr>
                                        <p:cTn id="56" dur="1" fill="hold">
                                          <p:stCondLst>
                                            <p:cond delay="0"/>
                                          </p:stCondLst>
                                        </p:cTn>
                                        <p:tgtEl>
                                          <p:spTgt spid="4125"/>
                                        </p:tgtEl>
                                        <p:attrNameLst>
                                          <p:attrName>style.visibility</p:attrName>
                                        </p:attrNameLst>
                                      </p:cBhvr>
                                      <p:to>
                                        <p:strVal val="visible"/>
                                      </p:to>
                                    </p:set>
                                    <p:anim calcmode="lin" valueType="num">
                                      <p:cBhvr>
                                        <p:cTn id="57" dur="500" fill="hold"/>
                                        <p:tgtEl>
                                          <p:spTgt spid="4125"/>
                                        </p:tgtEl>
                                        <p:attrNameLst>
                                          <p:attrName>ppt_w</p:attrName>
                                        </p:attrNameLst>
                                      </p:cBhvr>
                                      <p:tavLst>
                                        <p:tav tm="0">
                                          <p:val>
                                            <p:strVal val="4/3*#ppt_w"/>
                                          </p:val>
                                        </p:tav>
                                        <p:tav tm="100000">
                                          <p:val>
                                            <p:strVal val="#ppt_w"/>
                                          </p:val>
                                        </p:tav>
                                      </p:tavLst>
                                    </p:anim>
                                    <p:anim calcmode="lin" valueType="num">
                                      <p:cBhvr>
                                        <p:cTn id="58" dur="500" fill="hold"/>
                                        <p:tgtEl>
                                          <p:spTgt spid="412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9" grpId="0" bldLvl="0" animBg="1" autoUpdateAnimBg="0"/>
      <p:bldP spid="4120" grpId="0" bldLvl="0" animBg="1" autoUpdateAnimBg="0"/>
      <p:bldP spid="4121" grpId="0" bldLvl="0" animBg="1" autoUpdateAnimBg="0"/>
      <p:bldP spid="4122" grpId="0" bldLvl="0" autoUpdateAnimBg="0"/>
      <p:bldP spid="4123" grpId="0" bldLvl="0" autoUpdateAnimBg="0"/>
      <p:bldP spid="4124" grpId="0" bldLvl="0" autoUpdateAnimBg="0"/>
      <p:bldP spid="4125" grpId="0" bldLvl="0" autoUpdateAnimBg="0"/>
      <p:bldP spid="4131"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组合 1"/>
          <p:cNvGrpSpPr>
            <a:grpSpLocks/>
          </p:cNvGrpSpPr>
          <p:nvPr/>
        </p:nvGrpSpPr>
        <p:grpSpPr bwMode="auto">
          <a:xfrm>
            <a:off x="8626475" y="2211388"/>
            <a:ext cx="247650" cy="720725"/>
            <a:chOff x="0" y="0"/>
            <a:chExt cx="246504" cy="720080"/>
          </a:xfrm>
        </p:grpSpPr>
        <p:sp>
          <p:nvSpPr>
            <p:cNvPr id="4142"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43"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4099"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00"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01"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02"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3"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4"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5"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6"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7"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8"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9"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10"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11"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12"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13"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14"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15"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16"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43" name="TextBox 45"/>
          <p:cNvSpPr>
            <a:spLocks noChangeArrowheads="1"/>
          </p:cNvSpPr>
          <p:nvPr/>
        </p:nvSpPr>
        <p:spPr bwMode="auto">
          <a:xfrm rot="-423329">
            <a:off x="6689725" y="3094038"/>
            <a:ext cx="181133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buFont typeface="Arial" pitchFamily="34" charset="0"/>
              <a:buNone/>
            </a:pPr>
            <a:r>
              <a:rPr lang="zh-CN" altLang="en-US" sz="1600">
                <a:solidFill>
                  <a:schemeClr val="bg1"/>
                </a:solidFill>
                <a:latin typeface="造字工房悦黑体验版常规体"/>
                <a:ea typeface="造字工房悦黑体验版常规体"/>
                <a:cs typeface="造字工房悦黑体验版常规体"/>
                <a:sym typeface="造字工房悦黑体验版常规体"/>
              </a:rPr>
              <a:t>单击此处</a:t>
            </a:r>
            <a:endParaRPr lang="en-US" sz="1600">
              <a:solidFill>
                <a:schemeClr val="bg1"/>
              </a:solidFill>
              <a:latin typeface="造字工房悦黑体验版常规体"/>
              <a:ea typeface="造字工房悦黑体验版常规体"/>
              <a:cs typeface="造字工房悦黑体验版常规体"/>
              <a:sym typeface="造字工房悦黑体验版常规体"/>
            </a:endParaRPr>
          </a:p>
          <a:p>
            <a:pPr algn="ctr">
              <a:lnSpc>
                <a:spcPct val="120000"/>
              </a:lnSpc>
              <a:buFont typeface="Arial" pitchFamily="34" charset="0"/>
              <a:buNone/>
            </a:pPr>
            <a:r>
              <a:rPr lang="zh-CN" altLang="en-US" sz="1600">
                <a:solidFill>
                  <a:schemeClr val="bg1"/>
                </a:solidFill>
                <a:latin typeface="造字工房悦黑体验版常规体"/>
                <a:ea typeface="造字工房悦黑体验版常规体"/>
                <a:cs typeface="造字工房悦黑体验版常规体"/>
                <a:sym typeface="造字工房悦黑体验版常规体"/>
              </a:rPr>
              <a:t>输入个性宣言</a:t>
            </a:r>
          </a:p>
        </p:txBody>
      </p:sp>
      <p:grpSp>
        <p:nvGrpSpPr>
          <p:cNvPr id="5144" name="组合 26"/>
          <p:cNvGrpSpPr>
            <a:grpSpLocks noChangeAspect="1"/>
          </p:cNvGrpSpPr>
          <p:nvPr/>
        </p:nvGrpSpPr>
        <p:grpSpPr bwMode="auto">
          <a:xfrm>
            <a:off x="2038350" y="1060450"/>
            <a:ext cx="1800225" cy="1800225"/>
            <a:chOff x="0" y="0"/>
            <a:chExt cx="1800000" cy="1800000"/>
          </a:xfrm>
        </p:grpSpPr>
        <p:sp>
          <p:nvSpPr>
            <p:cNvPr id="4140" name="椭圆 27"/>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41" name="椭圆 28"/>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5147" name="Freeform 37"/>
          <p:cNvSpPr>
            <a:spLocks noEditPoints="1" noChangeArrowheads="1"/>
          </p:cNvSpPr>
          <p:nvPr/>
        </p:nvSpPr>
        <p:spPr bwMode="auto">
          <a:xfrm>
            <a:off x="2506663" y="1419225"/>
            <a:ext cx="863600" cy="657225"/>
          </a:xfrm>
          <a:custGeom>
            <a:avLst/>
            <a:gdLst>
              <a:gd name="T0" fmla="*/ 2147483647 w 286"/>
              <a:gd name="T1" fmla="*/ 2147483647 h 217"/>
              <a:gd name="T2" fmla="*/ 2147483647 w 286"/>
              <a:gd name="T3" fmla="*/ 2147483647 h 217"/>
              <a:gd name="T4" fmla="*/ 2147483647 w 286"/>
              <a:gd name="T5" fmla="*/ 2147483647 h 217"/>
              <a:gd name="T6" fmla="*/ 2147483647 w 286"/>
              <a:gd name="T7" fmla="*/ 2147483647 h 217"/>
              <a:gd name="T8" fmla="*/ 2147483647 w 286"/>
              <a:gd name="T9" fmla="*/ 2147483647 h 217"/>
              <a:gd name="T10" fmla="*/ 2147483647 w 286"/>
              <a:gd name="T11" fmla="*/ 2147483647 h 217"/>
              <a:gd name="T12" fmla="*/ 2147483647 w 286"/>
              <a:gd name="T13" fmla="*/ 2147483647 h 217"/>
              <a:gd name="T14" fmla="*/ 2147483647 w 286"/>
              <a:gd name="T15" fmla="*/ 2147483647 h 217"/>
              <a:gd name="T16" fmla="*/ 2147483647 w 286"/>
              <a:gd name="T17" fmla="*/ 2147483647 h 217"/>
              <a:gd name="T18" fmla="*/ 2147483647 w 286"/>
              <a:gd name="T19" fmla="*/ 2147483647 h 217"/>
              <a:gd name="T20" fmla="*/ 2147483647 w 286"/>
              <a:gd name="T21" fmla="*/ 2147483647 h 217"/>
              <a:gd name="T22" fmla="*/ 2147483647 w 286"/>
              <a:gd name="T23" fmla="*/ 2147483647 h 217"/>
              <a:gd name="T24" fmla="*/ 2147483647 w 286"/>
              <a:gd name="T25" fmla="*/ 2147483647 h 217"/>
              <a:gd name="T26" fmla="*/ 2147483647 w 286"/>
              <a:gd name="T27" fmla="*/ 2147483647 h 217"/>
              <a:gd name="T28" fmla="*/ 2147483647 w 286"/>
              <a:gd name="T29" fmla="*/ 2147483647 h 217"/>
              <a:gd name="T30" fmla="*/ 2147483647 w 286"/>
              <a:gd name="T31" fmla="*/ 0 h 217"/>
              <a:gd name="T32" fmla="*/ 2147483647 w 286"/>
              <a:gd name="T33" fmla="*/ 2147483647 h 217"/>
              <a:gd name="T34" fmla="*/ 2147483647 w 286"/>
              <a:gd name="T35" fmla="*/ 2147483647 h 217"/>
              <a:gd name="T36" fmla="*/ 2147483647 w 286"/>
              <a:gd name="T37" fmla="*/ 2147483647 h 217"/>
              <a:gd name="T38" fmla="*/ 2147483647 w 286"/>
              <a:gd name="T39" fmla="*/ 2147483647 h 217"/>
              <a:gd name="T40" fmla="*/ 2147483647 w 286"/>
              <a:gd name="T41" fmla="*/ 2147483647 h 217"/>
              <a:gd name="T42" fmla="*/ 2147483647 w 286"/>
              <a:gd name="T43" fmla="*/ 2147483647 h 217"/>
              <a:gd name="T44" fmla="*/ 2147483647 w 286"/>
              <a:gd name="T45" fmla="*/ 2147483647 h 217"/>
              <a:gd name="T46" fmla="*/ 2147483647 w 286"/>
              <a:gd name="T47" fmla="*/ 2147483647 h 217"/>
              <a:gd name="T48" fmla="*/ 2147483647 w 286"/>
              <a:gd name="T49" fmla="*/ 2147483647 h 217"/>
              <a:gd name="T50" fmla="*/ 2147483647 w 286"/>
              <a:gd name="T51" fmla="*/ 2147483647 h 217"/>
              <a:gd name="T52" fmla="*/ 2147483647 w 286"/>
              <a:gd name="T53" fmla="*/ 2147483647 h 217"/>
              <a:gd name="T54" fmla="*/ 2147483647 w 286"/>
              <a:gd name="T55" fmla="*/ 2147483647 h 217"/>
              <a:gd name="T56" fmla="*/ 2147483647 w 286"/>
              <a:gd name="T57" fmla="*/ 2147483647 h 217"/>
              <a:gd name="T58" fmla="*/ 2147483647 w 286"/>
              <a:gd name="T59" fmla="*/ 2147483647 h 217"/>
              <a:gd name="T60" fmla="*/ 2147483647 w 286"/>
              <a:gd name="T61" fmla="*/ 2147483647 h 217"/>
              <a:gd name="T62" fmla="*/ 2147483647 w 286"/>
              <a:gd name="T63" fmla="*/ 2147483647 h 217"/>
              <a:gd name="T64" fmla="*/ 2147483647 w 286"/>
              <a:gd name="T65" fmla="*/ 2147483647 h 217"/>
              <a:gd name="T66" fmla="*/ 2147483647 w 286"/>
              <a:gd name="T67" fmla="*/ 2147483647 h 217"/>
              <a:gd name="T68" fmla="*/ 2147483647 w 286"/>
              <a:gd name="T69" fmla="*/ 2147483647 h 217"/>
              <a:gd name="T70" fmla="*/ 2147483647 w 286"/>
              <a:gd name="T71" fmla="*/ 2147483647 h 2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217"/>
              <a:gd name="T110" fmla="*/ 286 w 286"/>
              <a:gd name="T111" fmla="*/ 217 h 2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148" name="Freeform 12"/>
          <p:cNvSpPr>
            <a:spLocks noEditPoints="1" noChangeArrowheads="1"/>
          </p:cNvSpPr>
          <p:nvPr/>
        </p:nvSpPr>
        <p:spPr bwMode="auto">
          <a:xfrm>
            <a:off x="6877050" y="1476375"/>
            <a:ext cx="790575" cy="598488"/>
          </a:xfrm>
          <a:custGeom>
            <a:avLst/>
            <a:gdLst>
              <a:gd name="T0" fmla="*/ 2147483647 w 249"/>
              <a:gd name="T1" fmla="*/ 2147483647 h 188"/>
              <a:gd name="T2" fmla="*/ 2147483647 w 249"/>
              <a:gd name="T3" fmla="*/ 2147483647 h 188"/>
              <a:gd name="T4" fmla="*/ 2147483647 w 249"/>
              <a:gd name="T5" fmla="*/ 2147483647 h 188"/>
              <a:gd name="T6" fmla="*/ 2147483647 w 249"/>
              <a:gd name="T7" fmla="*/ 2147483647 h 188"/>
              <a:gd name="T8" fmla="*/ 2147483647 w 249"/>
              <a:gd name="T9" fmla="*/ 0 h 188"/>
              <a:gd name="T10" fmla="*/ 2147483647 w 249"/>
              <a:gd name="T11" fmla="*/ 0 h 188"/>
              <a:gd name="T12" fmla="*/ 2147483647 w 249"/>
              <a:gd name="T13" fmla="*/ 2147483647 h 188"/>
              <a:gd name="T14" fmla="*/ 2147483647 w 249"/>
              <a:gd name="T15" fmla="*/ 2147483647 h 188"/>
              <a:gd name="T16" fmla="*/ 2147483647 w 249"/>
              <a:gd name="T17" fmla="*/ 2147483647 h 188"/>
              <a:gd name="T18" fmla="*/ 2147483647 w 249"/>
              <a:gd name="T19" fmla="*/ 2147483647 h 188"/>
              <a:gd name="T20" fmla="*/ 2147483647 w 249"/>
              <a:gd name="T21" fmla="*/ 2147483647 h 188"/>
              <a:gd name="T22" fmla="*/ 2147483647 w 249"/>
              <a:gd name="T23" fmla="*/ 2147483647 h 188"/>
              <a:gd name="T24" fmla="*/ 2147483647 w 249"/>
              <a:gd name="T25" fmla="*/ 2147483647 h 188"/>
              <a:gd name="T26" fmla="*/ 2147483647 w 249"/>
              <a:gd name="T27" fmla="*/ 2147483647 h 188"/>
              <a:gd name="T28" fmla="*/ 2147483647 w 249"/>
              <a:gd name="T29" fmla="*/ 2147483647 h 188"/>
              <a:gd name="T30" fmla="*/ 2147483647 w 249"/>
              <a:gd name="T31" fmla="*/ 2147483647 h 188"/>
              <a:gd name="T32" fmla="*/ 2147483647 w 249"/>
              <a:gd name="T33" fmla="*/ 2147483647 h 188"/>
              <a:gd name="T34" fmla="*/ 2147483647 w 249"/>
              <a:gd name="T35" fmla="*/ 2147483647 h 188"/>
              <a:gd name="T36" fmla="*/ 2147483647 w 249"/>
              <a:gd name="T37" fmla="*/ 2147483647 h 188"/>
              <a:gd name="T38" fmla="*/ 2147483647 w 249"/>
              <a:gd name="T39" fmla="*/ 2147483647 h 188"/>
              <a:gd name="T40" fmla="*/ 2147483647 w 249"/>
              <a:gd name="T41" fmla="*/ 2147483647 h 188"/>
              <a:gd name="T42" fmla="*/ 2147483647 w 249"/>
              <a:gd name="T43" fmla="*/ 2147483647 h 188"/>
              <a:gd name="T44" fmla="*/ 2147483647 w 249"/>
              <a:gd name="T45" fmla="*/ 2147483647 h 188"/>
              <a:gd name="T46" fmla="*/ 2147483647 w 249"/>
              <a:gd name="T47" fmla="*/ 2147483647 h 188"/>
              <a:gd name="T48" fmla="*/ 2147483647 w 249"/>
              <a:gd name="T49" fmla="*/ 2147483647 h 188"/>
              <a:gd name="T50" fmla="*/ 2147483647 w 249"/>
              <a:gd name="T51" fmla="*/ 2147483647 h 188"/>
              <a:gd name="T52" fmla="*/ 2147483647 w 249"/>
              <a:gd name="T53" fmla="*/ 2147483647 h 188"/>
              <a:gd name="T54" fmla="*/ 2147483647 w 249"/>
              <a:gd name="T55" fmla="*/ 2147483647 h 188"/>
              <a:gd name="T56" fmla="*/ 2147483647 w 249"/>
              <a:gd name="T57" fmla="*/ 2147483647 h 188"/>
              <a:gd name="T58" fmla="*/ 2147483647 w 249"/>
              <a:gd name="T59" fmla="*/ 2147483647 h 188"/>
              <a:gd name="T60" fmla="*/ 2147483647 w 249"/>
              <a:gd name="T61" fmla="*/ 2147483647 h 188"/>
              <a:gd name="T62" fmla="*/ 2147483647 w 249"/>
              <a:gd name="T63" fmla="*/ 2147483647 h 188"/>
              <a:gd name="T64" fmla="*/ 2147483647 w 249"/>
              <a:gd name="T65" fmla="*/ 2147483647 h 188"/>
              <a:gd name="T66" fmla="*/ 2147483647 w 249"/>
              <a:gd name="T67" fmla="*/ 2147483647 h 188"/>
              <a:gd name="T68" fmla="*/ 2147483647 w 249"/>
              <a:gd name="T69" fmla="*/ 2147483647 h 188"/>
              <a:gd name="T70" fmla="*/ 2147483647 w 249"/>
              <a:gd name="T71" fmla="*/ 2147483647 h 188"/>
              <a:gd name="T72" fmla="*/ 2147483647 w 249"/>
              <a:gd name="T73" fmla="*/ 2147483647 h 188"/>
              <a:gd name="T74" fmla="*/ 2147483647 w 249"/>
              <a:gd name="T75" fmla="*/ 2147483647 h 188"/>
              <a:gd name="T76" fmla="*/ 2147483647 w 249"/>
              <a:gd name="T77" fmla="*/ 2147483647 h 188"/>
              <a:gd name="T78" fmla="*/ 2147483647 w 249"/>
              <a:gd name="T79" fmla="*/ 2147483647 h 188"/>
              <a:gd name="T80" fmla="*/ 2147483647 w 249"/>
              <a:gd name="T81" fmla="*/ 2147483647 h 188"/>
              <a:gd name="T82" fmla="*/ 2147483647 w 249"/>
              <a:gd name="T83" fmla="*/ 2147483647 h 188"/>
              <a:gd name="T84" fmla="*/ 2147483647 w 249"/>
              <a:gd name="T85" fmla="*/ 2147483647 h 188"/>
              <a:gd name="T86" fmla="*/ 2147483647 w 249"/>
              <a:gd name="T87" fmla="*/ 2147483647 h 188"/>
              <a:gd name="T88" fmla="*/ 2147483647 w 249"/>
              <a:gd name="T89" fmla="*/ 2147483647 h 188"/>
              <a:gd name="T90" fmla="*/ 2147483647 w 249"/>
              <a:gd name="T91" fmla="*/ 2147483647 h 188"/>
              <a:gd name="T92" fmla="*/ 2147483647 w 249"/>
              <a:gd name="T93" fmla="*/ 2147483647 h 188"/>
              <a:gd name="T94" fmla="*/ 2147483647 w 249"/>
              <a:gd name="T95" fmla="*/ 2147483647 h 188"/>
              <a:gd name="T96" fmla="*/ 0 w 249"/>
              <a:gd name="T97" fmla="*/ 2147483647 h 188"/>
              <a:gd name="T98" fmla="*/ 0 w 249"/>
              <a:gd name="T99" fmla="*/ 2147483647 h 188"/>
              <a:gd name="T100" fmla="*/ 2147483647 w 249"/>
              <a:gd name="T101" fmla="*/ 2147483647 h 188"/>
              <a:gd name="T102" fmla="*/ 2147483647 w 249"/>
              <a:gd name="T103" fmla="*/ 2147483647 h 188"/>
              <a:gd name="T104" fmla="*/ 2147483647 w 249"/>
              <a:gd name="T105" fmla="*/ 2147483647 h 188"/>
              <a:gd name="T106" fmla="*/ 2147483647 w 249"/>
              <a:gd name="T107" fmla="*/ 2147483647 h 188"/>
              <a:gd name="T108" fmla="*/ 2147483647 w 249"/>
              <a:gd name="T109" fmla="*/ 2147483647 h 1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9"/>
              <a:gd name="T166" fmla="*/ 0 h 188"/>
              <a:gd name="T167" fmla="*/ 249 w 249"/>
              <a:gd name="T168" fmla="*/ 188 h 1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9" h="188">
                <a:moveTo>
                  <a:pt x="221" y="23"/>
                </a:moveTo>
                <a:cubicBezTo>
                  <a:pt x="210" y="23"/>
                  <a:pt x="210" y="23"/>
                  <a:pt x="210" y="23"/>
                </a:cubicBezTo>
                <a:cubicBezTo>
                  <a:pt x="206" y="16"/>
                  <a:pt x="204" y="11"/>
                  <a:pt x="203" y="9"/>
                </a:cubicBezTo>
                <a:cubicBezTo>
                  <a:pt x="203" y="9"/>
                  <a:pt x="203" y="9"/>
                  <a:pt x="203" y="9"/>
                </a:cubicBezTo>
                <a:cubicBezTo>
                  <a:pt x="199" y="1"/>
                  <a:pt x="191" y="0"/>
                  <a:pt x="188" y="0"/>
                </a:cubicBezTo>
                <a:cubicBezTo>
                  <a:pt x="137" y="0"/>
                  <a:pt x="137" y="0"/>
                  <a:pt x="137" y="0"/>
                </a:cubicBezTo>
                <a:cubicBezTo>
                  <a:pt x="134" y="0"/>
                  <a:pt x="126" y="1"/>
                  <a:pt x="122" y="9"/>
                </a:cubicBezTo>
                <a:cubicBezTo>
                  <a:pt x="122" y="9"/>
                  <a:pt x="122" y="9"/>
                  <a:pt x="122" y="9"/>
                </a:cubicBezTo>
                <a:cubicBezTo>
                  <a:pt x="121" y="11"/>
                  <a:pt x="118" y="18"/>
                  <a:pt x="115" y="23"/>
                </a:cubicBezTo>
                <a:cubicBezTo>
                  <a:pt x="90" y="23"/>
                  <a:pt x="90" y="23"/>
                  <a:pt x="90" y="23"/>
                </a:cubicBezTo>
                <a:cubicBezTo>
                  <a:pt x="90" y="17"/>
                  <a:pt x="90" y="17"/>
                  <a:pt x="90" y="17"/>
                </a:cubicBezTo>
                <a:cubicBezTo>
                  <a:pt x="90" y="16"/>
                  <a:pt x="89" y="14"/>
                  <a:pt x="87" y="14"/>
                </a:cubicBezTo>
                <a:cubicBezTo>
                  <a:pt x="53" y="14"/>
                  <a:pt x="53" y="14"/>
                  <a:pt x="53" y="14"/>
                </a:cubicBezTo>
                <a:cubicBezTo>
                  <a:pt x="52" y="14"/>
                  <a:pt x="50" y="16"/>
                  <a:pt x="50" y="17"/>
                </a:cubicBezTo>
                <a:cubicBezTo>
                  <a:pt x="50" y="23"/>
                  <a:pt x="50" y="23"/>
                  <a:pt x="50" y="23"/>
                </a:cubicBezTo>
                <a:cubicBezTo>
                  <a:pt x="64" y="46"/>
                  <a:pt x="71" y="75"/>
                  <a:pt x="71" y="106"/>
                </a:cubicBezTo>
                <a:cubicBezTo>
                  <a:pt x="71" y="137"/>
                  <a:pt x="64" y="166"/>
                  <a:pt x="51" y="188"/>
                </a:cubicBezTo>
                <a:cubicBezTo>
                  <a:pt x="221" y="188"/>
                  <a:pt x="221" y="188"/>
                  <a:pt x="221" y="188"/>
                </a:cubicBezTo>
                <a:cubicBezTo>
                  <a:pt x="237" y="188"/>
                  <a:pt x="249" y="175"/>
                  <a:pt x="249" y="160"/>
                </a:cubicBezTo>
                <a:cubicBezTo>
                  <a:pt x="249" y="52"/>
                  <a:pt x="249" y="52"/>
                  <a:pt x="249" y="52"/>
                </a:cubicBezTo>
                <a:cubicBezTo>
                  <a:pt x="249" y="36"/>
                  <a:pt x="237" y="23"/>
                  <a:pt x="221" y="23"/>
                </a:cubicBezTo>
                <a:close/>
                <a:moveTo>
                  <a:pt x="139" y="17"/>
                </a:moveTo>
                <a:cubicBezTo>
                  <a:pt x="186" y="17"/>
                  <a:pt x="186" y="17"/>
                  <a:pt x="186" y="17"/>
                </a:cubicBezTo>
                <a:cubicBezTo>
                  <a:pt x="195" y="36"/>
                  <a:pt x="195" y="36"/>
                  <a:pt x="195" y="36"/>
                </a:cubicBezTo>
                <a:cubicBezTo>
                  <a:pt x="130" y="36"/>
                  <a:pt x="130" y="36"/>
                  <a:pt x="130" y="36"/>
                </a:cubicBezTo>
                <a:lnTo>
                  <a:pt x="139" y="17"/>
                </a:lnTo>
                <a:close/>
                <a:moveTo>
                  <a:pt x="94" y="50"/>
                </a:moveTo>
                <a:cubicBezTo>
                  <a:pt x="94" y="44"/>
                  <a:pt x="98" y="40"/>
                  <a:pt x="103" y="40"/>
                </a:cubicBezTo>
                <a:cubicBezTo>
                  <a:pt x="108" y="40"/>
                  <a:pt x="113" y="44"/>
                  <a:pt x="113" y="50"/>
                </a:cubicBezTo>
                <a:cubicBezTo>
                  <a:pt x="113" y="55"/>
                  <a:pt x="108" y="59"/>
                  <a:pt x="103" y="59"/>
                </a:cubicBezTo>
                <a:cubicBezTo>
                  <a:pt x="98" y="59"/>
                  <a:pt x="94" y="55"/>
                  <a:pt x="94" y="50"/>
                </a:cubicBezTo>
                <a:close/>
                <a:moveTo>
                  <a:pt x="163" y="170"/>
                </a:moveTo>
                <a:cubicBezTo>
                  <a:pt x="130" y="170"/>
                  <a:pt x="103" y="144"/>
                  <a:pt x="103" y="111"/>
                </a:cubicBezTo>
                <a:cubicBezTo>
                  <a:pt x="103" y="78"/>
                  <a:pt x="130" y="51"/>
                  <a:pt x="163" y="51"/>
                </a:cubicBezTo>
                <a:cubicBezTo>
                  <a:pt x="195" y="51"/>
                  <a:pt x="222" y="78"/>
                  <a:pt x="222" y="111"/>
                </a:cubicBezTo>
                <a:cubicBezTo>
                  <a:pt x="222" y="144"/>
                  <a:pt x="195" y="170"/>
                  <a:pt x="163" y="170"/>
                </a:cubicBezTo>
                <a:close/>
                <a:moveTo>
                  <a:pt x="163" y="63"/>
                </a:moveTo>
                <a:cubicBezTo>
                  <a:pt x="136" y="63"/>
                  <a:pt x="115" y="85"/>
                  <a:pt x="115" y="111"/>
                </a:cubicBezTo>
                <a:cubicBezTo>
                  <a:pt x="115" y="137"/>
                  <a:pt x="136" y="158"/>
                  <a:pt x="163" y="158"/>
                </a:cubicBezTo>
                <a:cubicBezTo>
                  <a:pt x="189" y="158"/>
                  <a:pt x="210" y="137"/>
                  <a:pt x="210" y="111"/>
                </a:cubicBezTo>
                <a:cubicBezTo>
                  <a:pt x="210" y="85"/>
                  <a:pt x="189" y="63"/>
                  <a:pt x="163" y="63"/>
                </a:cubicBezTo>
                <a:close/>
                <a:moveTo>
                  <a:pt x="163" y="146"/>
                </a:moveTo>
                <a:cubicBezTo>
                  <a:pt x="143" y="146"/>
                  <a:pt x="127" y="130"/>
                  <a:pt x="127" y="111"/>
                </a:cubicBezTo>
                <a:cubicBezTo>
                  <a:pt x="127" y="91"/>
                  <a:pt x="143" y="75"/>
                  <a:pt x="163" y="75"/>
                </a:cubicBezTo>
                <a:cubicBezTo>
                  <a:pt x="182" y="75"/>
                  <a:pt x="198" y="91"/>
                  <a:pt x="198" y="111"/>
                </a:cubicBezTo>
                <a:cubicBezTo>
                  <a:pt x="198" y="130"/>
                  <a:pt x="182" y="146"/>
                  <a:pt x="163" y="146"/>
                </a:cubicBezTo>
                <a:close/>
                <a:moveTo>
                  <a:pt x="37" y="188"/>
                </a:moveTo>
                <a:cubicBezTo>
                  <a:pt x="28" y="188"/>
                  <a:pt x="28" y="188"/>
                  <a:pt x="28" y="188"/>
                </a:cubicBezTo>
                <a:cubicBezTo>
                  <a:pt x="12" y="188"/>
                  <a:pt x="0" y="175"/>
                  <a:pt x="0" y="160"/>
                </a:cubicBezTo>
                <a:cubicBezTo>
                  <a:pt x="0" y="52"/>
                  <a:pt x="0" y="52"/>
                  <a:pt x="0" y="52"/>
                </a:cubicBezTo>
                <a:cubicBezTo>
                  <a:pt x="0" y="44"/>
                  <a:pt x="3" y="37"/>
                  <a:pt x="8" y="32"/>
                </a:cubicBezTo>
                <a:cubicBezTo>
                  <a:pt x="13" y="26"/>
                  <a:pt x="20" y="23"/>
                  <a:pt x="28" y="23"/>
                </a:cubicBezTo>
                <a:cubicBezTo>
                  <a:pt x="36" y="23"/>
                  <a:pt x="36" y="23"/>
                  <a:pt x="36" y="23"/>
                </a:cubicBezTo>
                <a:cubicBezTo>
                  <a:pt x="51" y="45"/>
                  <a:pt x="59" y="74"/>
                  <a:pt x="59" y="106"/>
                </a:cubicBezTo>
                <a:cubicBezTo>
                  <a:pt x="59" y="138"/>
                  <a:pt x="51" y="167"/>
                  <a:pt x="37" y="188"/>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149" name="Freeform 125"/>
          <p:cNvSpPr>
            <a:spLocks noChangeAspect="1" noEditPoints="1" noChangeArrowheads="1"/>
          </p:cNvSpPr>
          <p:nvPr/>
        </p:nvSpPr>
        <p:spPr bwMode="auto">
          <a:xfrm>
            <a:off x="4787900" y="1447800"/>
            <a:ext cx="720725" cy="595313"/>
          </a:xfrm>
          <a:custGeom>
            <a:avLst/>
            <a:gdLst>
              <a:gd name="T0" fmla="*/ 2147483647 w 258"/>
              <a:gd name="T1" fmla="*/ 2147483647 h 213"/>
              <a:gd name="T2" fmla="*/ 2147483647 w 258"/>
              <a:gd name="T3" fmla="*/ 2147483647 h 213"/>
              <a:gd name="T4" fmla="*/ 2147483647 w 258"/>
              <a:gd name="T5" fmla="*/ 2147483647 h 213"/>
              <a:gd name="T6" fmla="*/ 2147483647 w 258"/>
              <a:gd name="T7" fmla="*/ 2147483647 h 213"/>
              <a:gd name="T8" fmla="*/ 2147483647 w 258"/>
              <a:gd name="T9" fmla="*/ 2147483647 h 213"/>
              <a:gd name="T10" fmla="*/ 2147483647 w 258"/>
              <a:gd name="T11" fmla="*/ 2147483647 h 213"/>
              <a:gd name="T12" fmla="*/ 2147483647 w 258"/>
              <a:gd name="T13" fmla="*/ 2147483647 h 213"/>
              <a:gd name="T14" fmla="*/ 2147483647 w 258"/>
              <a:gd name="T15" fmla="*/ 2147483647 h 213"/>
              <a:gd name="T16" fmla="*/ 2147483647 w 258"/>
              <a:gd name="T17" fmla="*/ 2147483647 h 213"/>
              <a:gd name="T18" fmla="*/ 2147483647 w 258"/>
              <a:gd name="T19" fmla="*/ 2147483647 h 213"/>
              <a:gd name="T20" fmla="*/ 2147483647 w 258"/>
              <a:gd name="T21" fmla="*/ 2147483647 h 213"/>
              <a:gd name="T22" fmla="*/ 2147483647 w 258"/>
              <a:gd name="T23" fmla="*/ 2147483647 h 213"/>
              <a:gd name="T24" fmla="*/ 2147483647 w 258"/>
              <a:gd name="T25" fmla="*/ 2147483647 h 213"/>
              <a:gd name="T26" fmla="*/ 2147483647 w 258"/>
              <a:gd name="T27" fmla="*/ 2147483647 h 213"/>
              <a:gd name="T28" fmla="*/ 2147483647 w 258"/>
              <a:gd name="T29" fmla="*/ 2147483647 h 213"/>
              <a:gd name="T30" fmla="*/ 2147483647 w 258"/>
              <a:gd name="T31" fmla="*/ 2147483647 h 213"/>
              <a:gd name="T32" fmla="*/ 2147483647 w 258"/>
              <a:gd name="T33" fmla="*/ 2147483647 h 213"/>
              <a:gd name="T34" fmla="*/ 2147483647 w 258"/>
              <a:gd name="T35" fmla="*/ 2147483647 h 213"/>
              <a:gd name="T36" fmla="*/ 2147483647 w 258"/>
              <a:gd name="T37" fmla="*/ 2147483647 h 213"/>
              <a:gd name="T38" fmla="*/ 2147483647 w 258"/>
              <a:gd name="T39" fmla="*/ 0 h 213"/>
              <a:gd name="T40" fmla="*/ 2147483647 w 258"/>
              <a:gd name="T41" fmla="*/ 2147483647 h 213"/>
              <a:gd name="T42" fmla="*/ 2147483647 w 258"/>
              <a:gd name="T43" fmla="*/ 2147483647 h 213"/>
              <a:gd name="T44" fmla="*/ 2147483647 w 258"/>
              <a:gd name="T45" fmla="*/ 2147483647 h 213"/>
              <a:gd name="T46" fmla="*/ 2147483647 w 258"/>
              <a:gd name="T47" fmla="*/ 2147483647 h 213"/>
              <a:gd name="T48" fmla="*/ 2147483647 w 258"/>
              <a:gd name="T49" fmla="*/ 2147483647 h 213"/>
              <a:gd name="T50" fmla="*/ 2147483647 w 258"/>
              <a:gd name="T51" fmla="*/ 2147483647 h 213"/>
              <a:gd name="T52" fmla="*/ 2147483647 w 258"/>
              <a:gd name="T53" fmla="*/ 2147483647 h 213"/>
              <a:gd name="T54" fmla="*/ 2147483647 w 258"/>
              <a:gd name="T55" fmla="*/ 2147483647 h 213"/>
              <a:gd name="T56" fmla="*/ 2147483647 w 258"/>
              <a:gd name="T57" fmla="*/ 2147483647 h 213"/>
              <a:gd name="T58" fmla="*/ 2147483647 w 258"/>
              <a:gd name="T59" fmla="*/ 2147483647 h 213"/>
              <a:gd name="T60" fmla="*/ 0 w 258"/>
              <a:gd name="T61" fmla="*/ 2147483647 h 213"/>
              <a:gd name="T62" fmla="*/ 2147483647 w 258"/>
              <a:gd name="T63" fmla="*/ 2147483647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213"/>
              <a:gd name="T98" fmla="*/ 258 w 258"/>
              <a:gd name="T99" fmla="*/ 213 h 2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213">
                <a:moveTo>
                  <a:pt x="198" y="161"/>
                </a:moveTo>
                <a:cubicBezTo>
                  <a:pt x="211" y="167"/>
                  <a:pt x="211" y="167"/>
                  <a:pt x="211" y="167"/>
                </a:cubicBezTo>
                <a:cubicBezTo>
                  <a:pt x="198" y="195"/>
                  <a:pt x="157" y="213"/>
                  <a:pt x="111" y="213"/>
                </a:cubicBezTo>
                <a:cubicBezTo>
                  <a:pt x="63" y="213"/>
                  <a:pt x="21" y="193"/>
                  <a:pt x="9" y="165"/>
                </a:cubicBezTo>
                <a:cubicBezTo>
                  <a:pt x="23" y="159"/>
                  <a:pt x="23" y="159"/>
                  <a:pt x="23" y="159"/>
                </a:cubicBezTo>
                <a:cubicBezTo>
                  <a:pt x="32" y="182"/>
                  <a:pt x="69" y="198"/>
                  <a:pt x="111" y="198"/>
                </a:cubicBezTo>
                <a:cubicBezTo>
                  <a:pt x="151" y="198"/>
                  <a:pt x="187" y="183"/>
                  <a:pt x="198" y="161"/>
                </a:cubicBezTo>
                <a:close/>
                <a:moveTo>
                  <a:pt x="232" y="66"/>
                </a:moveTo>
                <a:cubicBezTo>
                  <a:pt x="232" y="72"/>
                  <a:pt x="232" y="77"/>
                  <a:pt x="231" y="81"/>
                </a:cubicBezTo>
                <a:cubicBezTo>
                  <a:pt x="238" y="84"/>
                  <a:pt x="243" y="91"/>
                  <a:pt x="243" y="98"/>
                </a:cubicBezTo>
                <a:cubicBezTo>
                  <a:pt x="243" y="108"/>
                  <a:pt x="235" y="117"/>
                  <a:pt x="225" y="117"/>
                </a:cubicBezTo>
                <a:cubicBezTo>
                  <a:pt x="224" y="117"/>
                  <a:pt x="222" y="116"/>
                  <a:pt x="221" y="116"/>
                </a:cubicBezTo>
                <a:cubicBezTo>
                  <a:pt x="219" y="120"/>
                  <a:pt x="216" y="125"/>
                  <a:pt x="213" y="129"/>
                </a:cubicBezTo>
                <a:cubicBezTo>
                  <a:pt x="217" y="131"/>
                  <a:pt x="221" y="131"/>
                  <a:pt x="225" y="131"/>
                </a:cubicBezTo>
                <a:cubicBezTo>
                  <a:pt x="243" y="131"/>
                  <a:pt x="258" y="117"/>
                  <a:pt x="258" y="98"/>
                </a:cubicBezTo>
                <a:cubicBezTo>
                  <a:pt x="258" y="83"/>
                  <a:pt x="247" y="70"/>
                  <a:pt x="232" y="66"/>
                </a:cubicBezTo>
                <a:close/>
                <a:moveTo>
                  <a:pt x="111" y="21"/>
                </a:moveTo>
                <a:cubicBezTo>
                  <a:pt x="154" y="21"/>
                  <a:pt x="191" y="34"/>
                  <a:pt x="206" y="53"/>
                </a:cubicBezTo>
                <a:cubicBezTo>
                  <a:pt x="207" y="51"/>
                  <a:pt x="207" y="49"/>
                  <a:pt x="207" y="46"/>
                </a:cubicBezTo>
                <a:cubicBezTo>
                  <a:pt x="207" y="21"/>
                  <a:pt x="163" y="0"/>
                  <a:pt x="111" y="0"/>
                </a:cubicBezTo>
                <a:cubicBezTo>
                  <a:pt x="58" y="0"/>
                  <a:pt x="14" y="21"/>
                  <a:pt x="14" y="46"/>
                </a:cubicBezTo>
                <a:cubicBezTo>
                  <a:pt x="14" y="49"/>
                  <a:pt x="14" y="51"/>
                  <a:pt x="15" y="53"/>
                </a:cubicBezTo>
                <a:cubicBezTo>
                  <a:pt x="30" y="34"/>
                  <a:pt x="67" y="21"/>
                  <a:pt x="111" y="21"/>
                </a:cubicBezTo>
                <a:close/>
                <a:moveTo>
                  <a:pt x="111" y="174"/>
                </a:moveTo>
                <a:cubicBezTo>
                  <a:pt x="172" y="174"/>
                  <a:pt x="221" y="125"/>
                  <a:pt x="221" y="64"/>
                </a:cubicBezTo>
                <a:cubicBezTo>
                  <a:pt x="221" y="56"/>
                  <a:pt x="220" y="49"/>
                  <a:pt x="219" y="44"/>
                </a:cubicBezTo>
                <a:cubicBezTo>
                  <a:pt x="219" y="45"/>
                  <a:pt x="219" y="45"/>
                  <a:pt x="219" y="46"/>
                </a:cubicBezTo>
                <a:cubicBezTo>
                  <a:pt x="219" y="78"/>
                  <a:pt x="171" y="103"/>
                  <a:pt x="111" y="103"/>
                </a:cubicBezTo>
                <a:cubicBezTo>
                  <a:pt x="50" y="103"/>
                  <a:pt x="2" y="78"/>
                  <a:pt x="2" y="46"/>
                </a:cubicBezTo>
                <a:cubicBezTo>
                  <a:pt x="2" y="46"/>
                  <a:pt x="2" y="46"/>
                  <a:pt x="2" y="46"/>
                </a:cubicBezTo>
                <a:cubicBezTo>
                  <a:pt x="1" y="51"/>
                  <a:pt x="0" y="57"/>
                  <a:pt x="0" y="64"/>
                </a:cubicBezTo>
                <a:cubicBezTo>
                  <a:pt x="0" y="125"/>
                  <a:pt x="50" y="174"/>
                  <a:pt x="111" y="174"/>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nvGrpSpPr>
          <p:cNvPr id="5150" name="组合 46"/>
          <p:cNvGrpSpPr>
            <a:grpSpLocks noChangeAspect="1"/>
          </p:cNvGrpSpPr>
          <p:nvPr/>
        </p:nvGrpSpPr>
        <p:grpSpPr bwMode="auto">
          <a:xfrm>
            <a:off x="4205288" y="1060450"/>
            <a:ext cx="1800225" cy="1800225"/>
            <a:chOff x="0" y="0"/>
            <a:chExt cx="1800000" cy="1800000"/>
          </a:xfrm>
        </p:grpSpPr>
        <p:sp>
          <p:nvSpPr>
            <p:cNvPr id="4138" name="椭圆 47"/>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39" name="椭圆 53"/>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grpSp>
        <p:nvGrpSpPr>
          <p:cNvPr id="5153" name="组合 54"/>
          <p:cNvGrpSpPr>
            <a:grpSpLocks noChangeAspect="1"/>
          </p:cNvGrpSpPr>
          <p:nvPr/>
        </p:nvGrpSpPr>
        <p:grpSpPr bwMode="auto">
          <a:xfrm>
            <a:off x="6372225" y="1060450"/>
            <a:ext cx="1800225" cy="1800225"/>
            <a:chOff x="0" y="0"/>
            <a:chExt cx="1800000" cy="1800000"/>
          </a:xfrm>
        </p:grpSpPr>
        <p:sp>
          <p:nvSpPr>
            <p:cNvPr id="4136" name="椭圆 55"/>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4137" name="椭圆 56"/>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5156" name="矩形 57"/>
          <p:cNvSpPr>
            <a:spLocks noChangeArrowheads="1"/>
          </p:cNvSpPr>
          <p:nvPr/>
        </p:nvSpPr>
        <p:spPr bwMode="auto">
          <a:xfrm>
            <a:off x="2486025" y="2193925"/>
            <a:ext cx="862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200" b="1">
                <a:solidFill>
                  <a:srgbClr val="3F3F3F"/>
                </a:solidFill>
                <a:latin typeface="微软雅黑" pitchFamily="34" charset="-122"/>
                <a:ea typeface="微软雅黑" pitchFamily="34" charset="-122"/>
                <a:sym typeface="微软雅黑" pitchFamily="34" charset="-122"/>
              </a:rPr>
              <a:t>点击添加文本</a:t>
            </a:r>
            <a:endParaRPr lang="zh-CN" altLang="en-US"/>
          </a:p>
        </p:txBody>
      </p:sp>
      <p:sp>
        <p:nvSpPr>
          <p:cNvPr id="5157" name="矩形 58"/>
          <p:cNvSpPr>
            <a:spLocks noChangeArrowheads="1"/>
          </p:cNvSpPr>
          <p:nvPr/>
        </p:nvSpPr>
        <p:spPr bwMode="auto">
          <a:xfrm>
            <a:off x="4673600" y="2193925"/>
            <a:ext cx="862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200" b="1">
                <a:solidFill>
                  <a:srgbClr val="3F3F3F"/>
                </a:solidFill>
                <a:latin typeface="微软雅黑" pitchFamily="34" charset="-122"/>
                <a:ea typeface="微软雅黑" pitchFamily="34" charset="-122"/>
                <a:sym typeface="微软雅黑" pitchFamily="34" charset="-122"/>
              </a:rPr>
              <a:t>点击添加文本</a:t>
            </a:r>
            <a:endParaRPr lang="zh-CN" altLang="en-US"/>
          </a:p>
        </p:txBody>
      </p:sp>
      <p:sp>
        <p:nvSpPr>
          <p:cNvPr id="5158" name="矩形 59"/>
          <p:cNvSpPr>
            <a:spLocks noChangeArrowheads="1"/>
          </p:cNvSpPr>
          <p:nvPr/>
        </p:nvSpPr>
        <p:spPr bwMode="auto">
          <a:xfrm>
            <a:off x="6894513" y="2193925"/>
            <a:ext cx="862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200" b="1">
                <a:solidFill>
                  <a:srgbClr val="3F3F3F"/>
                </a:solidFill>
                <a:latin typeface="微软雅黑" pitchFamily="34" charset="-122"/>
                <a:ea typeface="微软雅黑" pitchFamily="34" charset="-122"/>
                <a:sym typeface="微软雅黑" pitchFamily="34" charset="-122"/>
              </a:rPr>
              <a:t>点击添加文本</a:t>
            </a:r>
            <a:endParaRPr lang="zh-CN" altLang="en-US"/>
          </a:p>
        </p:txBody>
      </p:sp>
      <p:sp>
        <p:nvSpPr>
          <p:cNvPr id="5159" name="矩形 60"/>
          <p:cNvSpPr>
            <a:spLocks noChangeArrowheads="1"/>
          </p:cNvSpPr>
          <p:nvPr/>
        </p:nvSpPr>
        <p:spPr bwMode="auto">
          <a:xfrm>
            <a:off x="3370263" y="3248025"/>
            <a:ext cx="47879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a:solidFill>
                  <a:srgbClr val="262626"/>
                </a:solidFill>
                <a:latin typeface="微软雅黑" pitchFamily="34" charset="-122"/>
                <a:ea typeface="微软雅黑" pitchFamily="34" charset="-122"/>
                <a:sym typeface="微软雅黑" pitchFamily="34" charset="-122"/>
              </a:rPr>
              <a:t>       </a:t>
            </a:r>
            <a:r>
              <a:rPr lang="zh-CN" altLang="en-US" sz="1400">
                <a:solidFill>
                  <a:srgbClr val="FF0000"/>
                </a:solidFill>
                <a:latin typeface="微软雅黑" pitchFamily="34" charset="-122"/>
                <a:ea typeface="微软雅黑" pitchFamily="34" charset="-122"/>
                <a:sym typeface="微软雅黑" pitchFamily="34" charset="-122"/>
              </a:rPr>
              <a:t>单击此处添加文字内容</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单击此处添加文字内容单击此处添加文字内容单击此处添加文字内容 单击此处添加文字内容单击此处添加文字内容单击此处添加文字内容</a:t>
            </a:r>
          </a:p>
        </p:txBody>
      </p:sp>
      <p:cxnSp>
        <p:nvCxnSpPr>
          <p:cNvPr id="5160" name="直接连接符 4"/>
          <p:cNvCxnSpPr>
            <a:cxnSpLocks noChangeShapeType="1"/>
            <a:stCxn id="4141" idx="6"/>
            <a:endCxn id="4139" idx="2"/>
          </p:cNvCxnSpPr>
          <p:nvPr/>
        </p:nvCxnSpPr>
        <p:spPr bwMode="auto">
          <a:xfrm>
            <a:off x="3838575" y="1958975"/>
            <a:ext cx="366713" cy="1588"/>
          </a:xfrm>
          <a:prstGeom prst="line">
            <a:avLst/>
          </a:prstGeom>
          <a:noFill/>
          <a:ln w="22225">
            <a:solidFill>
              <a:srgbClr val="D00000">
                <a:alpha val="39999"/>
              </a:srgbClr>
            </a:solidFill>
            <a:prstDash val="sysDash"/>
            <a:bevel/>
            <a:headEnd/>
            <a:tailEnd/>
          </a:ln>
          <a:extLst>
            <a:ext uri="{909E8E84-426E-40DD-AFC4-6F175D3DCCD1}">
              <a14:hiddenFill xmlns:a14="http://schemas.microsoft.com/office/drawing/2010/main">
                <a:noFill/>
              </a14:hiddenFill>
            </a:ext>
          </a:extLst>
        </p:spPr>
      </p:cxnSp>
      <p:cxnSp>
        <p:nvCxnSpPr>
          <p:cNvPr id="5161" name="直接连接符 9"/>
          <p:cNvCxnSpPr>
            <a:cxnSpLocks noChangeShapeType="1"/>
            <a:stCxn id="4139" idx="6"/>
            <a:endCxn id="4137" idx="2"/>
          </p:cNvCxnSpPr>
          <p:nvPr/>
        </p:nvCxnSpPr>
        <p:spPr bwMode="auto">
          <a:xfrm>
            <a:off x="6005513" y="1958975"/>
            <a:ext cx="366712" cy="1588"/>
          </a:xfrm>
          <a:prstGeom prst="line">
            <a:avLst/>
          </a:prstGeom>
          <a:noFill/>
          <a:ln w="22225">
            <a:solidFill>
              <a:srgbClr val="D00000">
                <a:alpha val="39999"/>
              </a:srgbClr>
            </a:solidFill>
            <a:prstDash val="sysDash"/>
            <a:bevel/>
            <a:headEnd/>
            <a:tailEnd/>
          </a:ln>
          <a:extLst>
            <a:ext uri="{909E8E84-426E-40DD-AFC4-6F175D3DCCD1}">
              <a14:hiddenFill xmlns:a14="http://schemas.microsoft.com/office/drawing/2010/main">
                <a:noFill/>
              </a14:hiddenFill>
            </a:ext>
          </a:extLst>
        </p:spPr>
      </p:cxnSp>
      <p:grpSp>
        <p:nvGrpSpPr>
          <p:cNvPr id="5162" name="组合 61"/>
          <p:cNvGrpSpPr>
            <a:grpSpLocks/>
          </p:cNvGrpSpPr>
          <p:nvPr/>
        </p:nvGrpSpPr>
        <p:grpSpPr bwMode="auto">
          <a:xfrm>
            <a:off x="539750" y="3724275"/>
            <a:ext cx="360363" cy="287338"/>
            <a:chOff x="0" y="0"/>
            <a:chExt cx="360040" cy="288032"/>
          </a:xfrm>
        </p:grpSpPr>
        <p:sp>
          <p:nvSpPr>
            <p:cNvPr id="4133" name="圆角矩形标注 62"/>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4134" name="直接连接符 63"/>
            <p:cNvCxnSpPr>
              <a:cxnSpLocks noChangeShapeType="1"/>
              <a:stCxn id="4133" idx="0"/>
              <a:endCxn id="4133"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4135" name="直接连接符 64"/>
            <p:cNvCxnSpPr>
              <a:cxnSpLocks noChangeShapeType="1"/>
              <a:stCxn id="4133" idx="1"/>
              <a:endCxn id="4133"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5167" name="TextBox 66"/>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62"/>
                                        </p:tgtEl>
                                        <p:attrNameLst>
                                          <p:attrName>style.visibility</p:attrName>
                                        </p:attrNameLst>
                                      </p:cBhvr>
                                      <p:to>
                                        <p:strVal val="visible"/>
                                      </p:to>
                                    </p:set>
                                    <p:anim calcmode="lin" valueType="num">
                                      <p:cBhvr>
                                        <p:cTn id="7" dur="500" fill="hold"/>
                                        <p:tgtEl>
                                          <p:spTgt spid="5162"/>
                                        </p:tgtEl>
                                        <p:attrNameLst>
                                          <p:attrName>ppt_w</p:attrName>
                                        </p:attrNameLst>
                                      </p:cBhvr>
                                      <p:tavLst>
                                        <p:tav tm="0">
                                          <p:val>
                                            <p:fltVal val="0"/>
                                          </p:val>
                                        </p:tav>
                                        <p:tav tm="100000">
                                          <p:val>
                                            <p:strVal val="#ppt_w"/>
                                          </p:val>
                                        </p:tav>
                                      </p:tavLst>
                                    </p:anim>
                                    <p:anim calcmode="lin" valueType="num">
                                      <p:cBhvr>
                                        <p:cTn id="8" dur="500" fill="hold"/>
                                        <p:tgtEl>
                                          <p:spTgt spid="5162"/>
                                        </p:tgtEl>
                                        <p:attrNameLst>
                                          <p:attrName>ppt_h</p:attrName>
                                        </p:attrNameLst>
                                      </p:cBhvr>
                                      <p:tavLst>
                                        <p:tav tm="0">
                                          <p:val>
                                            <p:fltVal val="0"/>
                                          </p:val>
                                        </p:tav>
                                        <p:tav tm="100000">
                                          <p:val>
                                            <p:strVal val="#ppt_h"/>
                                          </p:val>
                                        </p:tav>
                                      </p:tavLst>
                                    </p:anim>
                                    <p:animEffect>
                                      <p:cBhvr>
                                        <p:cTn id="9" dur="500"/>
                                        <p:tgtEl>
                                          <p:spTgt spid="5162"/>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5167"/>
                                        </p:tgtEl>
                                        <p:attrNameLst>
                                          <p:attrName>style.visibility</p:attrName>
                                        </p:attrNameLst>
                                      </p:cBhvr>
                                      <p:to>
                                        <p:strVal val="visible"/>
                                      </p:to>
                                    </p:set>
                                    <p:anim calcmode="lin" valueType="num">
                                      <p:cBhvr>
                                        <p:cTn id="13" dur="500" fill="hold"/>
                                        <p:tgtEl>
                                          <p:spTgt spid="5167"/>
                                        </p:tgtEl>
                                        <p:attrNameLst>
                                          <p:attrName>ppt_w</p:attrName>
                                        </p:attrNameLst>
                                      </p:cBhvr>
                                      <p:tavLst>
                                        <p:tav tm="0">
                                          <p:val>
                                            <p:strVal val="4/3*#ppt_w"/>
                                          </p:val>
                                        </p:tav>
                                        <p:tav tm="100000">
                                          <p:val>
                                            <p:strVal val="#ppt_w"/>
                                          </p:val>
                                        </p:tav>
                                      </p:tavLst>
                                    </p:anim>
                                    <p:anim calcmode="lin" valueType="num">
                                      <p:cBhvr>
                                        <p:cTn id="14" dur="500" fill="hold"/>
                                        <p:tgtEl>
                                          <p:spTgt spid="5167"/>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23" presetClass="entr" presetSubtype="288" fill="hold" grpId="0" nodeType="afterEffect">
                                  <p:stCondLst>
                                    <p:cond delay="0"/>
                                  </p:stCondLst>
                                  <p:iterate type="lt">
                                    <p:tmPct val="10000"/>
                                  </p:iterate>
                                  <p:childTnLst>
                                    <p:set>
                                      <p:cBhvr>
                                        <p:cTn id="17" dur="1" fill="hold">
                                          <p:stCondLst>
                                            <p:cond delay="0"/>
                                          </p:stCondLst>
                                        </p:cTn>
                                        <p:tgtEl>
                                          <p:spTgt spid="5143"/>
                                        </p:tgtEl>
                                        <p:attrNameLst>
                                          <p:attrName>style.visibility</p:attrName>
                                        </p:attrNameLst>
                                      </p:cBhvr>
                                      <p:to>
                                        <p:strVal val="visible"/>
                                      </p:to>
                                    </p:set>
                                    <p:anim calcmode="lin" valueType="num">
                                      <p:cBhvr>
                                        <p:cTn id="18" dur="500" fill="hold"/>
                                        <p:tgtEl>
                                          <p:spTgt spid="5143"/>
                                        </p:tgtEl>
                                        <p:attrNameLst>
                                          <p:attrName>ppt_w</p:attrName>
                                        </p:attrNameLst>
                                      </p:cBhvr>
                                      <p:tavLst>
                                        <p:tav tm="0">
                                          <p:val>
                                            <p:strVal val="4/3*#ppt_w"/>
                                          </p:val>
                                        </p:tav>
                                        <p:tav tm="100000">
                                          <p:val>
                                            <p:strVal val="#ppt_w"/>
                                          </p:val>
                                        </p:tav>
                                      </p:tavLst>
                                    </p:anim>
                                    <p:anim calcmode="lin" valueType="num">
                                      <p:cBhvr>
                                        <p:cTn id="19" dur="500" fill="hold"/>
                                        <p:tgtEl>
                                          <p:spTgt spid="5143"/>
                                        </p:tgtEl>
                                        <p:attrNameLst>
                                          <p:attrName>ppt_h</p:attrName>
                                        </p:attrNameLst>
                                      </p:cBhvr>
                                      <p:tavLst>
                                        <p:tav tm="0">
                                          <p:val>
                                            <p:strVal val="4/3*#ppt_h"/>
                                          </p:val>
                                        </p:tav>
                                        <p:tav tm="100000">
                                          <p:val>
                                            <p:strVal val="#ppt_h"/>
                                          </p:val>
                                        </p:tav>
                                      </p:tavLst>
                                    </p:anim>
                                  </p:childTnLst>
                                </p:cTn>
                              </p:par>
                            </p:childTnLst>
                          </p:cTn>
                        </p:par>
                        <p:par>
                          <p:cTn id="20" fill="hold" nodeType="afterGroup">
                            <p:stCondLst>
                              <p:cond delay="2400"/>
                            </p:stCondLst>
                            <p:childTnLst>
                              <p:par>
                                <p:cTn id="21" presetID="22" presetClass="entr" presetSubtype="4" fill="hold" nodeType="afterEffect">
                                  <p:stCondLst>
                                    <p:cond delay="0"/>
                                  </p:stCondLst>
                                  <p:childTnLst>
                                    <p:set>
                                      <p:cBhvr>
                                        <p:cTn id="22" dur="1" fill="hold">
                                          <p:stCondLst>
                                            <p:cond delay="0"/>
                                          </p:stCondLst>
                                        </p:cTn>
                                        <p:tgtEl>
                                          <p:spTgt spid="5144"/>
                                        </p:tgtEl>
                                        <p:attrNameLst>
                                          <p:attrName>style.visibility</p:attrName>
                                        </p:attrNameLst>
                                      </p:cBhvr>
                                      <p:to>
                                        <p:strVal val="visible"/>
                                      </p:to>
                                    </p:set>
                                    <p:animEffect>
                                      <p:cBhvr>
                                        <p:cTn id="23" dur="500"/>
                                        <p:tgtEl>
                                          <p:spTgt spid="5144"/>
                                        </p:tgtEl>
                                      </p:cBhvr>
                                    </p:animEffect>
                                  </p:childTnLst>
                                </p:cTn>
                              </p:par>
                            </p:childTnLst>
                          </p:cTn>
                        </p:par>
                        <p:par>
                          <p:cTn id="24" fill="hold" nodeType="afterGroup">
                            <p:stCondLst>
                              <p:cond delay="2900"/>
                            </p:stCondLst>
                            <p:childTnLst>
                              <p:par>
                                <p:cTn id="25" presetID="42" presetClass="entr" presetSubtype="0" fill="hold" grpId="0" nodeType="afterEffect">
                                  <p:stCondLst>
                                    <p:cond delay="0"/>
                                  </p:stCondLst>
                                  <p:childTnLst>
                                    <p:set>
                                      <p:cBhvr>
                                        <p:cTn id="26" dur="1" fill="hold">
                                          <p:stCondLst>
                                            <p:cond delay="0"/>
                                          </p:stCondLst>
                                        </p:cTn>
                                        <p:tgtEl>
                                          <p:spTgt spid="5147"/>
                                        </p:tgtEl>
                                        <p:attrNameLst>
                                          <p:attrName>style.visibility</p:attrName>
                                        </p:attrNameLst>
                                      </p:cBhvr>
                                      <p:to>
                                        <p:strVal val="visible"/>
                                      </p:to>
                                    </p:set>
                                    <p:animEffect>
                                      <p:cBhvr>
                                        <p:cTn id="27" dur="500"/>
                                        <p:tgtEl>
                                          <p:spTgt spid="5147"/>
                                        </p:tgtEl>
                                      </p:cBhvr>
                                    </p:animEffect>
                                    <p:anim calcmode="lin" valueType="num">
                                      <p:cBhvr>
                                        <p:cTn id="28" dur="500" fill="hold"/>
                                        <p:tgtEl>
                                          <p:spTgt spid="5147"/>
                                        </p:tgtEl>
                                        <p:attrNameLst>
                                          <p:attrName>ppt_x</p:attrName>
                                        </p:attrNameLst>
                                      </p:cBhvr>
                                      <p:tavLst>
                                        <p:tav tm="0">
                                          <p:val>
                                            <p:strVal val="#ppt_x"/>
                                          </p:val>
                                        </p:tav>
                                        <p:tav tm="100000">
                                          <p:val>
                                            <p:strVal val="#ppt_x"/>
                                          </p:val>
                                        </p:tav>
                                      </p:tavLst>
                                    </p:anim>
                                    <p:anim calcmode="lin" valueType="num">
                                      <p:cBhvr>
                                        <p:cTn id="29" dur="500" fill="hold"/>
                                        <p:tgtEl>
                                          <p:spTgt spid="5147"/>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3400"/>
                            </p:stCondLst>
                            <p:childTnLst>
                              <p:par>
                                <p:cTn id="31" presetID="49" presetClass="entr" presetSubtype="0" decel="100000" fill="hold" grpId="0" nodeType="afterEffect">
                                  <p:stCondLst>
                                    <p:cond delay="0"/>
                                  </p:stCondLst>
                                  <p:childTnLst>
                                    <p:set>
                                      <p:cBhvr>
                                        <p:cTn id="32" dur="1" fill="hold">
                                          <p:stCondLst>
                                            <p:cond delay="0"/>
                                          </p:stCondLst>
                                        </p:cTn>
                                        <p:tgtEl>
                                          <p:spTgt spid="5156"/>
                                        </p:tgtEl>
                                        <p:attrNameLst>
                                          <p:attrName>style.visibility</p:attrName>
                                        </p:attrNameLst>
                                      </p:cBhvr>
                                      <p:to>
                                        <p:strVal val="visible"/>
                                      </p:to>
                                    </p:set>
                                    <p:anim calcmode="lin" valueType="num">
                                      <p:cBhvr>
                                        <p:cTn id="33" dur="500" fill="hold"/>
                                        <p:tgtEl>
                                          <p:spTgt spid="5156"/>
                                        </p:tgtEl>
                                        <p:attrNameLst>
                                          <p:attrName>ppt_w</p:attrName>
                                        </p:attrNameLst>
                                      </p:cBhvr>
                                      <p:tavLst>
                                        <p:tav tm="0">
                                          <p:val>
                                            <p:fltVal val="0"/>
                                          </p:val>
                                        </p:tav>
                                        <p:tav tm="100000">
                                          <p:val>
                                            <p:strVal val="#ppt_w"/>
                                          </p:val>
                                        </p:tav>
                                      </p:tavLst>
                                    </p:anim>
                                    <p:anim calcmode="lin" valueType="num">
                                      <p:cBhvr>
                                        <p:cTn id="34" dur="500" fill="hold"/>
                                        <p:tgtEl>
                                          <p:spTgt spid="5156"/>
                                        </p:tgtEl>
                                        <p:attrNameLst>
                                          <p:attrName>ppt_h</p:attrName>
                                        </p:attrNameLst>
                                      </p:cBhvr>
                                      <p:tavLst>
                                        <p:tav tm="0">
                                          <p:val>
                                            <p:fltVal val="0"/>
                                          </p:val>
                                        </p:tav>
                                        <p:tav tm="100000">
                                          <p:val>
                                            <p:strVal val="#ppt_h"/>
                                          </p:val>
                                        </p:tav>
                                      </p:tavLst>
                                    </p:anim>
                                    <p:anim calcmode="lin" valueType="num">
                                      <p:cBhvr>
                                        <p:cTn id="35" dur="500" fill="hold"/>
                                        <p:tgtEl>
                                          <p:spTgt spid="5156"/>
                                        </p:tgtEl>
                                        <p:attrNameLst>
                                          <p:attrName>style.rotation</p:attrName>
                                        </p:attrNameLst>
                                      </p:cBhvr>
                                      <p:tavLst>
                                        <p:tav tm="0">
                                          <p:val>
                                            <p:fltVal val="360"/>
                                          </p:val>
                                        </p:tav>
                                        <p:tav tm="100000">
                                          <p:val>
                                            <p:fltVal val="0"/>
                                          </p:val>
                                        </p:tav>
                                      </p:tavLst>
                                    </p:anim>
                                    <p:animEffect>
                                      <p:cBhvr>
                                        <p:cTn id="36" dur="500"/>
                                        <p:tgtEl>
                                          <p:spTgt spid="5156"/>
                                        </p:tgtEl>
                                      </p:cBhvr>
                                    </p:animEffect>
                                  </p:childTnLst>
                                </p:cTn>
                              </p:par>
                            </p:childTnLst>
                          </p:cTn>
                        </p:par>
                        <p:par>
                          <p:cTn id="37" fill="hold" nodeType="afterGroup">
                            <p:stCondLst>
                              <p:cond delay="3900"/>
                            </p:stCondLst>
                            <p:childTnLst>
                              <p:par>
                                <p:cTn id="38" presetID="22" presetClass="entr" presetSubtype="8" fill="hold" nodeType="afterEffect">
                                  <p:stCondLst>
                                    <p:cond delay="0"/>
                                  </p:stCondLst>
                                  <p:childTnLst>
                                    <p:set>
                                      <p:cBhvr>
                                        <p:cTn id="39" dur="1" fill="hold">
                                          <p:stCondLst>
                                            <p:cond delay="0"/>
                                          </p:stCondLst>
                                        </p:cTn>
                                        <p:tgtEl>
                                          <p:spTgt spid="5160"/>
                                        </p:tgtEl>
                                        <p:attrNameLst>
                                          <p:attrName>style.visibility</p:attrName>
                                        </p:attrNameLst>
                                      </p:cBhvr>
                                      <p:to>
                                        <p:strVal val="visible"/>
                                      </p:to>
                                    </p:set>
                                    <p:animEffect>
                                      <p:cBhvr>
                                        <p:cTn id="40" dur="500"/>
                                        <p:tgtEl>
                                          <p:spTgt spid="5160"/>
                                        </p:tgtEl>
                                      </p:cBhvr>
                                    </p:animEffect>
                                  </p:childTnLst>
                                </p:cTn>
                              </p:par>
                            </p:childTnLst>
                          </p:cTn>
                        </p:par>
                        <p:par>
                          <p:cTn id="41" fill="hold" nodeType="afterGroup">
                            <p:stCondLst>
                              <p:cond delay="4400"/>
                            </p:stCondLst>
                            <p:childTnLst>
                              <p:par>
                                <p:cTn id="42" presetID="22" presetClass="entr" presetSubtype="4" fill="hold" nodeType="afterEffect">
                                  <p:stCondLst>
                                    <p:cond delay="0"/>
                                  </p:stCondLst>
                                  <p:childTnLst>
                                    <p:set>
                                      <p:cBhvr>
                                        <p:cTn id="43" dur="1" fill="hold">
                                          <p:stCondLst>
                                            <p:cond delay="0"/>
                                          </p:stCondLst>
                                        </p:cTn>
                                        <p:tgtEl>
                                          <p:spTgt spid="5150"/>
                                        </p:tgtEl>
                                        <p:attrNameLst>
                                          <p:attrName>style.visibility</p:attrName>
                                        </p:attrNameLst>
                                      </p:cBhvr>
                                      <p:to>
                                        <p:strVal val="visible"/>
                                      </p:to>
                                    </p:set>
                                    <p:animEffect>
                                      <p:cBhvr>
                                        <p:cTn id="44" dur="500"/>
                                        <p:tgtEl>
                                          <p:spTgt spid="5150"/>
                                        </p:tgtEl>
                                      </p:cBhvr>
                                    </p:animEffect>
                                  </p:childTnLst>
                                </p:cTn>
                              </p:par>
                            </p:childTnLst>
                          </p:cTn>
                        </p:par>
                        <p:par>
                          <p:cTn id="45" fill="hold" nodeType="afterGroup">
                            <p:stCondLst>
                              <p:cond delay="4900"/>
                            </p:stCondLst>
                            <p:childTnLst>
                              <p:par>
                                <p:cTn id="46" presetID="42" presetClass="entr" presetSubtype="0" fill="hold" grpId="0" nodeType="afterEffect">
                                  <p:stCondLst>
                                    <p:cond delay="0"/>
                                  </p:stCondLst>
                                  <p:childTnLst>
                                    <p:set>
                                      <p:cBhvr>
                                        <p:cTn id="47" dur="1" fill="hold">
                                          <p:stCondLst>
                                            <p:cond delay="0"/>
                                          </p:stCondLst>
                                        </p:cTn>
                                        <p:tgtEl>
                                          <p:spTgt spid="5149"/>
                                        </p:tgtEl>
                                        <p:attrNameLst>
                                          <p:attrName>style.visibility</p:attrName>
                                        </p:attrNameLst>
                                      </p:cBhvr>
                                      <p:to>
                                        <p:strVal val="visible"/>
                                      </p:to>
                                    </p:set>
                                    <p:animEffect>
                                      <p:cBhvr>
                                        <p:cTn id="48" dur="500"/>
                                        <p:tgtEl>
                                          <p:spTgt spid="5149"/>
                                        </p:tgtEl>
                                      </p:cBhvr>
                                    </p:animEffect>
                                    <p:anim calcmode="lin" valueType="num">
                                      <p:cBhvr>
                                        <p:cTn id="49" dur="500" fill="hold"/>
                                        <p:tgtEl>
                                          <p:spTgt spid="5149"/>
                                        </p:tgtEl>
                                        <p:attrNameLst>
                                          <p:attrName>ppt_x</p:attrName>
                                        </p:attrNameLst>
                                      </p:cBhvr>
                                      <p:tavLst>
                                        <p:tav tm="0">
                                          <p:val>
                                            <p:strVal val="#ppt_x"/>
                                          </p:val>
                                        </p:tav>
                                        <p:tav tm="100000">
                                          <p:val>
                                            <p:strVal val="#ppt_x"/>
                                          </p:val>
                                        </p:tav>
                                      </p:tavLst>
                                    </p:anim>
                                    <p:anim calcmode="lin" valueType="num">
                                      <p:cBhvr>
                                        <p:cTn id="50" dur="500" fill="hold"/>
                                        <p:tgtEl>
                                          <p:spTgt spid="5149"/>
                                        </p:tgtEl>
                                        <p:attrNameLst>
                                          <p:attrName>ppt_y</p:attrName>
                                        </p:attrNameLst>
                                      </p:cBhvr>
                                      <p:tavLst>
                                        <p:tav tm="0">
                                          <p:val>
                                            <p:strVal val="#ppt_y+.1"/>
                                          </p:val>
                                        </p:tav>
                                        <p:tav tm="100000">
                                          <p:val>
                                            <p:strVal val="#ppt_y"/>
                                          </p:val>
                                        </p:tav>
                                      </p:tavLst>
                                    </p:anim>
                                  </p:childTnLst>
                                </p:cTn>
                              </p:par>
                            </p:childTnLst>
                          </p:cTn>
                        </p:par>
                        <p:par>
                          <p:cTn id="51" fill="hold" nodeType="afterGroup">
                            <p:stCondLst>
                              <p:cond delay="5400"/>
                            </p:stCondLst>
                            <p:childTnLst>
                              <p:par>
                                <p:cTn id="52" presetID="49" presetClass="entr" presetSubtype="0" decel="100000" fill="hold" grpId="0" nodeType="afterEffect">
                                  <p:stCondLst>
                                    <p:cond delay="0"/>
                                  </p:stCondLst>
                                  <p:childTnLst>
                                    <p:set>
                                      <p:cBhvr>
                                        <p:cTn id="53" dur="1" fill="hold">
                                          <p:stCondLst>
                                            <p:cond delay="0"/>
                                          </p:stCondLst>
                                        </p:cTn>
                                        <p:tgtEl>
                                          <p:spTgt spid="5157"/>
                                        </p:tgtEl>
                                        <p:attrNameLst>
                                          <p:attrName>style.visibility</p:attrName>
                                        </p:attrNameLst>
                                      </p:cBhvr>
                                      <p:to>
                                        <p:strVal val="visible"/>
                                      </p:to>
                                    </p:set>
                                    <p:anim calcmode="lin" valueType="num">
                                      <p:cBhvr>
                                        <p:cTn id="54" dur="500" fill="hold"/>
                                        <p:tgtEl>
                                          <p:spTgt spid="5157"/>
                                        </p:tgtEl>
                                        <p:attrNameLst>
                                          <p:attrName>ppt_w</p:attrName>
                                        </p:attrNameLst>
                                      </p:cBhvr>
                                      <p:tavLst>
                                        <p:tav tm="0">
                                          <p:val>
                                            <p:fltVal val="0"/>
                                          </p:val>
                                        </p:tav>
                                        <p:tav tm="100000">
                                          <p:val>
                                            <p:strVal val="#ppt_w"/>
                                          </p:val>
                                        </p:tav>
                                      </p:tavLst>
                                    </p:anim>
                                    <p:anim calcmode="lin" valueType="num">
                                      <p:cBhvr>
                                        <p:cTn id="55" dur="500" fill="hold"/>
                                        <p:tgtEl>
                                          <p:spTgt spid="5157"/>
                                        </p:tgtEl>
                                        <p:attrNameLst>
                                          <p:attrName>ppt_h</p:attrName>
                                        </p:attrNameLst>
                                      </p:cBhvr>
                                      <p:tavLst>
                                        <p:tav tm="0">
                                          <p:val>
                                            <p:fltVal val="0"/>
                                          </p:val>
                                        </p:tav>
                                        <p:tav tm="100000">
                                          <p:val>
                                            <p:strVal val="#ppt_h"/>
                                          </p:val>
                                        </p:tav>
                                      </p:tavLst>
                                    </p:anim>
                                    <p:anim calcmode="lin" valueType="num">
                                      <p:cBhvr>
                                        <p:cTn id="56" dur="500" fill="hold"/>
                                        <p:tgtEl>
                                          <p:spTgt spid="5157"/>
                                        </p:tgtEl>
                                        <p:attrNameLst>
                                          <p:attrName>style.rotation</p:attrName>
                                        </p:attrNameLst>
                                      </p:cBhvr>
                                      <p:tavLst>
                                        <p:tav tm="0">
                                          <p:val>
                                            <p:fltVal val="360"/>
                                          </p:val>
                                        </p:tav>
                                        <p:tav tm="100000">
                                          <p:val>
                                            <p:fltVal val="0"/>
                                          </p:val>
                                        </p:tav>
                                      </p:tavLst>
                                    </p:anim>
                                    <p:animEffect>
                                      <p:cBhvr>
                                        <p:cTn id="57" dur="500"/>
                                        <p:tgtEl>
                                          <p:spTgt spid="5157"/>
                                        </p:tgtEl>
                                      </p:cBhvr>
                                    </p:animEffect>
                                  </p:childTnLst>
                                </p:cTn>
                              </p:par>
                            </p:childTnLst>
                          </p:cTn>
                        </p:par>
                        <p:par>
                          <p:cTn id="58" fill="hold" nodeType="afterGroup">
                            <p:stCondLst>
                              <p:cond delay="5900"/>
                            </p:stCondLst>
                            <p:childTnLst>
                              <p:par>
                                <p:cTn id="59" presetID="22" presetClass="entr" presetSubtype="8" fill="hold" nodeType="afterEffect">
                                  <p:stCondLst>
                                    <p:cond delay="0"/>
                                  </p:stCondLst>
                                  <p:childTnLst>
                                    <p:set>
                                      <p:cBhvr>
                                        <p:cTn id="60" dur="1" fill="hold">
                                          <p:stCondLst>
                                            <p:cond delay="0"/>
                                          </p:stCondLst>
                                        </p:cTn>
                                        <p:tgtEl>
                                          <p:spTgt spid="5161"/>
                                        </p:tgtEl>
                                        <p:attrNameLst>
                                          <p:attrName>style.visibility</p:attrName>
                                        </p:attrNameLst>
                                      </p:cBhvr>
                                      <p:to>
                                        <p:strVal val="visible"/>
                                      </p:to>
                                    </p:set>
                                    <p:animEffect>
                                      <p:cBhvr>
                                        <p:cTn id="61" dur="500"/>
                                        <p:tgtEl>
                                          <p:spTgt spid="5161"/>
                                        </p:tgtEl>
                                      </p:cBhvr>
                                    </p:animEffect>
                                  </p:childTnLst>
                                </p:cTn>
                              </p:par>
                            </p:childTnLst>
                          </p:cTn>
                        </p:par>
                        <p:par>
                          <p:cTn id="62" fill="hold" nodeType="afterGroup">
                            <p:stCondLst>
                              <p:cond delay="6400"/>
                            </p:stCondLst>
                            <p:childTnLst>
                              <p:par>
                                <p:cTn id="63" presetID="22" presetClass="entr" presetSubtype="4" fill="hold" nodeType="afterEffect">
                                  <p:stCondLst>
                                    <p:cond delay="0"/>
                                  </p:stCondLst>
                                  <p:childTnLst>
                                    <p:set>
                                      <p:cBhvr>
                                        <p:cTn id="64" dur="1" fill="hold">
                                          <p:stCondLst>
                                            <p:cond delay="0"/>
                                          </p:stCondLst>
                                        </p:cTn>
                                        <p:tgtEl>
                                          <p:spTgt spid="5153"/>
                                        </p:tgtEl>
                                        <p:attrNameLst>
                                          <p:attrName>style.visibility</p:attrName>
                                        </p:attrNameLst>
                                      </p:cBhvr>
                                      <p:to>
                                        <p:strVal val="visible"/>
                                      </p:to>
                                    </p:set>
                                    <p:animEffect>
                                      <p:cBhvr>
                                        <p:cTn id="65" dur="500"/>
                                        <p:tgtEl>
                                          <p:spTgt spid="5153"/>
                                        </p:tgtEl>
                                      </p:cBhvr>
                                    </p:animEffect>
                                  </p:childTnLst>
                                </p:cTn>
                              </p:par>
                            </p:childTnLst>
                          </p:cTn>
                        </p:par>
                        <p:par>
                          <p:cTn id="66" fill="hold" nodeType="afterGroup">
                            <p:stCondLst>
                              <p:cond delay="6900"/>
                            </p:stCondLst>
                            <p:childTnLst>
                              <p:par>
                                <p:cTn id="67" presetID="42" presetClass="entr" presetSubtype="0" fill="hold" grpId="0" nodeType="afterEffect">
                                  <p:stCondLst>
                                    <p:cond delay="0"/>
                                  </p:stCondLst>
                                  <p:childTnLst>
                                    <p:set>
                                      <p:cBhvr>
                                        <p:cTn id="68" dur="1" fill="hold">
                                          <p:stCondLst>
                                            <p:cond delay="0"/>
                                          </p:stCondLst>
                                        </p:cTn>
                                        <p:tgtEl>
                                          <p:spTgt spid="5148"/>
                                        </p:tgtEl>
                                        <p:attrNameLst>
                                          <p:attrName>style.visibility</p:attrName>
                                        </p:attrNameLst>
                                      </p:cBhvr>
                                      <p:to>
                                        <p:strVal val="visible"/>
                                      </p:to>
                                    </p:set>
                                    <p:animEffect>
                                      <p:cBhvr>
                                        <p:cTn id="69" dur="500"/>
                                        <p:tgtEl>
                                          <p:spTgt spid="5148"/>
                                        </p:tgtEl>
                                      </p:cBhvr>
                                    </p:animEffect>
                                    <p:anim calcmode="lin" valueType="num">
                                      <p:cBhvr>
                                        <p:cTn id="70" dur="500" fill="hold"/>
                                        <p:tgtEl>
                                          <p:spTgt spid="5148"/>
                                        </p:tgtEl>
                                        <p:attrNameLst>
                                          <p:attrName>ppt_x</p:attrName>
                                        </p:attrNameLst>
                                      </p:cBhvr>
                                      <p:tavLst>
                                        <p:tav tm="0">
                                          <p:val>
                                            <p:strVal val="#ppt_x"/>
                                          </p:val>
                                        </p:tav>
                                        <p:tav tm="100000">
                                          <p:val>
                                            <p:strVal val="#ppt_x"/>
                                          </p:val>
                                        </p:tav>
                                      </p:tavLst>
                                    </p:anim>
                                    <p:anim calcmode="lin" valueType="num">
                                      <p:cBhvr>
                                        <p:cTn id="71" dur="500" fill="hold"/>
                                        <p:tgtEl>
                                          <p:spTgt spid="5148"/>
                                        </p:tgtEl>
                                        <p:attrNameLst>
                                          <p:attrName>ppt_y</p:attrName>
                                        </p:attrNameLst>
                                      </p:cBhvr>
                                      <p:tavLst>
                                        <p:tav tm="0">
                                          <p:val>
                                            <p:strVal val="#ppt_y+.1"/>
                                          </p:val>
                                        </p:tav>
                                        <p:tav tm="100000">
                                          <p:val>
                                            <p:strVal val="#ppt_y"/>
                                          </p:val>
                                        </p:tav>
                                      </p:tavLst>
                                    </p:anim>
                                  </p:childTnLst>
                                </p:cTn>
                              </p:par>
                            </p:childTnLst>
                          </p:cTn>
                        </p:par>
                        <p:par>
                          <p:cTn id="72" fill="hold" nodeType="afterGroup">
                            <p:stCondLst>
                              <p:cond delay="7400"/>
                            </p:stCondLst>
                            <p:childTnLst>
                              <p:par>
                                <p:cTn id="73" presetID="49" presetClass="entr" presetSubtype="0" decel="100000" fill="hold" grpId="0" nodeType="afterEffect">
                                  <p:stCondLst>
                                    <p:cond delay="0"/>
                                  </p:stCondLst>
                                  <p:childTnLst>
                                    <p:set>
                                      <p:cBhvr>
                                        <p:cTn id="74" dur="1" fill="hold">
                                          <p:stCondLst>
                                            <p:cond delay="0"/>
                                          </p:stCondLst>
                                        </p:cTn>
                                        <p:tgtEl>
                                          <p:spTgt spid="5158"/>
                                        </p:tgtEl>
                                        <p:attrNameLst>
                                          <p:attrName>style.visibility</p:attrName>
                                        </p:attrNameLst>
                                      </p:cBhvr>
                                      <p:to>
                                        <p:strVal val="visible"/>
                                      </p:to>
                                    </p:set>
                                    <p:anim calcmode="lin" valueType="num">
                                      <p:cBhvr>
                                        <p:cTn id="75" dur="500" fill="hold"/>
                                        <p:tgtEl>
                                          <p:spTgt spid="5158"/>
                                        </p:tgtEl>
                                        <p:attrNameLst>
                                          <p:attrName>ppt_w</p:attrName>
                                        </p:attrNameLst>
                                      </p:cBhvr>
                                      <p:tavLst>
                                        <p:tav tm="0">
                                          <p:val>
                                            <p:fltVal val="0"/>
                                          </p:val>
                                        </p:tav>
                                        <p:tav tm="100000">
                                          <p:val>
                                            <p:strVal val="#ppt_w"/>
                                          </p:val>
                                        </p:tav>
                                      </p:tavLst>
                                    </p:anim>
                                    <p:anim calcmode="lin" valueType="num">
                                      <p:cBhvr>
                                        <p:cTn id="76" dur="500" fill="hold"/>
                                        <p:tgtEl>
                                          <p:spTgt spid="5158"/>
                                        </p:tgtEl>
                                        <p:attrNameLst>
                                          <p:attrName>ppt_h</p:attrName>
                                        </p:attrNameLst>
                                      </p:cBhvr>
                                      <p:tavLst>
                                        <p:tav tm="0">
                                          <p:val>
                                            <p:fltVal val="0"/>
                                          </p:val>
                                        </p:tav>
                                        <p:tav tm="100000">
                                          <p:val>
                                            <p:strVal val="#ppt_h"/>
                                          </p:val>
                                        </p:tav>
                                      </p:tavLst>
                                    </p:anim>
                                    <p:anim calcmode="lin" valueType="num">
                                      <p:cBhvr>
                                        <p:cTn id="77" dur="500" fill="hold"/>
                                        <p:tgtEl>
                                          <p:spTgt spid="5158"/>
                                        </p:tgtEl>
                                        <p:attrNameLst>
                                          <p:attrName>style.rotation</p:attrName>
                                        </p:attrNameLst>
                                      </p:cBhvr>
                                      <p:tavLst>
                                        <p:tav tm="0">
                                          <p:val>
                                            <p:fltVal val="360"/>
                                          </p:val>
                                        </p:tav>
                                        <p:tav tm="100000">
                                          <p:val>
                                            <p:fltVal val="0"/>
                                          </p:val>
                                        </p:tav>
                                      </p:tavLst>
                                    </p:anim>
                                    <p:animEffect>
                                      <p:cBhvr>
                                        <p:cTn id="78" dur="500"/>
                                        <p:tgtEl>
                                          <p:spTgt spid="5158"/>
                                        </p:tgtEl>
                                      </p:cBhvr>
                                    </p:animEffect>
                                  </p:childTnLst>
                                </p:cTn>
                              </p:par>
                            </p:childTnLst>
                          </p:cTn>
                        </p:par>
                        <p:par>
                          <p:cTn id="79" fill="hold" nodeType="afterGroup">
                            <p:stCondLst>
                              <p:cond delay="7900"/>
                            </p:stCondLst>
                            <p:childTnLst>
                              <p:par>
                                <p:cTn id="80" presetID="42" presetClass="entr" presetSubtype="0" fill="hold" grpId="0" nodeType="afterEffect">
                                  <p:stCondLst>
                                    <p:cond delay="0"/>
                                  </p:stCondLst>
                                  <p:childTnLst>
                                    <p:set>
                                      <p:cBhvr>
                                        <p:cTn id="81" dur="1" fill="hold">
                                          <p:stCondLst>
                                            <p:cond delay="0"/>
                                          </p:stCondLst>
                                        </p:cTn>
                                        <p:tgtEl>
                                          <p:spTgt spid="5159"/>
                                        </p:tgtEl>
                                        <p:attrNameLst>
                                          <p:attrName>style.visibility</p:attrName>
                                        </p:attrNameLst>
                                      </p:cBhvr>
                                      <p:to>
                                        <p:strVal val="visible"/>
                                      </p:to>
                                    </p:set>
                                    <p:animEffect>
                                      <p:cBhvr>
                                        <p:cTn id="82" dur="500"/>
                                        <p:tgtEl>
                                          <p:spTgt spid="5159"/>
                                        </p:tgtEl>
                                      </p:cBhvr>
                                    </p:animEffect>
                                    <p:anim calcmode="lin" valueType="num">
                                      <p:cBhvr>
                                        <p:cTn id="83" dur="500" fill="hold"/>
                                        <p:tgtEl>
                                          <p:spTgt spid="5159"/>
                                        </p:tgtEl>
                                        <p:attrNameLst>
                                          <p:attrName>ppt_x</p:attrName>
                                        </p:attrNameLst>
                                      </p:cBhvr>
                                      <p:tavLst>
                                        <p:tav tm="0">
                                          <p:val>
                                            <p:strVal val="#ppt_x"/>
                                          </p:val>
                                        </p:tav>
                                        <p:tav tm="100000">
                                          <p:val>
                                            <p:strVal val="#ppt_x"/>
                                          </p:val>
                                        </p:tav>
                                      </p:tavLst>
                                    </p:anim>
                                    <p:anim calcmode="lin" valueType="num">
                                      <p:cBhvr>
                                        <p:cTn id="84" dur="500" fill="hold"/>
                                        <p:tgtEl>
                                          <p:spTgt spid="5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0" bldLvl="0" autoUpdateAnimBg="0"/>
      <p:bldP spid="5147" grpId="0" animBg="1"/>
      <p:bldP spid="5148" grpId="0" animBg="1"/>
      <p:bldP spid="5149" grpId="0" animBg="1"/>
      <p:bldP spid="5156" grpId="0" bldLvl="0" autoUpdateAnimBg="0"/>
      <p:bldP spid="5157" grpId="0" bldLvl="0" autoUpdateAnimBg="0"/>
      <p:bldP spid="5158" grpId="0" bldLvl="0" autoUpdateAnimBg="0"/>
      <p:bldP spid="5159" grpId="0" bldLvl="0" autoUpdateAnimBg="0"/>
      <p:bldP spid="5167"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组合 1"/>
          <p:cNvGrpSpPr>
            <a:grpSpLocks/>
          </p:cNvGrpSpPr>
          <p:nvPr/>
        </p:nvGrpSpPr>
        <p:grpSpPr bwMode="auto">
          <a:xfrm>
            <a:off x="8626475" y="2211388"/>
            <a:ext cx="247650" cy="720725"/>
            <a:chOff x="0" y="0"/>
            <a:chExt cx="246504" cy="720080"/>
          </a:xfrm>
        </p:grpSpPr>
        <p:sp>
          <p:nvSpPr>
            <p:cNvPr id="5175"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76"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5123"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24"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25"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26"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7"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8"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9"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0"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1"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2"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3"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4"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5"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6"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37"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38"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39" name="矩形 34"/>
          <p:cNvSpPr>
            <a:spLocks noChangeArrowheads="1"/>
          </p:cNvSpPr>
          <p:nvPr/>
        </p:nvSpPr>
        <p:spPr bwMode="auto">
          <a:xfrm>
            <a:off x="-2700338" y="-720328"/>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40"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7" name="椭圆 61"/>
          <p:cNvSpPr>
            <a:spLocks noChangeAspect="1" noChangeArrowheads="1"/>
          </p:cNvSpPr>
          <p:nvPr/>
        </p:nvSpPr>
        <p:spPr bwMode="auto">
          <a:xfrm>
            <a:off x="1735138" y="1249363"/>
            <a:ext cx="1331912" cy="1331912"/>
          </a:xfrm>
          <a:prstGeom prst="ellipse">
            <a:avLst/>
          </a:prstGeom>
          <a:solidFill>
            <a:srgbClr val="FF0000"/>
          </a:solidFill>
          <a:ln w="47625">
            <a:solidFill>
              <a:srgbClr val="FF0000"/>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8" name="椭圆 62"/>
          <p:cNvSpPr>
            <a:spLocks noChangeAspect="1" noChangeArrowheads="1"/>
          </p:cNvSpPr>
          <p:nvPr/>
        </p:nvSpPr>
        <p:spPr bwMode="auto">
          <a:xfrm>
            <a:off x="3492500" y="2860675"/>
            <a:ext cx="1331913" cy="1331913"/>
          </a:xfrm>
          <a:prstGeom prst="ellipse">
            <a:avLst/>
          </a:prstGeom>
          <a:solidFill>
            <a:srgbClr val="FF0000"/>
          </a:solidFill>
          <a:ln w="47625">
            <a:solidFill>
              <a:srgbClr val="FF0000"/>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9" name="椭圆 63"/>
          <p:cNvSpPr>
            <a:spLocks noChangeAspect="1" noChangeArrowheads="1"/>
          </p:cNvSpPr>
          <p:nvPr/>
        </p:nvSpPr>
        <p:spPr bwMode="auto">
          <a:xfrm>
            <a:off x="5148263" y="1239838"/>
            <a:ext cx="1331912" cy="1331912"/>
          </a:xfrm>
          <a:prstGeom prst="ellipse">
            <a:avLst/>
          </a:prstGeom>
          <a:solidFill>
            <a:srgbClr val="FF0000"/>
          </a:solidFill>
          <a:ln w="47625">
            <a:solidFill>
              <a:srgbClr val="FF0000"/>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70" name="直接连接符 64"/>
          <p:cNvSpPr>
            <a:spLocks noChangeShapeType="1"/>
          </p:cNvSpPr>
          <p:nvPr/>
        </p:nvSpPr>
        <p:spPr bwMode="auto">
          <a:xfrm>
            <a:off x="2916238" y="2398713"/>
            <a:ext cx="719137" cy="720725"/>
          </a:xfrm>
          <a:prstGeom prst="line">
            <a:avLst/>
          </a:prstGeom>
          <a:noFill/>
          <a:ln w="38100">
            <a:solidFill>
              <a:srgbClr val="FF0000"/>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cxnSp>
        <p:nvCxnSpPr>
          <p:cNvPr id="6171" name="直接连接符 65"/>
          <p:cNvCxnSpPr>
            <a:cxnSpLocks noChangeShapeType="1"/>
            <a:stCxn id="6168" idx="7"/>
            <a:endCxn id="6169" idx="3"/>
          </p:cNvCxnSpPr>
          <p:nvPr/>
        </p:nvCxnSpPr>
        <p:spPr bwMode="auto">
          <a:xfrm flipV="1">
            <a:off x="4629150" y="2376488"/>
            <a:ext cx="714375" cy="677862"/>
          </a:xfrm>
          <a:prstGeom prst="line">
            <a:avLst/>
          </a:prstGeom>
          <a:noFill/>
          <a:ln w="38100">
            <a:solidFill>
              <a:srgbClr val="FF0000"/>
            </a:solidFill>
            <a:prstDash val="sysDash"/>
            <a:bevel/>
            <a:headEnd/>
            <a:tailEnd/>
          </a:ln>
          <a:extLst>
            <a:ext uri="{909E8E84-426E-40DD-AFC4-6F175D3DCCD1}">
              <a14:hiddenFill xmlns:a14="http://schemas.microsoft.com/office/drawing/2010/main">
                <a:noFill/>
              </a14:hiddenFill>
            </a:ext>
          </a:extLst>
        </p:spPr>
      </p:cxnSp>
      <p:sp>
        <p:nvSpPr>
          <p:cNvPr id="6172" name="直接连接符 66"/>
          <p:cNvSpPr>
            <a:spLocks noChangeShapeType="1"/>
          </p:cNvSpPr>
          <p:nvPr/>
        </p:nvSpPr>
        <p:spPr bwMode="auto">
          <a:xfrm>
            <a:off x="6319838" y="2389188"/>
            <a:ext cx="792162" cy="720725"/>
          </a:xfrm>
          <a:prstGeom prst="line">
            <a:avLst/>
          </a:prstGeom>
          <a:noFill/>
          <a:ln w="38100">
            <a:solidFill>
              <a:srgbClr val="FF0000"/>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173" name="组合 67"/>
          <p:cNvGrpSpPr>
            <a:grpSpLocks noChangeAspect="1"/>
          </p:cNvGrpSpPr>
          <p:nvPr/>
        </p:nvGrpSpPr>
        <p:grpSpPr bwMode="auto">
          <a:xfrm>
            <a:off x="6996113" y="2774950"/>
            <a:ext cx="1655762" cy="1655763"/>
            <a:chOff x="0" y="0"/>
            <a:chExt cx="1800000" cy="1800000"/>
          </a:xfrm>
        </p:grpSpPr>
        <p:sp>
          <p:nvSpPr>
            <p:cNvPr id="5173" name="椭圆 68"/>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174" name="椭圆 69"/>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6176" name="TextBox 70"/>
          <p:cNvSpPr>
            <a:spLocks noChangeArrowheads="1"/>
          </p:cNvSpPr>
          <p:nvPr/>
        </p:nvSpPr>
        <p:spPr bwMode="auto">
          <a:xfrm>
            <a:off x="3151188" y="1349375"/>
            <a:ext cx="646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b="1">
                <a:solidFill>
                  <a:srgbClr val="3F3F3F"/>
                </a:solidFill>
                <a:latin typeface="微软雅黑" pitchFamily="34" charset="-122"/>
                <a:ea typeface="微软雅黑" pitchFamily="34" charset="-122"/>
              </a:rPr>
              <a:t>成员一</a:t>
            </a:r>
            <a:endParaRPr lang="zh-CN" altLang="en-US"/>
          </a:p>
        </p:txBody>
      </p:sp>
      <p:sp>
        <p:nvSpPr>
          <p:cNvPr id="6177" name="TextBox 71"/>
          <p:cNvSpPr>
            <a:spLocks noChangeArrowheads="1"/>
          </p:cNvSpPr>
          <p:nvPr/>
        </p:nvSpPr>
        <p:spPr bwMode="auto">
          <a:xfrm>
            <a:off x="3132138" y="1746250"/>
            <a:ext cx="17113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单击输入文本内容单击输入文本内容单击输入文本内容单击输入文本内容单击输入文本内容</a:t>
            </a:r>
            <a:endParaRPr lang="en-US" sz="1100">
              <a:solidFill>
                <a:srgbClr val="3F3F3F"/>
              </a:solidFill>
              <a:latin typeface="微软雅黑" pitchFamily="34" charset="-122"/>
              <a:ea typeface="微软雅黑" pitchFamily="34" charset="-122"/>
              <a:sym typeface="微软雅黑" pitchFamily="34" charset="-122"/>
            </a:endParaRPr>
          </a:p>
          <a:p>
            <a:pP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单击输入文本内容</a:t>
            </a:r>
          </a:p>
        </p:txBody>
      </p:sp>
      <p:sp>
        <p:nvSpPr>
          <p:cNvPr id="6178" name="TextBox 72"/>
          <p:cNvSpPr>
            <a:spLocks noChangeArrowheads="1"/>
          </p:cNvSpPr>
          <p:nvPr/>
        </p:nvSpPr>
        <p:spPr bwMode="auto">
          <a:xfrm>
            <a:off x="3151188" y="1511300"/>
            <a:ext cx="13128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100" b="1">
                <a:solidFill>
                  <a:srgbClr val="FF0000"/>
                </a:solidFill>
                <a:latin typeface="微软雅黑" pitchFamily="34" charset="-122"/>
                <a:ea typeface="微软雅黑" pitchFamily="34" charset="-122"/>
              </a:rPr>
              <a:t>单击输入职位名称</a:t>
            </a:r>
          </a:p>
        </p:txBody>
      </p:sp>
      <p:sp>
        <p:nvSpPr>
          <p:cNvPr id="6179" name="TextBox 73"/>
          <p:cNvSpPr>
            <a:spLocks noChangeArrowheads="1"/>
          </p:cNvSpPr>
          <p:nvPr/>
        </p:nvSpPr>
        <p:spPr bwMode="auto">
          <a:xfrm>
            <a:off x="6588125" y="1344613"/>
            <a:ext cx="6461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b="1">
                <a:solidFill>
                  <a:srgbClr val="3F3F3F"/>
                </a:solidFill>
                <a:latin typeface="微软雅黑" pitchFamily="34" charset="-122"/>
                <a:ea typeface="微软雅黑" pitchFamily="34" charset="-122"/>
              </a:rPr>
              <a:t>成员一</a:t>
            </a:r>
            <a:endParaRPr lang="zh-CN" altLang="en-US"/>
          </a:p>
        </p:txBody>
      </p:sp>
      <p:sp>
        <p:nvSpPr>
          <p:cNvPr id="6180" name="TextBox 74"/>
          <p:cNvSpPr>
            <a:spLocks noChangeArrowheads="1"/>
          </p:cNvSpPr>
          <p:nvPr/>
        </p:nvSpPr>
        <p:spPr bwMode="auto">
          <a:xfrm>
            <a:off x="6569075" y="1741488"/>
            <a:ext cx="18907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单击输入文本内容单击输入文本内容单击输入文本内容单击输入文本内容单击输入文本内容</a:t>
            </a:r>
            <a:endParaRPr lang="en-US" sz="1100">
              <a:solidFill>
                <a:srgbClr val="3F3F3F"/>
              </a:solidFill>
              <a:latin typeface="微软雅黑" pitchFamily="34" charset="-122"/>
              <a:ea typeface="微软雅黑" pitchFamily="34" charset="-122"/>
              <a:sym typeface="微软雅黑" pitchFamily="34" charset="-122"/>
            </a:endParaRPr>
          </a:p>
          <a:p>
            <a:pP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单击输入文本内容</a:t>
            </a:r>
          </a:p>
        </p:txBody>
      </p:sp>
      <p:sp>
        <p:nvSpPr>
          <p:cNvPr id="6181" name="TextBox 75"/>
          <p:cNvSpPr>
            <a:spLocks noChangeArrowheads="1"/>
          </p:cNvSpPr>
          <p:nvPr/>
        </p:nvSpPr>
        <p:spPr bwMode="auto">
          <a:xfrm>
            <a:off x="6588125" y="1508125"/>
            <a:ext cx="13128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100" b="1">
                <a:solidFill>
                  <a:srgbClr val="FF0000"/>
                </a:solidFill>
                <a:latin typeface="微软雅黑" pitchFamily="34" charset="-122"/>
                <a:ea typeface="微软雅黑" pitchFamily="34" charset="-122"/>
              </a:rPr>
              <a:t>单击输入职位名称</a:t>
            </a:r>
          </a:p>
        </p:txBody>
      </p:sp>
      <p:sp>
        <p:nvSpPr>
          <p:cNvPr id="6182" name="TextBox 76"/>
          <p:cNvSpPr>
            <a:spLocks noChangeArrowheads="1"/>
          </p:cNvSpPr>
          <p:nvPr/>
        </p:nvSpPr>
        <p:spPr bwMode="auto">
          <a:xfrm>
            <a:off x="4910138" y="2986088"/>
            <a:ext cx="646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b="1">
                <a:solidFill>
                  <a:srgbClr val="3F3F3F"/>
                </a:solidFill>
                <a:latin typeface="微软雅黑" pitchFamily="34" charset="-122"/>
                <a:ea typeface="微软雅黑" pitchFamily="34" charset="-122"/>
              </a:rPr>
              <a:t>成员一</a:t>
            </a:r>
            <a:endParaRPr lang="zh-CN" altLang="en-US"/>
          </a:p>
        </p:txBody>
      </p:sp>
      <p:sp>
        <p:nvSpPr>
          <p:cNvPr id="6183" name="TextBox 77"/>
          <p:cNvSpPr>
            <a:spLocks noChangeArrowheads="1"/>
          </p:cNvSpPr>
          <p:nvPr/>
        </p:nvSpPr>
        <p:spPr bwMode="auto">
          <a:xfrm>
            <a:off x="4891088" y="3381375"/>
            <a:ext cx="18907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单击输入文本内容单击输入文本内容单击输入文本内容单击输入文本内容单击输入文本内容</a:t>
            </a:r>
            <a:endParaRPr lang="en-US" sz="1100">
              <a:solidFill>
                <a:srgbClr val="3F3F3F"/>
              </a:solidFill>
              <a:latin typeface="微软雅黑" pitchFamily="34" charset="-122"/>
              <a:ea typeface="微软雅黑" pitchFamily="34" charset="-122"/>
              <a:sym typeface="微软雅黑" pitchFamily="34" charset="-122"/>
            </a:endParaRPr>
          </a:p>
          <a:p>
            <a:pP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单击输入文本内容</a:t>
            </a:r>
          </a:p>
        </p:txBody>
      </p:sp>
      <p:sp>
        <p:nvSpPr>
          <p:cNvPr id="6184" name="TextBox 78"/>
          <p:cNvSpPr>
            <a:spLocks noChangeArrowheads="1"/>
          </p:cNvSpPr>
          <p:nvPr/>
        </p:nvSpPr>
        <p:spPr bwMode="auto">
          <a:xfrm>
            <a:off x="4910138" y="3148013"/>
            <a:ext cx="13128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100" b="1">
                <a:solidFill>
                  <a:srgbClr val="FF0000"/>
                </a:solidFill>
                <a:latin typeface="微软雅黑" pitchFamily="34" charset="-122"/>
                <a:ea typeface="微软雅黑" pitchFamily="34" charset="-122"/>
              </a:rPr>
              <a:t>单击输入职位名称</a:t>
            </a:r>
          </a:p>
        </p:txBody>
      </p:sp>
      <p:grpSp>
        <p:nvGrpSpPr>
          <p:cNvPr id="6185" name="组合 2"/>
          <p:cNvGrpSpPr>
            <a:grpSpLocks/>
          </p:cNvGrpSpPr>
          <p:nvPr/>
        </p:nvGrpSpPr>
        <p:grpSpPr bwMode="auto">
          <a:xfrm>
            <a:off x="7546975" y="3114675"/>
            <a:ext cx="479425" cy="479425"/>
            <a:chOff x="0" y="0"/>
            <a:chExt cx="479204" cy="479204"/>
          </a:xfrm>
        </p:grpSpPr>
        <p:grpSp>
          <p:nvGrpSpPr>
            <p:cNvPr id="5168" name="组合 79"/>
            <p:cNvGrpSpPr>
              <a:grpSpLocks/>
            </p:cNvGrpSpPr>
            <p:nvPr/>
          </p:nvGrpSpPr>
          <p:grpSpPr bwMode="auto">
            <a:xfrm>
              <a:off x="132080" y="39920"/>
              <a:ext cx="230918" cy="376975"/>
              <a:chOff x="0" y="0"/>
              <a:chExt cx="449263" cy="733425"/>
            </a:xfrm>
          </p:grpSpPr>
          <p:sp>
            <p:nvSpPr>
              <p:cNvPr id="5170" name="Freeform 19"/>
              <p:cNvSpPr>
                <a:spLocks noEditPoints="1" noChangeArrowheads="1"/>
              </p:cNvSpPr>
              <p:nvPr/>
            </p:nvSpPr>
            <p:spPr bwMode="auto">
              <a:xfrm>
                <a:off x="66675" y="0"/>
                <a:ext cx="301625" cy="401638"/>
              </a:xfrm>
              <a:custGeom>
                <a:avLst/>
                <a:gdLst>
                  <a:gd name="T0" fmla="*/ 2147483647 w 116"/>
                  <a:gd name="T1" fmla="*/ 2147483647 h 155"/>
                  <a:gd name="T2" fmla="*/ 2147483647 w 116"/>
                  <a:gd name="T3" fmla="*/ 2147483647 h 155"/>
                  <a:gd name="T4" fmla="*/ 2147483647 w 116"/>
                  <a:gd name="T5" fmla="*/ 2147483647 h 155"/>
                  <a:gd name="T6" fmla="*/ 2147483647 w 116"/>
                  <a:gd name="T7" fmla="*/ 2147483647 h 155"/>
                  <a:gd name="T8" fmla="*/ 2147483647 w 116"/>
                  <a:gd name="T9" fmla="*/ 2147483647 h 155"/>
                  <a:gd name="T10" fmla="*/ 2147483647 w 116"/>
                  <a:gd name="T11" fmla="*/ 2147483647 h 155"/>
                  <a:gd name="T12" fmla="*/ 2147483647 w 116"/>
                  <a:gd name="T13" fmla="*/ 2147483647 h 155"/>
                  <a:gd name="T14" fmla="*/ 2147483647 w 116"/>
                  <a:gd name="T15" fmla="*/ 2147483647 h 155"/>
                  <a:gd name="T16" fmla="*/ 2147483647 w 116"/>
                  <a:gd name="T17" fmla="*/ 2147483647 h 155"/>
                  <a:gd name="T18" fmla="*/ 2147483647 w 116"/>
                  <a:gd name="T19" fmla="*/ 2147483647 h 155"/>
                  <a:gd name="T20" fmla="*/ 2147483647 w 116"/>
                  <a:gd name="T21" fmla="*/ 2147483647 h 155"/>
                  <a:gd name="T22" fmla="*/ 2147483647 w 116"/>
                  <a:gd name="T23" fmla="*/ 2147483647 h 155"/>
                  <a:gd name="T24" fmla="*/ 2147483647 w 116"/>
                  <a:gd name="T25" fmla="*/ 2147483647 h 155"/>
                  <a:gd name="T26" fmla="*/ 2147483647 w 116"/>
                  <a:gd name="T27" fmla="*/ 2147483647 h 155"/>
                  <a:gd name="T28" fmla="*/ 2147483647 w 116"/>
                  <a:gd name="T29" fmla="*/ 2147483647 h 155"/>
                  <a:gd name="T30" fmla="*/ 2147483647 w 116"/>
                  <a:gd name="T31" fmla="*/ 2147483647 h 155"/>
                  <a:gd name="T32" fmla="*/ 2147483647 w 116"/>
                  <a:gd name="T33" fmla="*/ 2147483647 h 155"/>
                  <a:gd name="T34" fmla="*/ 2147483647 w 116"/>
                  <a:gd name="T35" fmla="*/ 2147483647 h 155"/>
                  <a:gd name="T36" fmla="*/ 2147483647 w 116"/>
                  <a:gd name="T37" fmla="*/ 2147483647 h 155"/>
                  <a:gd name="T38" fmla="*/ 2147483647 w 116"/>
                  <a:gd name="T39" fmla="*/ 2147483647 h 155"/>
                  <a:gd name="T40" fmla="*/ 2147483647 w 116"/>
                  <a:gd name="T41" fmla="*/ 2147483647 h 155"/>
                  <a:gd name="T42" fmla="*/ 2147483647 w 116"/>
                  <a:gd name="T43" fmla="*/ 2147483647 h 155"/>
                  <a:gd name="T44" fmla="*/ 2147483647 w 116"/>
                  <a:gd name="T45" fmla="*/ 2147483647 h 155"/>
                  <a:gd name="T46" fmla="*/ 2147483647 w 116"/>
                  <a:gd name="T47" fmla="*/ 2147483647 h 155"/>
                  <a:gd name="T48" fmla="*/ 2147483647 w 116"/>
                  <a:gd name="T49" fmla="*/ 2147483647 h 155"/>
                  <a:gd name="T50" fmla="*/ 2147483647 w 116"/>
                  <a:gd name="T51" fmla="*/ 2147483647 h 155"/>
                  <a:gd name="T52" fmla="*/ 2147483647 w 116"/>
                  <a:gd name="T53" fmla="*/ 2147483647 h 155"/>
                  <a:gd name="T54" fmla="*/ 2147483647 w 116"/>
                  <a:gd name="T55" fmla="*/ 2147483647 h 155"/>
                  <a:gd name="T56" fmla="*/ 2147483647 w 116"/>
                  <a:gd name="T57" fmla="*/ 2147483647 h 155"/>
                  <a:gd name="T58" fmla="*/ 2147483647 w 116"/>
                  <a:gd name="T59" fmla="*/ 2147483647 h 155"/>
                  <a:gd name="T60" fmla="*/ 2147483647 w 116"/>
                  <a:gd name="T61" fmla="*/ 2147483647 h 155"/>
                  <a:gd name="T62" fmla="*/ 2147483647 w 116"/>
                  <a:gd name="T63" fmla="*/ 2147483647 h 155"/>
                  <a:gd name="T64" fmla="*/ 2147483647 w 116"/>
                  <a:gd name="T65" fmla="*/ 2147483647 h 155"/>
                  <a:gd name="T66" fmla="*/ 2147483647 w 116"/>
                  <a:gd name="T67" fmla="*/ 2147483647 h 155"/>
                  <a:gd name="T68" fmla="*/ 2147483647 w 116"/>
                  <a:gd name="T69" fmla="*/ 2147483647 h 155"/>
                  <a:gd name="T70" fmla="*/ 2147483647 w 116"/>
                  <a:gd name="T71" fmla="*/ 2147483647 h 155"/>
                  <a:gd name="T72" fmla="*/ 2147483647 w 116"/>
                  <a:gd name="T73" fmla="*/ 2147483647 h 155"/>
                  <a:gd name="T74" fmla="*/ 2147483647 w 116"/>
                  <a:gd name="T75" fmla="*/ 2147483647 h 155"/>
                  <a:gd name="T76" fmla="*/ 2147483647 w 116"/>
                  <a:gd name="T77" fmla="*/ 2147483647 h 155"/>
                  <a:gd name="T78" fmla="*/ 2147483647 w 116"/>
                  <a:gd name="T79" fmla="*/ 2147483647 h 155"/>
                  <a:gd name="T80" fmla="*/ 2147483647 w 116"/>
                  <a:gd name="T81" fmla="*/ 2147483647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55"/>
                  <a:gd name="T125" fmla="*/ 116 w 11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55">
                    <a:moveTo>
                      <a:pt x="8" y="97"/>
                    </a:moveTo>
                    <a:cubicBezTo>
                      <a:pt x="8" y="105"/>
                      <a:pt x="13" y="110"/>
                      <a:pt x="18" y="111"/>
                    </a:cubicBezTo>
                    <a:cubicBezTo>
                      <a:pt x="22" y="136"/>
                      <a:pt x="40" y="155"/>
                      <a:pt x="60" y="155"/>
                    </a:cubicBezTo>
                    <a:cubicBezTo>
                      <a:pt x="81" y="155"/>
                      <a:pt x="98" y="136"/>
                      <a:pt x="102" y="111"/>
                    </a:cubicBezTo>
                    <a:cubicBezTo>
                      <a:pt x="102" y="111"/>
                      <a:pt x="103" y="111"/>
                      <a:pt x="103" y="111"/>
                    </a:cubicBezTo>
                    <a:cubicBezTo>
                      <a:pt x="109" y="111"/>
                      <a:pt x="114" y="105"/>
                      <a:pt x="114" y="97"/>
                    </a:cubicBezTo>
                    <a:cubicBezTo>
                      <a:pt x="114" y="91"/>
                      <a:pt x="110" y="85"/>
                      <a:pt x="105" y="84"/>
                    </a:cubicBezTo>
                    <a:cubicBezTo>
                      <a:pt x="105" y="84"/>
                      <a:pt x="116" y="45"/>
                      <a:pt x="92" y="34"/>
                    </a:cubicBezTo>
                    <a:cubicBezTo>
                      <a:pt x="89" y="0"/>
                      <a:pt x="30" y="26"/>
                      <a:pt x="30" y="26"/>
                    </a:cubicBezTo>
                    <a:cubicBezTo>
                      <a:pt x="0" y="42"/>
                      <a:pt x="14" y="85"/>
                      <a:pt x="14" y="85"/>
                    </a:cubicBezTo>
                    <a:cubicBezTo>
                      <a:pt x="14" y="85"/>
                      <a:pt x="14" y="85"/>
                      <a:pt x="14" y="85"/>
                    </a:cubicBezTo>
                    <a:cubicBezTo>
                      <a:pt x="11" y="87"/>
                      <a:pt x="8" y="92"/>
                      <a:pt x="8" y="97"/>
                    </a:cubicBezTo>
                    <a:close/>
                    <a:moveTo>
                      <a:pt x="19" y="87"/>
                    </a:moveTo>
                    <a:cubicBezTo>
                      <a:pt x="19" y="87"/>
                      <a:pt x="19" y="87"/>
                      <a:pt x="19" y="87"/>
                    </a:cubicBezTo>
                    <a:cubicBezTo>
                      <a:pt x="20" y="87"/>
                      <a:pt x="20" y="87"/>
                      <a:pt x="20" y="87"/>
                    </a:cubicBezTo>
                    <a:cubicBezTo>
                      <a:pt x="20" y="83"/>
                      <a:pt x="20" y="83"/>
                      <a:pt x="20" y="83"/>
                    </a:cubicBezTo>
                    <a:cubicBezTo>
                      <a:pt x="23" y="65"/>
                      <a:pt x="23" y="65"/>
                      <a:pt x="23" y="65"/>
                    </a:cubicBezTo>
                    <a:cubicBezTo>
                      <a:pt x="25" y="62"/>
                      <a:pt x="27" y="60"/>
                      <a:pt x="27" y="60"/>
                    </a:cubicBezTo>
                    <a:cubicBezTo>
                      <a:pt x="54" y="62"/>
                      <a:pt x="75" y="48"/>
                      <a:pt x="75" y="48"/>
                    </a:cubicBezTo>
                    <a:cubicBezTo>
                      <a:pt x="93" y="34"/>
                      <a:pt x="99" y="87"/>
                      <a:pt x="99" y="87"/>
                    </a:cubicBezTo>
                    <a:cubicBezTo>
                      <a:pt x="99" y="87"/>
                      <a:pt x="99" y="87"/>
                      <a:pt x="99" y="87"/>
                    </a:cubicBezTo>
                    <a:cubicBezTo>
                      <a:pt x="102" y="87"/>
                      <a:pt x="102" y="87"/>
                      <a:pt x="102" y="87"/>
                    </a:cubicBezTo>
                    <a:cubicBezTo>
                      <a:pt x="102" y="87"/>
                      <a:pt x="102" y="87"/>
                      <a:pt x="103" y="87"/>
                    </a:cubicBezTo>
                    <a:cubicBezTo>
                      <a:pt x="105" y="87"/>
                      <a:pt x="107" y="88"/>
                      <a:pt x="108" y="89"/>
                    </a:cubicBezTo>
                    <a:cubicBezTo>
                      <a:pt x="110" y="91"/>
                      <a:pt x="111" y="94"/>
                      <a:pt x="111" y="97"/>
                    </a:cubicBezTo>
                    <a:cubicBezTo>
                      <a:pt x="111" y="100"/>
                      <a:pt x="110" y="103"/>
                      <a:pt x="108" y="105"/>
                    </a:cubicBezTo>
                    <a:cubicBezTo>
                      <a:pt x="107" y="107"/>
                      <a:pt x="105" y="108"/>
                      <a:pt x="103" y="108"/>
                    </a:cubicBezTo>
                    <a:cubicBezTo>
                      <a:pt x="103" y="108"/>
                      <a:pt x="103" y="108"/>
                      <a:pt x="102" y="108"/>
                    </a:cubicBezTo>
                    <a:cubicBezTo>
                      <a:pt x="100" y="108"/>
                      <a:pt x="100" y="108"/>
                      <a:pt x="100" y="108"/>
                    </a:cubicBezTo>
                    <a:cubicBezTo>
                      <a:pt x="99" y="110"/>
                      <a:pt x="99" y="110"/>
                      <a:pt x="99" y="110"/>
                    </a:cubicBezTo>
                    <a:cubicBezTo>
                      <a:pt x="97" y="122"/>
                      <a:pt x="92" y="133"/>
                      <a:pt x="85" y="140"/>
                    </a:cubicBezTo>
                    <a:cubicBezTo>
                      <a:pt x="82" y="144"/>
                      <a:pt x="78" y="147"/>
                      <a:pt x="74" y="149"/>
                    </a:cubicBezTo>
                    <a:cubicBezTo>
                      <a:pt x="69" y="151"/>
                      <a:pt x="65" y="152"/>
                      <a:pt x="60" y="152"/>
                    </a:cubicBezTo>
                    <a:cubicBezTo>
                      <a:pt x="56" y="152"/>
                      <a:pt x="51" y="151"/>
                      <a:pt x="47" y="149"/>
                    </a:cubicBezTo>
                    <a:cubicBezTo>
                      <a:pt x="43" y="147"/>
                      <a:pt x="39" y="144"/>
                      <a:pt x="35" y="140"/>
                    </a:cubicBezTo>
                    <a:cubicBezTo>
                      <a:pt x="28" y="133"/>
                      <a:pt x="23" y="122"/>
                      <a:pt x="21" y="110"/>
                    </a:cubicBezTo>
                    <a:cubicBezTo>
                      <a:pt x="21" y="108"/>
                      <a:pt x="21" y="108"/>
                      <a:pt x="21" y="108"/>
                    </a:cubicBezTo>
                    <a:cubicBezTo>
                      <a:pt x="19" y="108"/>
                      <a:pt x="19" y="108"/>
                      <a:pt x="19" y="108"/>
                    </a:cubicBezTo>
                    <a:cubicBezTo>
                      <a:pt x="14" y="108"/>
                      <a:pt x="11" y="103"/>
                      <a:pt x="11" y="97"/>
                    </a:cubicBezTo>
                    <a:cubicBezTo>
                      <a:pt x="11" y="94"/>
                      <a:pt x="12" y="91"/>
                      <a:pt x="14" y="89"/>
                    </a:cubicBezTo>
                    <a:cubicBezTo>
                      <a:pt x="15" y="88"/>
                      <a:pt x="17" y="87"/>
                      <a:pt x="19" y="87"/>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171" name="Freeform 20"/>
              <p:cNvSpPr>
                <a:spLocks noEditPoints="1" noChangeArrowheads="1"/>
              </p:cNvSpPr>
              <p:nvPr/>
            </p:nvSpPr>
            <p:spPr bwMode="auto">
              <a:xfrm>
                <a:off x="131763" y="200025"/>
                <a:ext cx="179388" cy="61913"/>
              </a:xfrm>
              <a:custGeom>
                <a:avLst/>
                <a:gdLst>
                  <a:gd name="T0" fmla="*/ 2147483647 w 69"/>
                  <a:gd name="T1" fmla="*/ 2147483647 h 24"/>
                  <a:gd name="T2" fmla="*/ 2147483647 w 69"/>
                  <a:gd name="T3" fmla="*/ 2147483647 h 24"/>
                  <a:gd name="T4" fmla="*/ 2147483647 w 69"/>
                  <a:gd name="T5" fmla="*/ 2147483647 h 24"/>
                  <a:gd name="T6" fmla="*/ 2147483647 w 69"/>
                  <a:gd name="T7" fmla="*/ 2147483647 h 24"/>
                  <a:gd name="T8" fmla="*/ 2147483647 w 69"/>
                  <a:gd name="T9" fmla="*/ 2147483647 h 24"/>
                  <a:gd name="T10" fmla="*/ 2147483647 w 69"/>
                  <a:gd name="T11" fmla="*/ 2147483647 h 24"/>
                  <a:gd name="T12" fmla="*/ 2147483647 w 69"/>
                  <a:gd name="T13" fmla="*/ 2147483647 h 24"/>
                  <a:gd name="T14" fmla="*/ 2147483647 w 69"/>
                  <a:gd name="T15" fmla="*/ 2147483647 h 24"/>
                  <a:gd name="T16" fmla="*/ 2147483647 w 69"/>
                  <a:gd name="T17" fmla="*/ 2147483647 h 24"/>
                  <a:gd name="T18" fmla="*/ 2147483647 w 69"/>
                  <a:gd name="T19" fmla="*/ 2147483647 h 24"/>
                  <a:gd name="T20" fmla="*/ 2147483647 w 69"/>
                  <a:gd name="T21" fmla="*/ 0 h 24"/>
                  <a:gd name="T22" fmla="*/ 2147483647 w 69"/>
                  <a:gd name="T23" fmla="*/ 0 h 24"/>
                  <a:gd name="T24" fmla="*/ 2147483647 w 69"/>
                  <a:gd name="T25" fmla="*/ 2147483647 h 24"/>
                  <a:gd name="T26" fmla="*/ 2147483647 w 69"/>
                  <a:gd name="T27" fmla="*/ 2147483647 h 24"/>
                  <a:gd name="T28" fmla="*/ 2147483647 w 69"/>
                  <a:gd name="T29" fmla="*/ 2147483647 h 24"/>
                  <a:gd name="T30" fmla="*/ 2147483647 w 69"/>
                  <a:gd name="T31" fmla="*/ 2147483647 h 24"/>
                  <a:gd name="T32" fmla="*/ 2147483647 w 69"/>
                  <a:gd name="T33" fmla="*/ 0 h 24"/>
                  <a:gd name="T34" fmla="*/ 2147483647 w 69"/>
                  <a:gd name="T35" fmla="*/ 0 h 24"/>
                  <a:gd name="T36" fmla="*/ 0 w 69"/>
                  <a:gd name="T37" fmla="*/ 2147483647 h 24"/>
                  <a:gd name="T38" fmla="*/ 0 w 69"/>
                  <a:gd name="T39" fmla="*/ 2147483647 h 24"/>
                  <a:gd name="T40" fmla="*/ 2147483647 w 69"/>
                  <a:gd name="T41" fmla="*/ 2147483647 h 24"/>
                  <a:gd name="T42" fmla="*/ 2147483647 w 69"/>
                  <a:gd name="T43" fmla="*/ 2147483647 h 24"/>
                  <a:gd name="T44" fmla="*/ 2147483647 w 69"/>
                  <a:gd name="T45" fmla="*/ 2147483647 h 24"/>
                  <a:gd name="T46" fmla="*/ 2147483647 w 69"/>
                  <a:gd name="T47" fmla="*/ 2147483647 h 24"/>
                  <a:gd name="T48" fmla="*/ 2147483647 w 69"/>
                  <a:gd name="T49" fmla="*/ 2147483647 h 24"/>
                  <a:gd name="T50" fmla="*/ 2147483647 w 69"/>
                  <a:gd name="T51" fmla="*/ 2147483647 h 24"/>
                  <a:gd name="T52" fmla="*/ 2147483647 w 69"/>
                  <a:gd name="T53" fmla="*/ 2147483647 h 24"/>
                  <a:gd name="T54" fmla="*/ 2147483647 w 69"/>
                  <a:gd name="T55" fmla="*/ 2147483647 h 24"/>
                  <a:gd name="T56" fmla="*/ 2147483647 w 69"/>
                  <a:gd name="T57" fmla="*/ 2147483647 h 24"/>
                  <a:gd name="T58" fmla="*/ 2147483647 w 69"/>
                  <a:gd name="T59" fmla="*/ 2147483647 h 24"/>
                  <a:gd name="T60" fmla="*/ 2147483647 w 69"/>
                  <a:gd name="T61" fmla="*/ 2147483647 h 24"/>
                  <a:gd name="T62" fmla="*/ 2147483647 w 69"/>
                  <a:gd name="T63" fmla="*/ 2147483647 h 24"/>
                  <a:gd name="T64" fmla="*/ 2147483647 w 69"/>
                  <a:gd name="T65" fmla="*/ 2147483647 h 24"/>
                  <a:gd name="T66" fmla="*/ 2147483647 w 69"/>
                  <a:gd name="T67" fmla="*/ 2147483647 h 24"/>
                  <a:gd name="T68" fmla="*/ 2147483647 w 69"/>
                  <a:gd name="T69" fmla="*/ 2147483647 h 24"/>
                  <a:gd name="T70" fmla="*/ 2147483647 w 69"/>
                  <a:gd name="T71" fmla="*/ 2147483647 h 24"/>
                  <a:gd name="T72" fmla="*/ 2147483647 w 69"/>
                  <a:gd name="T73" fmla="*/ 2147483647 h 24"/>
                  <a:gd name="T74" fmla="*/ 2147483647 w 69"/>
                  <a:gd name="T75" fmla="*/ 2147483647 h 24"/>
                  <a:gd name="T76" fmla="*/ 2147483647 w 69"/>
                  <a:gd name="T77" fmla="*/ 2147483647 h 24"/>
                  <a:gd name="T78" fmla="*/ 2147483647 w 69"/>
                  <a:gd name="T79" fmla="*/ 2147483647 h 24"/>
                  <a:gd name="T80" fmla="*/ 2147483647 w 69"/>
                  <a:gd name="T81" fmla="*/ 2147483647 h 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4"/>
                  <a:gd name="T125" fmla="*/ 69 w 69"/>
                  <a:gd name="T126" fmla="*/ 24 h 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4">
                    <a:moveTo>
                      <a:pt x="6" y="24"/>
                    </a:moveTo>
                    <a:cubicBezTo>
                      <a:pt x="25" y="24"/>
                      <a:pt x="25" y="24"/>
                      <a:pt x="25" y="24"/>
                    </a:cubicBezTo>
                    <a:cubicBezTo>
                      <a:pt x="28" y="24"/>
                      <a:pt x="31" y="21"/>
                      <a:pt x="31" y="18"/>
                    </a:cubicBezTo>
                    <a:cubicBezTo>
                      <a:pt x="31" y="12"/>
                      <a:pt x="31" y="12"/>
                      <a:pt x="31" y="12"/>
                    </a:cubicBezTo>
                    <a:cubicBezTo>
                      <a:pt x="38" y="12"/>
                      <a:pt x="38" y="12"/>
                      <a:pt x="38" y="12"/>
                    </a:cubicBezTo>
                    <a:cubicBezTo>
                      <a:pt x="38" y="18"/>
                      <a:pt x="38" y="18"/>
                      <a:pt x="38" y="18"/>
                    </a:cubicBezTo>
                    <a:cubicBezTo>
                      <a:pt x="38" y="21"/>
                      <a:pt x="41" y="24"/>
                      <a:pt x="44" y="24"/>
                    </a:cubicBezTo>
                    <a:cubicBezTo>
                      <a:pt x="62" y="24"/>
                      <a:pt x="62" y="24"/>
                      <a:pt x="62" y="24"/>
                    </a:cubicBezTo>
                    <a:cubicBezTo>
                      <a:pt x="66" y="24"/>
                      <a:pt x="69" y="21"/>
                      <a:pt x="69" y="18"/>
                    </a:cubicBezTo>
                    <a:cubicBezTo>
                      <a:pt x="69" y="6"/>
                      <a:pt x="69" y="6"/>
                      <a:pt x="69" y="6"/>
                    </a:cubicBezTo>
                    <a:cubicBezTo>
                      <a:pt x="69" y="3"/>
                      <a:pt x="66" y="0"/>
                      <a:pt x="62" y="0"/>
                    </a:cubicBezTo>
                    <a:cubicBezTo>
                      <a:pt x="44" y="0"/>
                      <a:pt x="44" y="0"/>
                      <a:pt x="44" y="0"/>
                    </a:cubicBezTo>
                    <a:cubicBezTo>
                      <a:pt x="41" y="0"/>
                      <a:pt x="38" y="3"/>
                      <a:pt x="38" y="6"/>
                    </a:cubicBezTo>
                    <a:cubicBezTo>
                      <a:pt x="38" y="10"/>
                      <a:pt x="38" y="10"/>
                      <a:pt x="38" y="10"/>
                    </a:cubicBezTo>
                    <a:cubicBezTo>
                      <a:pt x="31" y="10"/>
                      <a:pt x="31" y="10"/>
                      <a:pt x="31" y="10"/>
                    </a:cubicBezTo>
                    <a:cubicBezTo>
                      <a:pt x="31" y="6"/>
                      <a:pt x="31" y="6"/>
                      <a:pt x="31" y="6"/>
                    </a:cubicBezTo>
                    <a:cubicBezTo>
                      <a:pt x="31" y="3"/>
                      <a:pt x="28" y="0"/>
                      <a:pt x="25" y="0"/>
                    </a:cubicBezTo>
                    <a:cubicBezTo>
                      <a:pt x="6" y="0"/>
                      <a:pt x="6" y="0"/>
                      <a:pt x="6" y="0"/>
                    </a:cubicBezTo>
                    <a:cubicBezTo>
                      <a:pt x="3" y="0"/>
                      <a:pt x="0" y="3"/>
                      <a:pt x="0" y="6"/>
                    </a:cubicBezTo>
                    <a:cubicBezTo>
                      <a:pt x="0" y="18"/>
                      <a:pt x="0" y="18"/>
                      <a:pt x="0" y="18"/>
                    </a:cubicBezTo>
                    <a:cubicBezTo>
                      <a:pt x="0" y="21"/>
                      <a:pt x="3" y="24"/>
                      <a:pt x="6" y="24"/>
                    </a:cubicBezTo>
                    <a:close/>
                    <a:moveTo>
                      <a:pt x="39" y="6"/>
                    </a:moveTo>
                    <a:cubicBezTo>
                      <a:pt x="39" y="3"/>
                      <a:pt x="42" y="1"/>
                      <a:pt x="44" y="1"/>
                    </a:cubicBezTo>
                    <a:cubicBezTo>
                      <a:pt x="62" y="1"/>
                      <a:pt x="62" y="1"/>
                      <a:pt x="62" y="1"/>
                    </a:cubicBezTo>
                    <a:cubicBezTo>
                      <a:pt x="65" y="1"/>
                      <a:pt x="67" y="3"/>
                      <a:pt x="67" y="6"/>
                    </a:cubicBezTo>
                    <a:cubicBezTo>
                      <a:pt x="67" y="18"/>
                      <a:pt x="67" y="18"/>
                      <a:pt x="67" y="18"/>
                    </a:cubicBezTo>
                    <a:cubicBezTo>
                      <a:pt x="67" y="20"/>
                      <a:pt x="65" y="22"/>
                      <a:pt x="62" y="22"/>
                    </a:cubicBezTo>
                    <a:cubicBezTo>
                      <a:pt x="44" y="22"/>
                      <a:pt x="44" y="22"/>
                      <a:pt x="44" y="22"/>
                    </a:cubicBezTo>
                    <a:cubicBezTo>
                      <a:pt x="42" y="22"/>
                      <a:pt x="39" y="20"/>
                      <a:pt x="39" y="18"/>
                    </a:cubicBezTo>
                    <a:lnTo>
                      <a:pt x="39" y="6"/>
                    </a:lnTo>
                    <a:close/>
                    <a:moveTo>
                      <a:pt x="2" y="6"/>
                    </a:moveTo>
                    <a:cubicBezTo>
                      <a:pt x="2" y="3"/>
                      <a:pt x="4" y="1"/>
                      <a:pt x="6" y="1"/>
                    </a:cubicBezTo>
                    <a:cubicBezTo>
                      <a:pt x="25" y="1"/>
                      <a:pt x="25" y="1"/>
                      <a:pt x="25" y="1"/>
                    </a:cubicBezTo>
                    <a:cubicBezTo>
                      <a:pt x="27" y="1"/>
                      <a:pt x="30" y="3"/>
                      <a:pt x="30" y="6"/>
                    </a:cubicBezTo>
                    <a:cubicBezTo>
                      <a:pt x="30" y="10"/>
                      <a:pt x="30" y="10"/>
                      <a:pt x="30" y="10"/>
                    </a:cubicBezTo>
                    <a:cubicBezTo>
                      <a:pt x="30" y="12"/>
                      <a:pt x="30" y="12"/>
                      <a:pt x="30" y="12"/>
                    </a:cubicBezTo>
                    <a:cubicBezTo>
                      <a:pt x="30" y="18"/>
                      <a:pt x="30" y="18"/>
                      <a:pt x="30" y="18"/>
                    </a:cubicBezTo>
                    <a:cubicBezTo>
                      <a:pt x="30" y="20"/>
                      <a:pt x="27" y="22"/>
                      <a:pt x="25" y="22"/>
                    </a:cubicBezTo>
                    <a:cubicBezTo>
                      <a:pt x="6" y="22"/>
                      <a:pt x="6" y="22"/>
                      <a:pt x="6" y="22"/>
                    </a:cubicBezTo>
                    <a:cubicBezTo>
                      <a:pt x="4" y="22"/>
                      <a:pt x="2" y="20"/>
                      <a:pt x="2" y="18"/>
                    </a:cubicBezTo>
                    <a:lnTo>
                      <a:pt x="2" y="6"/>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5172" name="Freeform 21"/>
              <p:cNvSpPr>
                <a:spLocks noChangeArrowheads="1"/>
              </p:cNvSpPr>
              <p:nvPr/>
            </p:nvSpPr>
            <p:spPr bwMode="auto">
              <a:xfrm>
                <a:off x="0" y="400050"/>
                <a:ext cx="449263" cy="333375"/>
              </a:xfrm>
              <a:custGeom>
                <a:avLst/>
                <a:gdLst>
                  <a:gd name="T0" fmla="*/ 2147483647 w 173"/>
                  <a:gd name="T1" fmla="*/ 2147483647 h 129"/>
                  <a:gd name="T2" fmla="*/ 2147483647 w 173"/>
                  <a:gd name="T3" fmla="*/ 2147483647 h 129"/>
                  <a:gd name="T4" fmla="*/ 2147483647 w 173"/>
                  <a:gd name="T5" fmla="*/ 0 h 129"/>
                  <a:gd name="T6" fmla="*/ 2147483647 w 173"/>
                  <a:gd name="T7" fmla="*/ 2147483647 h 129"/>
                  <a:gd name="T8" fmla="*/ 2147483647 w 173"/>
                  <a:gd name="T9" fmla="*/ 2147483647 h 129"/>
                  <a:gd name="T10" fmla="*/ 2147483647 w 173"/>
                  <a:gd name="T11" fmla="*/ 2147483647 h 129"/>
                  <a:gd name="T12" fmla="*/ 2147483647 w 173"/>
                  <a:gd name="T13" fmla="*/ 2147483647 h 129"/>
                  <a:gd name="T14" fmla="*/ 2147483647 w 173"/>
                  <a:gd name="T15" fmla="*/ 2147483647 h 129"/>
                  <a:gd name="T16" fmla="*/ 2147483647 w 173"/>
                  <a:gd name="T17" fmla="*/ 2147483647 h 129"/>
                  <a:gd name="T18" fmla="*/ 2147483647 w 173"/>
                  <a:gd name="T19" fmla="*/ 2147483647 h 129"/>
                  <a:gd name="T20" fmla="*/ 2147483647 w 173"/>
                  <a:gd name="T21" fmla="*/ 0 h 129"/>
                  <a:gd name="T22" fmla="*/ 2147483647 w 173"/>
                  <a:gd name="T23" fmla="*/ 2147483647 h 129"/>
                  <a:gd name="T24" fmla="*/ 0 w 173"/>
                  <a:gd name="T25" fmla="*/ 2147483647 h 129"/>
                  <a:gd name="T26" fmla="*/ 0 w 173"/>
                  <a:gd name="T27" fmla="*/ 2147483647 h 129"/>
                  <a:gd name="T28" fmla="*/ 0 w 173"/>
                  <a:gd name="T29" fmla="*/ 2147483647 h 129"/>
                  <a:gd name="T30" fmla="*/ 0 w 173"/>
                  <a:gd name="T31" fmla="*/ 2147483647 h 129"/>
                  <a:gd name="T32" fmla="*/ 2147483647 w 173"/>
                  <a:gd name="T33" fmla="*/ 2147483647 h 129"/>
                  <a:gd name="T34" fmla="*/ 2147483647 w 173"/>
                  <a:gd name="T35" fmla="*/ 2147483647 h 129"/>
                  <a:gd name="T36" fmla="*/ 2147483647 w 173"/>
                  <a:gd name="T37" fmla="*/ 2147483647 h 129"/>
                  <a:gd name="T38" fmla="*/ 2147483647 w 173"/>
                  <a:gd name="T39" fmla="*/ 2147483647 h 129"/>
                  <a:gd name="T40" fmla="*/ 2147483647 w 173"/>
                  <a:gd name="T41" fmla="*/ 2147483647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129"/>
                  <a:gd name="T65" fmla="*/ 173 w 173"/>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129">
                    <a:moveTo>
                      <a:pt x="173" y="41"/>
                    </a:moveTo>
                    <a:cubicBezTo>
                      <a:pt x="173" y="41"/>
                      <a:pt x="173" y="41"/>
                      <a:pt x="173" y="41"/>
                    </a:cubicBezTo>
                    <a:cubicBezTo>
                      <a:pt x="170" y="24"/>
                      <a:pt x="155" y="9"/>
                      <a:pt x="134" y="0"/>
                    </a:cubicBezTo>
                    <a:cubicBezTo>
                      <a:pt x="97" y="63"/>
                      <a:pt x="97" y="63"/>
                      <a:pt x="97" y="63"/>
                    </a:cubicBezTo>
                    <a:cubicBezTo>
                      <a:pt x="92" y="35"/>
                      <a:pt x="92" y="35"/>
                      <a:pt x="92" y="35"/>
                    </a:cubicBezTo>
                    <a:cubicBezTo>
                      <a:pt x="95" y="33"/>
                      <a:pt x="97" y="30"/>
                      <a:pt x="97" y="26"/>
                    </a:cubicBezTo>
                    <a:cubicBezTo>
                      <a:pt x="97" y="20"/>
                      <a:pt x="93" y="15"/>
                      <a:pt x="87" y="15"/>
                    </a:cubicBezTo>
                    <a:cubicBezTo>
                      <a:pt x="81" y="15"/>
                      <a:pt x="76" y="20"/>
                      <a:pt x="76" y="26"/>
                    </a:cubicBezTo>
                    <a:cubicBezTo>
                      <a:pt x="76" y="30"/>
                      <a:pt x="78" y="33"/>
                      <a:pt x="81" y="35"/>
                    </a:cubicBezTo>
                    <a:cubicBezTo>
                      <a:pt x="77" y="62"/>
                      <a:pt x="77" y="62"/>
                      <a:pt x="77" y="62"/>
                    </a:cubicBezTo>
                    <a:cubicBezTo>
                      <a:pt x="40" y="0"/>
                      <a:pt x="40" y="0"/>
                      <a:pt x="40" y="0"/>
                    </a:cubicBezTo>
                    <a:cubicBezTo>
                      <a:pt x="19" y="9"/>
                      <a:pt x="4" y="24"/>
                      <a:pt x="1" y="41"/>
                    </a:cubicBezTo>
                    <a:cubicBezTo>
                      <a:pt x="0" y="41"/>
                      <a:pt x="0" y="41"/>
                      <a:pt x="0" y="41"/>
                    </a:cubicBezTo>
                    <a:cubicBezTo>
                      <a:pt x="0" y="95"/>
                      <a:pt x="0" y="95"/>
                      <a:pt x="0" y="95"/>
                    </a:cubicBezTo>
                    <a:cubicBezTo>
                      <a:pt x="0" y="95"/>
                      <a:pt x="0" y="95"/>
                      <a:pt x="0" y="95"/>
                    </a:cubicBezTo>
                    <a:cubicBezTo>
                      <a:pt x="0" y="95"/>
                      <a:pt x="0" y="96"/>
                      <a:pt x="0" y="96"/>
                    </a:cubicBezTo>
                    <a:cubicBezTo>
                      <a:pt x="0" y="114"/>
                      <a:pt x="39" y="129"/>
                      <a:pt x="87" y="129"/>
                    </a:cubicBezTo>
                    <a:cubicBezTo>
                      <a:pt x="135" y="129"/>
                      <a:pt x="173" y="114"/>
                      <a:pt x="173" y="96"/>
                    </a:cubicBezTo>
                    <a:cubicBezTo>
                      <a:pt x="173" y="96"/>
                      <a:pt x="173" y="95"/>
                      <a:pt x="173" y="95"/>
                    </a:cubicBezTo>
                    <a:cubicBezTo>
                      <a:pt x="173" y="95"/>
                      <a:pt x="173" y="95"/>
                      <a:pt x="173" y="95"/>
                    </a:cubicBezTo>
                    <a:lnTo>
                      <a:pt x="173" y="41"/>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5169" name="椭圆 83"/>
            <p:cNvSpPr>
              <a:spLocks noChangeArrowheads="1"/>
            </p:cNvSpPr>
            <p:nvPr/>
          </p:nvSpPr>
          <p:spPr bwMode="auto">
            <a:xfrm>
              <a:off x="0" y="0"/>
              <a:ext cx="479204" cy="479204"/>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6191" name="矩形 84"/>
          <p:cNvSpPr>
            <a:spLocks noChangeArrowheads="1"/>
          </p:cNvSpPr>
          <p:nvPr/>
        </p:nvSpPr>
        <p:spPr bwMode="auto">
          <a:xfrm>
            <a:off x="7239000" y="3668713"/>
            <a:ext cx="1135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200" b="1">
                <a:solidFill>
                  <a:srgbClr val="3F3F3F"/>
                </a:solidFill>
                <a:latin typeface="微软雅黑" pitchFamily="34" charset="-122"/>
                <a:ea typeface="微软雅黑" pitchFamily="34" charset="-122"/>
                <a:sym typeface="微软雅黑" pitchFamily="34" charset="-122"/>
              </a:rPr>
              <a:t>单击此处添加文字内容   </a:t>
            </a:r>
            <a:endParaRPr lang="en-US" sz="1200" b="1">
              <a:solidFill>
                <a:srgbClr val="3F3F3F"/>
              </a:solidFill>
              <a:latin typeface="微软雅黑" pitchFamily="34" charset="-122"/>
              <a:ea typeface="微软雅黑" pitchFamily="34" charset="-122"/>
              <a:sym typeface="微软雅黑" pitchFamily="34" charset="-122"/>
            </a:endParaRPr>
          </a:p>
        </p:txBody>
      </p:sp>
      <p:pic>
        <p:nvPicPr>
          <p:cNvPr id="6192" name="Picture 2" descr="公司职员大图 点击还原"/>
          <p:cNvPicPr>
            <a:picLocks noChangeAspect="1" noChangeArrowheads="1"/>
          </p:cNvPicPr>
          <p:nvPr/>
        </p:nvPicPr>
        <p:blipFill>
          <a:blip r:embed="rId2">
            <a:extLst>
              <a:ext uri="{28A0092B-C50C-407E-A947-70E740481C1C}">
                <a14:useLocalDpi xmlns:a14="http://schemas.microsoft.com/office/drawing/2010/main" val="0"/>
              </a:ext>
            </a:extLst>
          </a:blip>
          <a:srcRect l="10117" t="14093" r="46480" b="24773"/>
          <a:stretch>
            <a:fillRect/>
          </a:stretch>
        </p:blipFill>
        <p:spPr bwMode="auto">
          <a:xfrm>
            <a:off x="1782763" y="1289050"/>
            <a:ext cx="12588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2" descr="公司职员"/>
          <p:cNvPicPr>
            <a:picLocks noChangeAspect="1" noChangeArrowheads="1"/>
          </p:cNvPicPr>
          <p:nvPr/>
        </p:nvPicPr>
        <p:blipFill>
          <a:blip r:embed="rId3">
            <a:extLst>
              <a:ext uri="{28A0092B-C50C-407E-A947-70E740481C1C}">
                <a14:useLocalDpi xmlns:a14="http://schemas.microsoft.com/office/drawing/2010/main" val="0"/>
              </a:ext>
            </a:extLst>
          </a:blip>
          <a:srcRect l="32246" t="17630" r="11539" b="3043"/>
          <a:stretch>
            <a:fillRect/>
          </a:stretch>
        </p:blipFill>
        <p:spPr bwMode="auto">
          <a:xfrm>
            <a:off x="5187950" y="1279525"/>
            <a:ext cx="12588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4" name="Picture 10" descr="商务人物"/>
          <p:cNvPicPr>
            <a:picLocks noChangeAspect="1" noChangeArrowheads="1"/>
          </p:cNvPicPr>
          <p:nvPr/>
        </p:nvPicPr>
        <p:blipFill>
          <a:blip r:embed="rId4">
            <a:extLst>
              <a:ext uri="{28A0092B-C50C-407E-A947-70E740481C1C}">
                <a14:useLocalDpi xmlns:a14="http://schemas.microsoft.com/office/drawing/2010/main" val="0"/>
              </a:ext>
            </a:extLst>
          </a:blip>
          <a:srcRect t="194" b="24805"/>
          <a:stretch>
            <a:fillRect/>
          </a:stretch>
        </p:blipFill>
        <p:spPr bwMode="auto">
          <a:xfrm>
            <a:off x="3541713" y="2895600"/>
            <a:ext cx="12588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95" name="组合 53"/>
          <p:cNvGrpSpPr>
            <a:grpSpLocks/>
          </p:cNvGrpSpPr>
          <p:nvPr/>
        </p:nvGrpSpPr>
        <p:grpSpPr bwMode="auto">
          <a:xfrm>
            <a:off x="539750" y="3724275"/>
            <a:ext cx="360363" cy="287338"/>
            <a:chOff x="0" y="0"/>
            <a:chExt cx="360040" cy="288032"/>
          </a:xfrm>
        </p:grpSpPr>
        <p:sp>
          <p:nvSpPr>
            <p:cNvPr id="5165" name="圆角矩形标注 54"/>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5166" name="直接连接符 55"/>
            <p:cNvCxnSpPr>
              <a:cxnSpLocks noChangeShapeType="1"/>
              <a:stCxn id="5165" idx="0"/>
              <a:endCxn id="5165"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5167" name="直接连接符 56"/>
            <p:cNvCxnSpPr>
              <a:cxnSpLocks noChangeShapeType="1"/>
              <a:stCxn id="5165" idx="1"/>
              <a:endCxn id="5165"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6200" name="TextBox 58"/>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95"/>
                                        </p:tgtEl>
                                        <p:attrNameLst>
                                          <p:attrName>style.visibility</p:attrName>
                                        </p:attrNameLst>
                                      </p:cBhvr>
                                      <p:to>
                                        <p:strVal val="visible"/>
                                      </p:to>
                                    </p:set>
                                    <p:anim calcmode="lin" valueType="num">
                                      <p:cBhvr>
                                        <p:cTn id="7" dur="500" fill="hold"/>
                                        <p:tgtEl>
                                          <p:spTgt spid="6195"/>
                                        </p:tgtEl>
                                        <p:attrNameLst>
                                          <p:attrName>ppt_w</p:attrName>
                                        </p:attrNameLst>
                                      </p:cBhvr>
                                      <p:tavLst>
                                        <p:tav tm="0">
                                          <p:val>
                                            <p:fltVal val="0"/>
                                          </p:val>
                                        </p:tav>
                                        <p:tav tm="100000">
                                          <p:val>
                                            <p:strVal val="#ppt_w"/>
                                          </p:val>
                                        </p:tav>
                                      </p:tavLst>
                                    </p:anim>
                                    <p:anim calcmode="lin" valueType="num">
                                      <p:cBhvr>
                                        <p:cTn id="8" dur="500" fill="hold"/>
                                        <p:tgtEl>
                                          <p:spTgt spid="6195"/>
                                        </p:tgtEl>
                                        <p:attrNameLst>
                                          <p:attrName>ppt_h</p:attrName>
                                        </p:attrNameLst>
                                      </p:cBhvr>
                                      <p:tavLst>
                                        <p:tav tm="0">
                                          <p:val>
                                            <p:fltVal val="0"/>
                                          </p:val>
                                        </p:tav>
                                        <p:tav tm="100000">
                                          <p:val>
                                            <p:strVal val="#ppt_h"/>
                                          </p:val>
                                        </p:tav>
                                      </p:tavLst>
                                    </p:anim>
                                    <p:animEffect>
                                      <p:cBhvr>
                                        <p:cTn id="9" dur="500"/>
                                        <p:tgtEl>
                                          <p:spTgt spid="6195"/>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6200"/>
                                        </p:tgtEl>
                                        <p:attrNameLst>
                                          <p:attrName>style.visibility</p:attrName>
                                        </p:attrNameLst>
                                      </p:cBhvr>
                                      <p:to>
                                        <p:strVal val="visible"/>
                                      </p:to>
                                    </p:set>
                                    <p:anim calcmode="lin" valueType="num">
                                      <p:cBhvr>
                                        <p:cTn id="13" dur="500" fill="hold"/>
                                        <p:tgtEl>
                                          <p:spTgt spid="6200"/>
                                        </p:tgtEl>
                                        <p:attrNameLst>
                                          <p:attrName>ppt_w</p:attrName>
                                        </p:attrNameLst>
                                      </p:cBhvr>
                                      <p:tavLst>
                                        <p:tav tm="0">
                                          <p:val>
                                            <p:strVal val="4/3*#ppt_w"/>
                                          </p:val>
                                        </p:tav>
                                        <p:tav tm="100000">
                                          <p:val>
                                            <p:strVal val="#ppt_w"/>
                                          </p:val>
                                        </p:tav>
                                      </p:tavLst>
                                    </p:anim>
                                    <p:anim calcmode="lin" valueType="num">
                                      <p:cBhvr>
                                        <p:cTn id="14" dur="500" fill="hold"/>
                                        <p:tgtEl>
                                          <p:spTgt spid="6200"/>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31" presetClass="entr" presetSubtype="0" fill="hold" nodeType="afterEffect">
                                  <p:stCondLst>
                                    <p:cond delay="0"/>
                                  </p:stCondLst>
                                  <p:childTnLst>
                                    <p:set>
                                      <p:cBhvr>
                                        <p:cTn id="17" dur="1" fill="hold">
                                          <p:stCondLst>
                                            <p:cond delay="0"/>
                                          </p:stCondLst>
                                        </p:cTn>
                                        <p:tgtEl>
                                          <p:spTgt spid="6192"/>
                                        </p:tgtEl>
                                        <p:attrNameLst>
                                          <p:attrName>style.visibility</p:attrName>
                                        </p:attrNameLst>
                                      </p:cBhvr>
                                      <p:to>
                                        <p:strVal val="visible"/>
                                      </p:to>
                                    </p:set>
                                    <p:anim calcmode="lin" valueType="num">
                                      <p:cBhvr>
                                        <p:cTn id="18" dur="500" fill="hold"/>
                                        <p:tgtEl>
                                          <p:spTgt spid="6192"/>
                                        </p:tgtEl>
                                        <p:attrNameLst>
                                          <p:attrName>ppt_w</p:attrName>
                                        </p:attrNameLst>
                                      </p:cBhvr>
                                      <p:tavLst>
                                        <p:tav tm="0">
                                          <p:val>
                                            <p:fltVal val="0"/>
                                          </p:val>
                                        </p:tav>
                                        <p:tav tm="100000">
                                          <p:val>
                                            <p:strVal val="#ppt_w"/>
                                          </p:val>
                                        </p:tav>
                                      </p:tavLst>
                                    </p:anim>
                                    <p:anim calcmode="lin" valueType="num">
                                      <p:cBhvr>
                                        <p:cTn id="19" dur="500" fill="hold"/>
                                        <p:tgtEl>
                                          <p:spTgt spid="6192"/>
                                        </p:tgtEl>
                                        <p:attrNameLst>
                                          <p:attrName>ppt_h</p:attrName>
                                        </p:attrNameLst>
                                      </p:cBhvr>
                                      <p:tavLst>
                                        <p:tav tm="0">
                                          <p:val>
                                            <p:fltVal val="0"/>
                                          </p:val>
                                        </p:tav>
                                        <p:tav tm="100000">
                                          <p:val>
                                            <p:strVal val="#ppt_h"/>
                                          </p:val>
                                        </p:tav>
                                      </p:tavLst>
                                    </p:anim>
                                    <p:anim calcmode="lin" valueType="num">
                                      <p:cBhvr>
                                        <p:cTn id="20" dur="500" fill="hold"/>
                                        <p:tgtEl>
                                          <p:spTgt spid="6192"/>
                                        </p:tgtEl>
                                        <p:attrNameLst>
                                          <p:attrName>style.rotation</p:attrName>
                                        </p:attrNameLst>
                                      </p:cBhvr>
                                      <p:tavLst>
                                        <p:tav tm="0">
                                          <p:val>
                                            <p:fltVal val="90"/>
                                          </p:val>
                                        </p:tav>
                                        <p:tav tm="100000">
                                          <p:val>
                                            <p:fltVal val="0"/>
                                          </p:val>
                                        </p:tav>
                                      </p:tavLst>
                                    </p:anim>
                                    <p:animEffect>
                                      <p:cBhvr>
                                        <p:cTn id="21" dur="500"/>
                                        <p:tgtEl>
                                          <p:spTgt spid="6192"/>
                                        </p:tgtEl>
                                      </p:cBhvr>
                                    </p:animEffect>
                                  </p:childTnLst>
                                </p:cTn>
                              </p:par>
                            </p:childTnLst>
                          </p:cTn>
                        </p:par>
                        <p:par>
                          <p:cTn id="22" fill="hold" nodeType="afterGroup">
                            <p:stCondLst>
                              <p:cond delay="1950"/>
                            </p:stCondLst>
                            <p:childTnLst>
                              <p:par>
                                <p:cTn id="23" presetID="16" presetClass="entr" presetSubtype="21" fill="hold" grpId="0" nodeType="afterEffect">
                                  <p:stCondLst>
                                    <p:cond delay="0"/>
                                  </p:stCondLst>
                                  <p:childTnLst>
                                    <p:set>
                                      <p:cBhvr>
                                        <p:cTn id="24" dur="1" fill="hold">
                                          <p:stCondLst>
                                            <p:cond delay="0"/>
                                          </p:stCondLst>
                                        </p:cTn>
                                        <p:tgtEl>
                                          <p:spTgt spid="6167"/>
                                        </p:tgtEl>
                                        <p:attrNameLst>
                                          <p:attrName>style.visibility</p:attrName>
                                        </p:attrNameLst>
                                      </p:cBhvr>
                                      <p:to>
                                        <p:strVal val="visible"/>
                                      </p:to>
                                    </p:set>
                                    <p:animEffect>
                                      <p:cBhvr>
                                        <p:cTn id="25" dur="500"/>
                                        <p:tgtEl>
                                          <p:spTgt spid="6167"/>
                                        </p:tgtEl>
                                      </p:cBhvr>
                                    </p:animEffect>
                                  </p:childTnLst>
                                </p:cTn>
                              </p:par>
                              <p:par>
                                <p:cTn id="26" presetID="10" presetClass="entr" presetSubtype="0" fill="hold" grpId="0" nodeType="withEffect">
                                  <p:stCondLst>
                                    <p:cond delay="250"/>
                                  </p:stCondLst>
                                  <p:iterate type="lt">
                                    <p:tmPct val="10000"/>
                                  </p:iterate>
                                  <p:childTnLst>
                                    <p:set>
                                      <p:cBhvr>
                                        <p:cTn id="27" dur="1" fill="hold">
                                          <p:stCondLst>
                                            <p:cond delay="0"/>
                                          </p:stCondLst>
                                        </p:cTn>
                                        <p:tgtEl>
                                          <p:spTgt spid="6176"/>
                                        </p:tgtEl>
                                        <p:attrNameLst>
                                          <p:attrName>style.visibility</p:attrName>
                                        </p:attrNameLst>
                                      </p:cBhvr>
                                      <p:to>
                                        <p:strVal val="visible"/>
                                      </p:to>
                                    </p:set>
                                    <p:anim calcmode="lin" valueType="num">
                                      <p:cBhvr>
                                        <p:cTn id="28" dur="500" fill="hold"/>
                                        <p:tgtEl>
                                          <p:spTgt spid="6176"/>
                                        </p:tgtEl>
                                        <p:attrNameLst>
                                          <p:attrName>ppt_w</p:attrName>
                                        </p:attrNameLst>
                                      </p:cBhvr>
                                      <p:tavLst>
                                        <p:tav tm="0">
                                          <p:val>
                                            <p:fltVal val="0"/>
                                          </p:val>
                                        </p:tav>
                                        <p:tav tm="100000">
                                          <p:val>
                                            <p:strVal val="#ppt_w"/>
                                          </p:val>
                                        </p:tav>
                                      </p:tavLst>
                                    </p:anim>
                                    <p:anim calcmode="lin" valueType="num">
                                      <p:cBhvr>
                                        <p:cTn id="29" dur="500" fill="hold"/>
                                        <p:tgtEl>
                                          <p:spTgt spid="6176"/>
                                        </p:tgtEl>
                                        <p:attrNameLst>
                                          <p:attrName>ppt_h</p:attrName>
                                        </p:attrNameLst>
                                      </p:cBhvr>
                                      <p:tavLst>
                                        <p:tav tm="0">
                                          <p:val>
                                            <p:fltVal val="0"/>
                                          </p:val>
                                        </p:tav>
                                        <p:tav tm="100000">
                                          <p:val>
                                            <p:strVal val="#ppt_h"/>
                                          </p:val>
                                        </p:tav>
                                      </p:tavLst>
                                    </p:anim>
                                    <p:animEffect>
                                      <p:cBhvr>
                                        <p:cTn id="30" dur="500"/>
                                        <p:tgtEl>
                                          <p:spTgt spid="6176"/>
                                        </p:tgtEl>
                                      </p:cBhvr>
                                    </p:animEffect>
                                  </p:childTnLst>
                                </p:cTn>
                              </p:par>
                            </p:childTnLst>
                          </p:cTn>
                        </p:par>
                        <p:par>
                          <p:cTn id="31" fill="hold" nodeType="afterGroup">
                            <p:stCondLst>
                              <p:cond delay="2800"/>
                            </p:stCondLst>
                            <p:childTnLst>
                              <p:par>
                                <p:cTn id="32" presetID="2" presetClass="entr" presetSubtype="4" fill="hold" grpId="0" nodeType="afterEffect">
                                  <p:stCondLst>
                                    <p:cond delay="0"/>
                                  </p:stCondLst>
                                  <p:childTnLst>
                                    <p:set>
                                      <p:cBhvr>
                                        <p:cTn id="33" dur="1" fill="hold">
                                          <p:stCondLst>
                                            <p:cond delay="0"/>
                                          </p:stCondLst>
                                        </p:cTn>
                                        <p:tgtEl>
                                          <p:spTgt spid="6177"/>
                                        </p:tgtEl>
                                        <p:attrNameLst>
                                          <p:attrName>style.visibility</p:attrName>
                                        </p:attrNameLst>
                                      </p:cBhvr>
                                      <p:to>
                                        <p:strVal val="visible"/>
                                      </p:to>
                                    </p:set>
                                    <p:anim calcmode="lin" valueType="num">
                                      <p:cBhvr>
                                        <p:cTn id="34" dur="500" fill="hold"/>
                                        <p:tgtEl>
                                          <p:spTgt spid="6177"/>
                                        </p:tgtEl>
                                        <p:attrNameLst>
                                          <p:attrName>ppt_x</p:attrName>
                                        </p:attrNameLst>
                                      </p:cBhvr>
                                      <p:tavLst>
                                        <p:tav tm="0">
                                          <p:val>
                                            <p:strVal val="#ppt_x"/>
                                          </p:val>
                                        </p:tav>
                                        <p:tav tm="100000">
                                          <p:val>
                                            <p:strVal val="#ppt_x"/>
                                          </p:val>
                                        </p:tav>
                                      </p:tavLst>
                                    </p:anim>
                                    <p:anim calcmode="lin" valueType="num">
                                      <p:cBhvr>
                                        <p:cTn id="35" dur="500" fill="hold"/>
                                        <p:tgtEl>
                                          <p:spTgt spid="6177"/>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250"/>
                                  </p:stCondLst>
                                  <p:iterate type="lt">
                                    <p:tmPct val="10000"/>
                                  </p:iterate>
                                  <p:childTnLst>
                                    <p:set>
                                      <p:cBhvr>
                                        <p:cTn id="37" dur="1" fill="hold">
                                          <p:stCondLst>
                                            <p:cond delay="0"/>
                                          </p:stCondLst>
                                        </p:cTn>
                                        <p:tgtEl>
                                          <p:spTgt spid="6178"/>
                                        </p:tgtEl>
                                        <p:attrNameLst>
                                          <p:attrName>style.visibility</p:attrName>
                                        </p:attrNameLst>
                                      </p:cBhvr>
                                      <p:to>
                                        <p:strVal val="visible"/>
                                      </p:to>
                                    </p:set>
                                    <p:anim calcmode="lin" valueType="num">
                                      <p:cBhvr>
                                        <p:cTn id="38" dur="500" fill="hold"/>
                                        <p:tgtEl>
                                          <p:spTgt spid="6178"/>
                                        </p:tgtEl>
                                        <p:attrNameLst>
                                          <p:attrName>ppt_w</p:attrName>
                                        </p:attrNameLst>
                                      </p:cBhvr>
                                      <p:tavLst>
                                        <p:tav tm="0">
                                          <p:val>
                                            <p:fltVal val="0"/>
                                          </p:val>
                                        </p:tav>
                                        <p:tav tm="100000">
                                          <p:val>
                                            <p:strVal val="#ppt_w"/>
                                          </p:val>
                                        </p:tav>
                                      </p:tavLst>
                                    </p:anim>
                                    <p:anim calcmode="lin" valueType="num">
                                      <p:cBhvr>
                                        <p:cTn id="39" dur="500" fill="hold"/>
                                        <p:tgtEl>
                                          <p:spTgt spid="6178"/>
                                        </p:tgtEl>
                                        <p:attrNameLst>
                                          <p:attrName>ppt_h</p:attrName>
                                        </p:attrNameLst>
                                      </p:cBhvr>
                                      <p:tavLst>
                                        <p:tav tm="0">
                                          <p:val>
                                            <p:fltVal val="0"/>
                                          </p:val>
                                        </p:tav>
                                        <p:tav tm="100000">
                                          <p:val>
                                            <p:strVal val="#ppt_h"/>
                                          </p:val>
                                        </p:tav>
                                      </p:tavLst>
                                    </p:anim>
                                    <p:animEffect>
                                      <p:cBhvr>
                                        <p:cTn id="40" dur="500"/>
                                        <p:tgtEl>
                                          <p:spTgt spid="6178"/>
                                        </p:tgtEl>
                                      </p:cBhvr>
                                    </p:animEffect>
                                  </p:childTnLst>
                                </p:cTn>
                              </p:par>
                            </p:childTnLst>
                          </p:cTn>
                        </p:par>
                        <p:par>
                          <p:cTn id="41" fill="hold" nodeType="afterGroup">
                            <p:stCondLst>
                              <p:cond delay="3900"/>
                            </p:stCondLst>
                            <p:childTnLst>
                              <p:par>
                                <p:cTn id="42" presetID="22" presetClass="entr" presetSubtype="8" fill="hold" grpId="0" nodeType="afterEffect">
                                  <p:stCondLst>
                                    <p:cond delay="0"/>
                                  </p:stCondLst>
                                  <p:childTnLst>
                                    <p:set>
                                      <p:cBhvr>
                                        <p:cTn id="43" dur="1" fill="hold">
                                          <p:stCondLst>
                                            <p:cond delay="0"/>
                                          </p:stCondLst>
                                        </p:cTn>
                                        <p:tgtEl>
                                          <p:spTgt spid="6170"/>
                                        </p:tgtEl>
                                        <p:attrNameLst>
                                          <p:attrName>style.visibility</p:attrName>
                                        </p:attrNameLst>
                                      </p:cBhvr>
                                      <p:to>
                                        <p:strVal val="visible"/>
                                      </p:to>
                                    </p:set>
                                    <p:animEffect>
                                      <p:cBhvr>
                                        <p:cTn id="44" dur="500"/>
                                        <p:tgtEl>
                                          <p:spTgt spid="6170"/>
                                        </p:tgtEl>
                                      </p:cBhvr>
                                    </p:animEffect>
                                  </p:childTnLst>
                                </p:cTn>
                              </p:par>
                            </p:childTnLst>
                          </p:cTn>
                        </p:par>
                        <p:par>
                          <p:cTn id="45" fill="hold" nodeType="afterGroup">
                            <p:stCondLst>
                              <p:cond delay="4400"/>
                            </p:stCondLst>
                            <p:childTnLst>
                              <p:par>
                                <p:cTn id="46" presetID="31" presetClass="entr" presetSubtype="0" fill="hold" nodeType="afterEffect">
                                  <p:stCondLst>
                                    <p:cond delay="0"/>
                                  </p:stCondLst>
                                  <p:childTnLst>
                                    <p:set>
                                      <p:cBhvr>
                                        <p:cTn id="47" dur="1" fill="hold">
                                          <p:stCondLst>
                                            <p:cond delay="0"/>
                                          </p:stCondLst>
                                        </p:cTn>
                                        <p:tgtEl>
                                          <p:spTgt spid="6194"/>
                                        </p:tgtEl>
                                        <p:attrNameLst>
                                          <p:attrName>style.visibility</p:attrName>
                                        </p:attrNameLst>
                                      </p:cBhvr>
                                      <p:to>
                                        <p:strVal val="visible"/>
                                      </p:to>
                                    </p:set>
                                    <p:anim calcmode="lin" valueType="num">
                                      <p:cBhvr>
                                        <p:cTn id="48" dur="500" fill="hold"/>
                                        <p:tgtEl>
                                          <p:spTgt spid="6194"/>
                                        </p:tgtEl>
                                        <p:attrNameLst>
                                          <p:attrName>ppt_w</p:attrName>
                                        </p:attrNameLst>
                                      </p:cBhvr>
                                      <p:tavLst>
                                        <p:tav tm="0">
                                          <p:val>
                                            <p:fltVal val="0"/>
                                          </p:val>
                                        </p:tav>
                                        <p:tav tm="100000">
                                          <p:val>
                                            <p:strVal val="#ppt_w"/>
                                          </p:val>
                                        </p:tav>
                                      </p:tavLst>
                                    </p:anim>
                                    <p:anim calcmode="lin" valueType="num">
                                      <p:cBhvr>
                                        <p:cTn id="49" dur="500" fill="hold"/>
                                        <p:tgtEl>
                                          <p:spTgt spid="6194"/>
                                        </p:tgtEl>
                                        <p:attrNameLst>
                                          <p:attrName>ppt_h</p:attrName>
                                        </p:attrNameLst>
                                      </p:cBhvr>
                                      <p:tavLst>
                                        <p:tav tm="0">
                                          <p:val>
                                            <p:fltVal val="0"/>
                                          </p:val>
                                        </p:tav>
                                        <p:tav tm="100000">
                                          <p:val>
                                            <p:strVal val="#ppt_h"/>
                                          </p:val>
                                        </p:tav>
                                      </p:tavLst>
                                    </p:anim>
                                    <p:anim calcmode="lin" valueType="num">
                                      <p:cBhvr>
                                        <p:cTn id="50" dur="500" fill="hold"/>
                                        <p:tgtEl>
                                          <p:spTgt spid="6194"/>
                                        </p:tgtEl>
                                        <p:attrNameLst>
                                          <p:attrName>style.rotation</p:attrName>
                                        </p:attrNameLst>
                                      </p:cBhvr>
                                      <p:tavLst>
                                        <p:tav tm="0">
                                          <p:val>
                                            <p:fltVal val="90"/>
                                          </p:val>
                                        </p:tav>
                                        <p:tav tm="100000">
                                          <p:val>
                                            <p:fltVal val="0"/>
                                          </p:val>
                                        </p:tav>
                                      </p:tavLst>
                                    </p:anim>
                                    <p:animEffect>
                                      <p:cBhvr>
                                        <p:cTn id="51" dur="500"/>
                                        <p:tgtEl>
                                          <p:spTgt spid="6194"/>
                                        </p:tgtEl>
                                      </p:cBhvr>
                                    </p:animEffect>
                                  </p:childTnLst>
                                </p:cTn>
                              </p:par>
                            </p:childTnLst>
                          </p:cTn>
                        </p:par>
                        <p:par>
                          <p:cTn id="52" fill="hold" nodeType="afterGroup">
                            <p:stCondLst>
                              <p:cond delay="4900"/>
                            </p:stCondLst>
                            <p:childTnLst>
                              <p:par>
                                <p:cTn id="53" presetID="16" presetClass="entr" presetSubtype="21" fill="hold" grpId="0" nodeType="afterEffect">
                                  <p:stCondLst>
                                    <p:cond delay="0"/>
                                  </p:stCondLst>
                                  <p:childTnLst>
                                    <p:set>
                                      <p:cBhvr>
                                        <p:cTn id="54" dur="1" fill="hold">
                                          <p:stCondLst>
                                            <p:cond delay="0"/>
                                          </p:stCondLst>
                                        </p:cTn>
                                        <p:tgtEl>
                                          <p:spTgt spid="6168"/>
                                        </p:tgtEl>
                                        <p:attrNameLst>
                                          <p:attrName>style.visibility</p:attrName>
                                        </p:attrNameLst>
                                      </p:cBhvr>
                                      <p:to>
                                        <p:strVal val="visible"/>
                                      </p:to>
                                    </p:set>
                                    <p:animEffect>
                                      <p:cBhvr>
                                        <p:cTn id="55" dur="500"/>
                                        <p:tgtEl>
                                          <p:spTgt spid="6168"/>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6182"/>
                                        </p:tgtEl>
                                        <p:attrNameLst>
                                          <p:attrName>style.visibility</p:attrName>
                                        </p:attrNameLst>
                                      </p:cBhvr>
                                      <p:to>
                                        <p:strVal val="visible"/>
                                      </p:to>
                                    </p:set>
                                    <p:anim calcmode="lin" valueType="num">
                                      <p:cBhvr>
                                        <p:cTn id="58" dur="500" fill="hold"/>
                                        <p:tgtEl>
                                          <p:spTgt spid="6182"/>
                                        </p:tgtEl>
                                        <p:attrNameLst>
                                          <p:attrName>ppt_w</p:attrName>
                                        </p:attrNameLst>
                                      </p:cBhvr>
                                      <p:tavLst>
                                        <p:tav tm="0">
                                          <p:val>
                                            <p:fltVal val="0"/>
                                          </p:val>
                                        </p:tav>
                                        <p:tav tm="100000">
                                          <p:val>
                                            <p:strVal val="#ppt_w"/>
                                          </p:val>
                                        </p:tav>
                                      </p:tavLst>
                                    </p:anim>
                                    <p:anim calcmode="lin" valueType="num">
                                      <p:cBhvr>
                                        <p:cTn id="59" dur="500" fill="hold"/>
                                        <p:tgtEl>
                                          <p:spTgt spid="6182"/>
                                        </p:tgtEl>
                                        <p:attrNameLst>
                                          <p:attrName>ppt_h</p:attrName>
                                        </p:attrNameLst>
                                      </p:cBhvr>
                                      <p:tavLst>
                                        <p:tav tm="0">
                                          <p:val>
                                            <p:fltVal val="0"/>
                                          </p:val>
                                        </p:tav>
                                        <p:tav tm="100000">
                                          <p:val>
                                            <p:strVal val="#ppt_h"/>
                                          </p:val>
                                        </p:tav>
                                      </p:tavLst>
                                    </p:anim>
                                    <p:animEffect>
                                      <p:cBhvr>
                                        <p:cTn id="60" dur="500"/>
                                        <p:tgtEl>
                                          <p:spTgt spid="6182"/>
                                        </p:tgtEl>
                                      </p:cBhvr>
                                    </p:animEffect>
                                  </p:childTnLst>
                                </p:cTn>
                              </p:par>
                            </p:childTnLst>
                          </p:cTn>
                        </p:par>
                        <p:par>
                          <p:cTn id="61" fill="hold" nodeType="afterGroup">
                            <p:stCondLst>
                              <p:cond delay="5500"/>
                            </p:stCondLst>
                            <p:childTnLst>
                              <p:par>
                                <p:cTn id="62" presetID="2" presetClass="entr" presetSubtype="4" fill="hold" grpId="0" nodeType="afterEffect">
                                  <p:stCondLst>
                                    <p:cond delay="0"/>
                                  </p:stCondLst>
                                  <p:childTnLst>
                                    <p:set>
                                      <p:cBhvr>
                                        <p:cTn id="63" dur="1" fill="hold">
                                          <p:stCondLst>
                                            <p:cond delay="0"/>
                                          </p:stCondLst>
                                        </p:cTn>
                                        <p:tgtEl>
                                          <p:spTgt spid="6183"/>
                                        </p:tgtEl>
                                        <p:attrNameLst>
                                          <p:attrName>style.visibility</p:attrName>
                                        </p:attrNameLst>
                                      </p:cBhvr>
                                      <p:to>
                                        <p:strVal val="visible"/>
                                      </p:to>
                                    </p:set>
                                    <p:anim calcmode="lin" valueType="num">
                                      <p:cBhvr>
                                        <p:cTn id="64" dur="500" fill="hold"/>
                                        <p:tgtEl>
                                          <p:spTgt spid="6183"/>
                                        </p:tgtEl>
                                        <p:attrNameLst>
                                          <p:attrName>ppt_x</p:attrName>
                                        </p:attrNameLst>
                                      </p:cBhvr>
                                      <p:tavLst>
                                        <p:tav tm="0">
                                          <p:val>
                                            <p:strVal val="#ppt_x"/>
                                          </p:val>
                                        </p:tav>
                                        <p:tav tm="100000">
                                          <p:val>
                                            <p:strVal val="#ppt_x"/>
                                          </p:val>
                                        </p:tav>
                                      </p:tavLst>
                                    </p:anim>
                                    <p:anim calcmode="lin" valueType="num">
                                      <p:cBhvr>
                                        <p:cTn id="65" dur="500" fill="hold"/>
                                        <p:tgtEl>
                                          <p:spTgt spid="6183"/>
                                        </p:tgtEl>
                                        <p:attrNameLst>
                                          <p:attrName>ppt_y</p:attrName>
                                        </p:attrNameLst>
                                      </p:cBhvr>
                                      <p:tavLst>
                                        <p:tav tm="0">
                                          <p:val>
                                            <p:strVal val="1+#ppt_h/2"/>
                                          </p:val>
                                        </p:tav>
                                        <p:tav tm="100000">
                                          <p:val>
                                            <p:strVal val="#ppt_y"/>
                                          </p:val>
                                        </p:tav>
                                      </p:tavLst>
                                    </p:anim>
                                  </p:childTnLst>
                                </p:cTn>
                              </p:par>
                              <p:par>
                                <p:cTn id="66" presetID="10" presetClass="entr" presetSubtype="0" fill="hold" grpId="0" nodeType="withEffect">
                                  <p:stCondLst>
                                    <p:cond delay="0"/>
                                  </p:stCondLst>
                                  <p:iterate type="lt">
                                    <p:tmPct val="10000"/>
                                  </p:iterate>
                                  <p:childTnLst>
                                    <p:set>
                                      <p:cBhvr>
                                        <p:cTn id="67" dur="1" fill="hold">
                                          <p:stCondLst>
                                            <p:cond delay="0"/>
                                          </p:stCondLst>
                                        </p:cTn>
                                        <p:tgtEl>
                                          <p:spTgt spid="6184"/>
                                        </p:tgtEl>
                                        <p:attrNameLst>
                                          <p:attrName>style.visibility</p:attrName>
                                        </p:attrNameLst>
                                      </p:cBhvr>
                                      <p:to>
                                        <p:strVal val="visible"/>
                                      </p:to>
                                    </p:set>
                                    <p:anim calcmode="lin" valueType="num">
                                      <p:cBhvr>
                                        <p:cTn id="68" dur="500" fill="hold"/>
                                        <p:tgtEl>
                                          <p:spTgt spid="6184"/>
                                        </p:tgtEl>
                                        <p:attrNameLst>
                                          <p:attrName>ppt_w</p:attrName>
                                        </p:attrNameLst>
                                      </p:cBhvr>
                                      <p:tavLst>
                                        <p:tav tm="0">
                                          <p:val>
                                            <p:fltVal val="0"/>
                                          </p:val>
                                        </p:tav>
                                        <p:tav tm="100000">
                                          <p:val>
                                            <p:strVal val="#ppt_w"/>
                                          </p:val>
                                        </p:tav>
                                      </p:tavLst>
                                    </p:anim>
                                    <p:anim calcmode="lin" valueType="num">
                                      <p:cBhvr>
                                        <p:cTn id="69" dur="500" fill="hold"/>
                                        <p:tgtEl>
                                          <p:spTgt spid="6184"/>
                                        </p:tgtEl>
                                        <p:attrNameLst>
                                          <p:attrName>ppt_h</p:attrName>
                                        </p:attrNameLst>
                                      </p:cBhvr>
                                      <p:tavLst>
                                        <p:tav tm="0">
                                          <p:val>
                                            <p:fltVal val="0"/>
                                          </p:val>
                                        </p:tav>
                                        <p:tav tm="100000">
                                          <p:val>
                                            <p:strVal val="#ppt_h"/>
                                          </p:val>
                                        </p:tav>
                                      </p:tavLst>
                                    </p:anim>
                                    <p:animEffect>
                                      <p:cBhvr>
                                        <p:cTn id="70" dur="500"/>
                                        <p:tgtEl>
                                          <p:spTgt spid="6184"/>
                                        </p:tgtEl>
                                      </p:cBhvr>
                                    </p:animEffect>
                                  </p:childTnLst>
                                </p:cTn>
                              </p:par>
                            </p:childTnLst>
                          </p:cTn>
                        </p:par>
                        <p:par>
                          <p:cTn id="71" fill="hold" nodeType="afterGroup">
                            <p:stCondLst>
                              <p:cond delay="6350"/>
                            </p:stCondLst>
                            <p:childTnLst>
                              <p:par>
                                <p:cTn id="72" presetID="22" presetClass="entr" presetSubtype="8" fill="hold" nodeType="afterEffect">
                                  <p:stCondLst>
                                    <p:cond delay="0"/>
                                  </p:stCondLst>
                                  <p:childTnLst>
                                    <p:set>
                                      <p:cBhvr>
                                        <p:cTn id="73" dur="1" fill="hold">
                                          <p:stCondLst>
                                            <p:cond delay="0"/>
                                          </p:stCondLst>
                                        </p:cTn>
                                        <p:tgtEl>
                                          <p:spTgt spid="6171"/>
                                        </p:tgtEl>
                                        <p:attrNameLst>
                                          <p:attrName>style.visibility</p:attrName>
                                        </p:attrNameLst>
                                      </p:cBhvr>
                                      <p:to>
                                        <p:strVal val="visible"/>
                                      </p:to>
                                    </p:set>
                                    <p:animEffect>
                                      <p:cBhvr>
                                        <p:cTn id="74" dur="500"/>
                                        <p:tgtEl>
                                          <p:spTgt spid="6171"/>
                                        </p:tgtEl>
                                      </p:cBhvr>
                                    </p:animEffect>
                                  </p:childTnLst>
                                </p:cTn>
                              </p:par>
                            </p:childTnLst>
                          </p:cTn>
                        </p:par>
                        <p:par>
                          <p:cTn id="75" fill="hold" nodeType="afterGroup">
                            <p:stCondLst>
                              <p:cond delay="6850"/>
                            </p:stCondLst>
                            <p:childTnLst>
                              <p:par>
                                <p:cTn id="76" presetID="31" presetClass="entr" presetSubtype="0" fill="hold" nodeType="afterEffect">
                                  <p:stCondLst>
                                    <p:cond delay="0"/>
                                  </p:stCondLst>
                                  <p:childTnLst>
                                    <p:set>
                                      <p:cBhvr>
                                        <p:cTn id="77" dur="1" fill="hold">
                                          <p:stCondLst>
                                            <p:cond delay="0"/>
                                          </p:stCondLst>
                                        </p:cTn>
                                        <p:tgtEl>
                                          <p:spTgt spid="6193"/>
                                        </p:tgtEl>
                                        <p:attrNameLst>
                                          <p:attrName>style.visibility</p:attrName>
                                        </p:attrNameLst>
                                      </p:cBhvr>
                                      <p:to>
                                        <p:strVal val="visible"/>
                                      </p:to>
                                    </p:set>
                                    <p:anim calcmode="lin" valueType="num">
                                      <p:cBhvr>
                                        <p:cTn id="78" dur="500" fill="hold"/>
                                        <p:tgtEl>
                                          <p:spTgt spid="6193"/>
                                        </p:tgtEl>
                                        <p:attrNameLst>
                                          <p:attrName>ppt_w</p:attrName>
                                        </p:attrNameLst>
                                      </p:cBhvr>
                                      <p:tavLst>
                                        <p:tav tm="0">
                                          <p:val>
                                            <p:fltVal val="0"/>
                                          </p:val>
                                        </p:tav>
                                        <p:tav tm="100000">
                                          <p:val>
                                            <p:strVal val="#ppt_w"/>
                                          </p:val>
                                        </p:tav>
                                      </p:tavLst>
                                    </p:anim>
                                    <p:anim calcmode="lin" valueType="num">
                                      <p:cBhvr>
                                        <p:cTn id="79" dur="500" fill="hold"/>
                                        <p:tgtEl>
                                          <p:spTgt spid="6193"/>
                                        </p:tgtEl>
                                        <p:attrNameLst>
                                          <p:attrName>ppt_h</p:attrName>
                                        </p:attrNameLst>
                                      </p:cBhvr>
                                      <p:tavLst>
                                        <p:tav tm="0">
                                          <p:val>
                                            <p:fltVal val="0"/>
                                          </p:val>
                                        </p:tav>
                                        <p:tav tm="100000">
                                          <p:val>
                                            <p:strVal val="#ppt_h"/>
                                          </p:val>
                                        </p:tav>
                                      </p:tavLst>
                                    </p:anim>
                                    <p:anim calcmode="lin" valueType="num">
                                      <p:cBhvr>
                                        <p:cTn id="80" dur="500" fill="hold"/>
                                        <p:tgtEl>
                                          <p:spTgt spid="6193"/>
                                        </p:tgtEl>
                                        <p:attrNameLst>
                                          <p:attrName>style.rotation</p:attrName>
                                        </p:attrNameLst>
                                      </p:cBhvr>
                                      <p:tavLst>
                                        <p:tav tm="0">
                                          <p:val>
                                            <p:fltVal val="90"/>
                                          </p:val>
                                        </p:tav>
                                        <p:tav tm="100000">
                                          <p:val>
                                            <p:fltVal val="0"/>
                                          </p:val>
                                        </p:tav>
                                      </p:tavLst>
                                    </p:anim>
                                    <p:animEffect>
                                      <p:cBhvr>
                                        <p:cTn id="81" dur="500"/>
                                        <p:tgtEl>
                                          <p:spTgt spid="6193"/>
                                        </p:tgtEl>
                                      </p:cBhvr>
                                    </p:animEffect>
                                  </p:childTnLst>
                                </p:cTn>
                              </p:par>
                            </p:childTnLst>
                          </p:cTn>
                        </p:par>
                        <p:par>
                          <p:cTn id="82" fill="hold" nodeType="afterGroup">
                            <p:stCondLst>
                              <p:cond delay="7350"/>
                            </p:stCondLst>
                            <p:childTnLst>
                              <p:par>
                                <p:cTn id="83" presetID="16" presetClass="entr" presetSubtype="21" fill="hold" grpId="0" nodeType="afterEffect">
                                  <p:stCondLst>
                                    <p:cond delay="0"/>
                                  </p:stCondLst>
                                  <p:childTnLst>
                                    <p:set>
                                      <p:cBhvr>
                                        <p:cTn id="84" dur="1" fill="hold">
                                          <p:stCondLst>
                                            <p:cond delay="0"/>
                                          </p:stCondLst>
                                        </p:cTn>
                                        <p:tgtEl>
                                          <p:spTgt spid="6169"/>
                                        </p:tgtEl>
                                        <p:attrNameLst>
                                          <p:attrName>style.visibility</p:attrName>
                                        </p:attrNameLst>
                                      </p:cBhvr>
                                      <p:to>
                                        <p:strVal val="visible"/>
                                      </p:to>
                                    </p:set>
                                    <p:animEffect>
                                      <p:cBhvr>
                                        <p:cTn id="85" dur="500"/>
                                        <p:tgtEl>
                                          <p:spTgt spid="6169"/>
                                        </p:tgtEl>
                                      </p:cBhvr>
                                    </p:animEffect>
                                  </p:childTnLst>
                                </p:cTn>
                              </p:par>
                              <p:par>
                                <p:cTn id="86" presetID="10" presetClass="entr" presetSubtype="0" fill="hold" grpId="0" nodeType="withEffect">
                                  <p:stCondLst>
                                    <p:cond delay="250"/>
                                  </p:stCondLst>
                                  <p:iterate type="lt">
                                    <p:tmPct val="10000"/>
                                  </p:iterate>
                                  <p:childTnLst>
                                    <p:set>
                                      <p:cBhvr>
                                        <p:cTn id="87" dur="1" fill="hold">
                                          <p:stCondLst>
                                            <p:cond delay="0"/>
                                          </p:stCondLst>
                                        </p:cTn>
                                        <p:tgtEl>
                                          <p:spTgt spid="6179"/>
                                        </p:tgtEl>
                                        <p:attrNameLst>
                                          <p:attrName>style.visibility</p:attrName>
                                        </p:attrNameLst>
                                      </p:cBhvr>
                                      <p:to>
                                        <p:strVal val="visible"/>
                                      </p:to>
                                    </p:set>
                                    <p:anim calcmode="lin" valueType="num">
                                      <p:cBhvr>
                                        <p:cTn id="88" dur="500" fill="hold"/>
                                        <p:tgtEl>
                                          <p:spTgt spid="6179"/>
                                        </p:tgtEl>
                                        <p:attrNameLst>
                                          <p:attrName>ppt_w</p:attrName>
                                        </p:attrNameLst>
                                      </p:cBhvr>
                                      <p:tavLst>
                                        <p:tav tm="0">
                                          <p:val>
                                            <p:fltVal val="0"/>
                                          </p:val>
                                        </p:tav>
                                        <p:tav tm="100000">
                                          <p:val>
                                            <p:strVal val="#ppt_w"/>
                                          </p:val>
                                        </p:tav>
                                      </p:tavLst>
                                    </p:anim>
                                    <p:anim calcmode="lin" valueType="num">
                                      <p:cBhvr>
                                        <p:cTn id="89" dur="500" fill="hold"/>
                                        <p:tgtEl>
                                          <p:spTgt spid="6179"/>
                                        </p:tgtEl>
                                        <p:attrNameLst>
                                          <p:attrName>ppt_h</p:attrName>
                                        </p:attrNameLst>
                                      </p:cBhvr>
                                      <p:tavLst>
                                        <p:tav tm="0">
                                          <p:val>
                                            <p:fltVal val="0"/>
                                          </p:val>
                                        </p:tav>
                                        <p:tav tm="100000">
                                          <p:val>
                                            <p:strVal val="#ppt_h"/>
                                          </p:val>
                                        </p:tav>
                                      </p:tavLst>
                                    </p:anim>
                                    <p:animEffect>
                                      <p:cBhvr>
                                        <p:cTn id="90" dur="500"/>
                                        <p:tgtEl>
                                          <p:spTgt spid="6179"/>
                                        </p:tgtEl>
                                      </p:cBhvr>
                                    </p:animEffect>
                                  </p:childTnLst>
                                </p:cTn>
                              </p:par>
                            </p:childTnLst>
                          </p:cTn>
                        </p:par>
                        <p:par>
                          <p:cTn id="91" fill="hold" nodeType="afterGroup">
                            <p:stCondLst>
                              <p:cond delay="8200"/>
                            </p:stCondLst>
                            <p:childTnLst>
                              <p:par>
                                <p:cTn id="92" presetID="2" presetClass="entr" presetSubtype="4" fill="hold" grpId="0" nodeType="afterEffect">
                                  <p:stCondLst>
                                    <p:cond delay="0"/>
                                  </p:stCondLst>
                                  <p:childTnLst>
                                    <p:set>
                                      <p:cBhvr>
                                        <p:cTn id="93" dur="1" fill="hold">
                                          <p:stCondLst>
                                            <p:cond delay="0"/>
                                          </p:stCondLst>
                                        </p:cTn>
                                        <p:tgtEl>
                                          <p:spTgt spid="6180"/>
                                        </p:tgtEl>
                                        <p:attrNameLst>
                                          <p:attrName>style.visibility</p:attrName>
                                        </p:attrNameLst>
                                      </p:cBhvr>
                                      <p:to>
                                        <p:strVal val="visible"/>
                                      </p:to>
                                    </p:set>
                                    <p:anim calcmode="lin" valueType="num">
                                      <p:cBhvr>
                                        <p:cTn id="94" dur="500" fill="hold"/>
                                        <p:tgtEl>
                                          <p:spTgt spid="6180"/>
                                        </p:tgtEl>
                                        <p:attrNameLst>
                                          <p:attrName>ppt_x</p:attrName>
                                        </p:attrNameLst>
                                      </p:cBhvr>
                                      <p:tavLst>
                                        <p:tav tm="0">
                                          <p:val>
                                            <p:strVal val="#ppt_x"/>
                                          </p:val>
                                        </p:tav>
                                        <p:tav tm="100000">
                                          <p:val>
                                            <p:strVal val="#ppt_x"/>
                                          </p:val>
                                        </p:tav>
                                      </p:tavLst>
                                    </p:anim>
                                    <p:anim calcmode="lin" valueType="num">
                                      <p:cBhvr>
                                        <p:cTn id="95" dur="500" fill="hold"/>
                                        <p:tgtEl>
                                          <p:spTgt spid="6180"/>
                                        </p:tgtEl>
                                        <p:attrNameLst>
                                          <p:attrName>ppt_y</p:attrName>
                                        </p:attrNameLst>
                                      </p:cBhvr>
                                      <p:tavLst>
                                        <p:tav tm="0">
                                          <p:val>
                                            <p:strVal val="1+#ppt_h/2"/>
                                          </p:val>
                                        </p:tav>
                                        <p:tav tm="100000">
                                          <p:val>
                                            <p:strVal val="#ppt_y"/>
                                          </p:val>
                                        </p:tav>
                                      </p:tavLst>
                                    </p:anim>
                                  </p:childTnLst>
                                </p:cTn>
                              </p:par>
                              <p:par>
                                <p:cTn id="96" presetID="10" presetClass="entr" presetSubtype="0" fill="hold" grpId="0" nodeType="withEffect">
                                  <p:stCondLst>
                                    <p:cond delay="250"/>
                                  </p:stCondLst>
                                  <p:iterate type="lt">
                                    <p:tmPct val="10000"/>
                                  </p:iterate>
                                  <p:childTnLst>
                                    <p:set>
                                      <p:cBhvr>
                                        <p:cTn id="97" dur="1" fill="hold">
                                          <p:stCondLst>
                                            <p:cond delay="0"/>
                                          </p:stCondLst>
                                        </p:cTn>
                                        <p:tgtEl>
                                          <p:spTgt spid="6181"/>
                                        </p:tgtEl>
                                        <p:attrNameLst>
                                          <p:attrName>style.visibility</p:attrName>
                                        </p:attrNameLst>
                                      </p:cBhvr>
                                      <p:to>
                                        <p:strVal val="visible"/>
                                      </p:to>
                                    </p:set>
                                    <p:anim calcmode="lin" valueType="num">
                                      <p:cBhvr>
                                        <p:cTn id="98" dur="500" fill="hold"/>
                                        <p:tgtEl>
                                          <p:spTgt spid="6181"/>
                                        </p:tgtEl>
                                        <p:attrNameLst>
                                          <p:attrName>ppt_w</p:attrName>
                                        </p:attrNameLst>
                                      </p:cBhvr>
                                      <p:tavLst>
                                        <p:tav tm="0">
                                          <p:val>
                                            <p:fltVal val="0"/>
                                          </p:val>
                                        </p:tav>
                                        <p:tav tm="100000">
                                          <p:val>
                                            <p:strVal val="#ppt_w"/>
                                          </p:val>
                                        </p:tav>
                                      </p:tavLst>
                                    </p:anim>
                                    <p:anim calcmode="lin" valueType="num">
                                      <p:cBhvr>
                                        <p:cTn id="99" dur="500" fill="hold"/>
                                        <p:tgtEl>
                                          <p:spTgt spid="6181"/>
                                        </p:tgtEl>
                                        <p:attrNameLst>
                                          <p:attrName>ppt_h</p:attrName>
                                        </p:attrNameLst>
                                      </p:cBhvr>
                                      <p:tavLst>
                                        <p:tav tm="0">
                                          <p:val>
                                            <p:fltVal val="0"/>
                                          </p:val>
                                        </p:tav>
                                        <p:tav tm="100000">
                                          <p:val>
                                            <p:strVal val="#ppt_h"/>
                                          </p:val>
                                        </p:tav>
                                      </p:tavLst>
                                    </p:anim>
                                    <p:animEffect>
                                      <p:cBhvr>
                                        <p:cTn id="100" dur="500"/>
                                        <p:tgtEl>
                                          <p:spTgt spid="6181"/>
                                        </p:tgtEl>
                                      </p:cBhvr>
                                    </p:animEffect>
                                  </p:childTnLst>
                                </p:cTn>
                              </p:par>
                            </p:childTnLst>
                          </p:cTn>
                        </p:par>
                        <p:par>
                          <p:cTn id="101" fill="hold" nodeType="afterGroup">
                            <p:stCondLst>
                              <p:cond delay="9300"/>
                            </p:stCondLst>
                            <p:childTnLst>
                              <p:par>
                                <p:cTn id="102" presetID="22" presetClass="entr" presetSubtype="8" fill="hold" grpId="0" nodeType="afterEffect">
                                  <p:stCondLst>
                                    <p:cond delay="0"/>
                                  </p:stCondLst>
                                  <p:childTnLst>
                                    <p:set>
                                      <p:cBhvr>
                                        <p:cTn id="103" dur="1" fill="hold">
                                          <p:stCondLst>
                                            <p:cond delay="0"/>
                                          </p:stCondLst>
                                        </p:cTn>
                                        <p:tgtEl>
                                          <p:spTgt spid="6172"/>
                                        </p:tgtEl>
                                        <p:attrNameLst>
                                          <p:attrName>style.visibility</p:attrName>
                                        </p:attrNameLst>
                                      </p:cBhvr>
                                      <p:to>
                                        <p:strVal val="visible"/>
                                      </p:to>
                                    </p:set>
                                    <p:animEffect>
                                      <p:cBhvr>
                                        <p:cTn id="104" dur="500"/>
                                        <p:tgtEl>
                                          <p:spTgt spid="6172"/>
                                        </p:tgtEl>
                                      </p:cBhvr>
                                    </p:animEffect>
                                  </p:childTnLst>
                                </p:cTn>
                              </p:par>
                            </p:childTnLst>
                          </p:cTn>
                        </p:par>
                        <p:par>
                          <p:cTn id="105" fill="hold" nodeType="afterGroup">
                            <p:stCondLst>
                              <p:cond delay="9800"/>
                            </p:stCondLst>
                            <p:childTnLst>
                              <p:par>
                                <p:cTn id="106" presetID="23" presetClass="entr" presetSubtype="32" fill="hold" nodeType="afterEffect">
                                  <p:stCondLst>
                                    <p:cond delay="0"/>
                                  </p:stCondLst>
                                  <p:childTnLst>
                                    <p:set>
                                      <p:cBhvr>
                                        <p:cTn id="107" dur="1" fill="hold">
                                          <p:stCondLst>
                                            <p:cond delay="0"/>
                                          </p:stCondLst>
                                        </p:cTn>
                                        <p:tgtEl>
                                          <p:spTgt spid="6173"/>
                                        </p:tgtEl>
                                        <p:attrNameLst>
                                          <p:attrName>style.visibility</p:attrName>
                                        </p:attrNameLst>
                                      </p:cBhvr>
                                      <p:to>
                                        <p:strVal val="visible"/>
                                      </p:to>
                                    </p:set>
                                    <p:anim calcmode="lin" valueType="num">
                                      <p:cBhvr>
                                        <p:cTn id="108" dur="500" fill="hold"/>
                                        <p:tgtEl>
                                          <p:spTgt spid="6173"/>
                                        </p:tgtEl>
                                        <p:attrNameLst>
                                          <p:attrName>ppt_w</p:attrName>
                                        </p:attrNameLst>
                                      </p:cBhvr>
                                      <p:tavLst>
                                        <p:tav tm="0">
                                          <p:val>
                                            <p:strVal val="4*#ppt_w"/>
                                          </p:val>
                                        </p:tav>
                                        <p:tav tm="100000">
                                          <p:val>
                                            <p:strVal val="#ppt_w"/>
                                          </p:val>
                                        </p:tav>
                                      </p:tavLst>
                                    </p:anim>
                                    <p:anim calcmode="lin" valueType="num">
                                      <p:cBhvr>
                                        <p:cTn id="109" dur="500" fill="hold"/>
                                        <p:tgtEl>
                                          <p:spTgt spid="6173"/>
                                        </p:tgtEl>
                                        <p:attrNameLst>
                                          <p:attrName>ppt_h</p:attrName>
                                        </p:attrNameLst>
                                      </p:cBhvr>
                                      <p:tavLst>
                                        <p:tav tm="0">
                                          <p:val>
                                            <p:strVal val="4*#ppt_h"/>
                                          </p:val>
                                        </p:tav>
                                        <p:tav tm="100000">
                                          <p:val>
                                            <p:strVal val="#ppt_h"/>
                                          </p:val>
                                        </p:tav>
                                      </p:tavLst>
                                    </p:anim>
                                  </p:childTnLst>
                                </p:cTn>
                              </p:par>
                            </p:childTnLst>
                          </p:cTn>
                        </p:par>
                        <p:par>
                          <p:cTn id="110" fill="hold" nodeType="afterGroup">
                            <p:stCondLst>
                              <p:cond delay="10300"/>
                            </p:stCondLst>
                            <p:childTnLst>
                              <p:par>
                                <p:cTn id="111" presetID="10" presetClass="entr" presetSubtype="0" fill="hold" nodeType="afterEffect">
                                  <p:stCondLst>
                                    <p:cond delay="0"/>
                                  </p:stCondLst>
                                  <p:childTnLst>
                                    <p:set>
                                      <p:cBhvr>
                                        <p:cTn id="112" dur="1" fill="hold">
                                          <p:stCondLst>
                                            <p:cond delay="0"/>
                                          </p:stCondLst>
                                        </p:cTn>
                                        <p:tgtEl>
                                          <p:spTgt spid="6185"/>
                                        </p:tgtEl>
                                        <p:attrNameLst>
                                          <p:attrName>style.visibility</p:attrName>
                                        </p:attrNameLst>
                                      </p:cBhvr>
                                      <p:to>
                                        <p:strVal val="visible"/>
                                      </p:to>
                                    </p:set>
                                    <p:anim calcmode="lin" valueType="num">
                                      <p:cBhvr>
                                        <p:cTn id="113" dur="500" fill="hold"/>
                                        <p:tgtEl>
                                          <p:spTgt spid="6185"/>
                                        </p:tgtEl>
                                        <p:attrNameLst>
                                          <p:attrName>ppt_w</p:attrName>
                                        </p:attrNameLst>
                                      </p:cBhvr>
                                      <p:tavLst>
                                        <p:tav tm="0">
                                          <p:val>
                                            <p:fltVal val="0"/>
                                          </p:val>
                                        </p:tav>
                                        <p:tav tm="100000">
                                          <p:val>
                                            <p:strVal val="#ppt_w"/>
                                          </p:val>
                                        </p:tav>
                                      </p:tavLst>
                                    </p:anim>
                                    <p:anim calcmode="lin" valueType="num">
                                      <p:cBhvr>
                                        <p:cTn id="114" dur="500" fill="hold"/>
                                        <p:tgtEl>
                                          <p:spTgt spid="6185"/>
                                        </p:tgtEl>
                                        <p:attrNameLst>
                                          <p:attrName>ppt_h</p:attrName>
                                        </p:attrNameLst>
                                      </p:cBhvr>
                                      <p:tavLst>
                                        <p:tav tm="0">
                                          <p:val>
                                            <p:fltVal val="0"/>
                                          </p:val>
                                        </p:tav>
                                        <p:tav tm="100000">
                                          <p:val>
                                            <p:strVal val="#ppt_h"/>
                                          </p:val>
                                        </p:tav>
                                      </p:tavLst>
                                    </p:anim>
                                    <p:animEffect>
                                      <p:cBhvr>
                                        <p:cTn id="115" dur="500"/>
                                        <p:tgtEl>
                                          <p:spTgt spid="6185"/>
                                        </p:tgtEl>
                                      </p:cBhvr>
                                    </p:animEffect>
                                  </p:childTnLst>
                                </p:cTn>
                              </p:par>
                            </p:childTnLst>
                          </p:cTn>
                        </p:par>
                        <p:par>
                          <p:cTn id="116" fill="hold" nodeType="afterGroup">
                            <p:stCondLst>
                              <p:cond delay="10800"/>
                            </p:stCondLst>
                            <p:childTnLst>
                              <p:par>
                                <p:cTn id="117" presetID="23" presetClass="entr" presetSubtype="288" fill="hold" grpId="0" nodeType="afterEffect">
                                  <p:stCondLst>
                                    <p:cond delay="0"/>
                                  </p:stCondLst>
                                  <p:iterate type="lt">
                                    <p:tmPct val="10000"/>
                                  </p:iterate>
                                  <p:childTnLst>
                                    <p:set>
                                      <p:cBhvr>
                                        <p:cTn id="118" dur="1" fill="hold">
                                          <p:stCondLst>
                                            <p:cond delay="0"/>
                                          </p:stCondLst>
                                        </p:cTn>
                                        <p:tgtEl>
                                          <p:spTgt spid="6191"/>
                                        </p:tgtEl>
                                        <p:attrNameLst>
                                          <p:attrName>style.visibility</p:attrName>
                                        </p:attrNameLst>
                                      </p:cBhvr>
                                      <p:to>
                                        <p:strVal val="visible"/>
                                      </p:to>
                                    </p:set>
                                    <p:anim calcmode="lin" valueType="num">
                                      <p:cBhvr>
                                        <p:cTn id="119" dur="500" fill="hold"/>
                                        <p:tgtEl>
                                          <p:spTgt spid="6191"/>
                                        </p:tgtEl>
                                        <p:attrNameLst>
                                          <p:attrName>ppt_w</p:attrName>
                                        </p:attrNameLst>
                                      </p:cBhvr>
                                      <p:tavLst>
                                        <p:tav tm="0">
                                          <p:val>
                                            <p:strVal val="4/3*#ppt_w"/>
                                          </p:val>
                                        </p:tav>
                                        <p:tav tm="100000">
                                          <p:val>
                                            <p:strVal val="#ppt_w"/>
                                          </p:val>
                                        </p:tav>
                                      </p:tavLst>
                                    </p:anim>
                                    <p:anim calcmode="lin" valueType="num">
                                      <p:cBhvr>
                                        <p:cTn id="120" dur="500" fill="hold"/>
                                        <p:tgtEl>
                                          <p:spTgt spid="61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7" grpId="0" bldLvl="0" animBg="1" autoUpdateAnimBg="0"/>
      <p:bldP spid="6168" grpId="0" bldLvl="0" animBg="1" autoUpdateAnimBg="0"/>
      <p:bldP spid="6169" grpId="0" bldLvl="0" animBg="1" autoUpdateAnimBg="0"/>
      <p:bldP spid="6170" grpId="0" animBg="1"/>
      <p:bldP spid="6172" grpId="0" animBg="1"/>
      <p:bldP spid="6176" grpId="0" bldLvl="0" autoUpdateAnimBg="0"/>
      <p:bldP spid="6177" grpId="0" bldLvl="0" autoUpdateAnimBg="0"/>
      <p:bldP spid="6178" grpId="0" bldLvl="0" autoUpdateAnimBg="0"/>
      <p:bldP spid="6179" grpId="0" bldLvl="0" autoUpdateAnimBg="0"/>
      <p:bldP spid="6180" grpId="0" bldLvl="0" autoUpdateAnimBg="0"/>
      <p:bldP spid="6181" grpId="0" bldLvl="0" autoUpdateAnimBg="0"/>
      <p:bldP spid="6182" grpId="0" bldLvl="0" autoUpdateAnimBg="0"/>
      <p:bldP spid="6183" grpId="0" bldLvl="0" autoUpdateAnimBg="0"/>
      <p:bldP spid="6184" grpId="0" bldLvl="0" autoUpdateAnimBg="0"/>
      <p:bldP spid="6191" grpId="0" bldLvl="0" autoUpdateAnimBg="0"/>
      <p:bldP spid="6200"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a:grpSpLocks/>
          </p:cNvGrpSpPr>
          <p:nvPr/>
        </p:nvGrpSpPr>
        <p:grpSpPr bwMode="auto">
          <a:xfrm>
            <a:off x="8626475" y="2211388"/>
            <a:ext cx="247650" cy="720725"/>
            <a:chOff x="0" y="0"/>
            <a:chExt cx="246504" cy="720080"/>
          </a:xfrm>
        </p:grpSpPr>
        <p:sp>
          <p:nvSpPr>
            <p:cNvPr id="6201"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202"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6147"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48"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49"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50"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1"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2"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3"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4"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5"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6"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7"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8"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9"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60"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1"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2"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3"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64"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7191" name="组合 4"/>
          <p:cNvGrpSpPr>
            <a:grpSpLocks/>
          </p:cNvGrpSpPr>
          <p:nvPr/>
        </p:nvGrpSpPr>
        <p:grpSpPr bwMode="auto">
          <a:xfrm>
            <a:off x="1979613" y="1492250"/>
            <a:ext cx="1728787" cy="1727200"/>
            <a:chOff x="0" y="0"/>
            <a:chExt cx="1728192" cy="1728192"/>
          </a:xfrm>
        </p:grpSpPr>
        <p:sp>
          <p:nvSpPr>
            <p:cNvPr id="6197" name="椭圆 30"/>
            <p:cNvSpPr>
              <a:spLocks noChangeArrowheads="1"/>
            </p:cNvSpPr>
            <p:nvPr/>
          </p:nvSpPr>
          <p:spPr bwMode="auto">
            <a:xfrm>
              <a:off x="0" y="0"/>
              <a:ext cx="1728192" cy="1728192"/>
            </a:xfrm>
            <a:prstGeom prst="ellipse">
              <a:avLst/>
            </a:prstGeom>
            <a:solidFill>
              <a:srgbClr val="BFBFBF"/>
            </a:solidFill>
            <a:ln>
              <a:noFill/>
            </a:ln>
            <a:extLst>
              <a:ext uri="{91240B29-F687-4F45-9708-019B960494DF}">
                <a14:hiddenLine xmlns:a14="http://schemas.microsoft.com/office/drawing/2010/main" w="47625">
                  <a:solidFill>
                    <a:srgbClr val="395E8A"/>
                  </a:solidFill>
                  <a:bevel/>
                  <a:headEnd/>
                  <a:tailEnd/>
                </a14:hiddenLine>
              </a:ext>
            </a:extLst>
          </p:spPr>
          <p:txBody>
            <a:bodyPr anchor="ctr"/>
            <a:lstStyle/>
            <a:p>
              <a:pPr algn="ctr">
                <a:buFont typeface="Arial" pitchFamily="34" charset="0"/>
                <a:buNone/>
              </a:pPr>
              <a:endParaRPr lang="zh-CN" altLang="zh-CN">
                <a:solidFill>
                  <a:srgbClr val="262626"/>
                </a:solidFill>
                <a:latin typeface="宋体" pitchFamily="2" charset="-122"/>
                <a:sym typeface="宋体" pitchFamily="2" charset="-122"/>
              </a:endParaRPr>
            </a:p>
          </p:txBody>
        </p:sp>
        <p:sp>
          <p:nvSpPr>
            <p:cNvPr id="6198" name="TextBox 45"/>
            <p:cNvSpPr>
              <a:spLocks noChangeArrowheads="1"/>
            </p:cNvSpPr>
            <p:nvPr/>
          </p:nvSpPr>
          <p:spPr bwMode="auto">
            <a:xfrm>
              <a:off x="294506" y="277366"/>
              <a:ext cx="10855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3200">
                  <a:solidFill>
                    <a:srgbClr val="262626"/>
                  </a:solidFill>
                  <a:latin typeface="Exo"/>
                  <a:sym typeface="Exo"/>
                </a:rPr>
                <a:t>20%</a:t>
              </a:r>
              <a:endParaRPr lang="zh-CN" altLang="en-US" sz="3200">
                <a:solidFill>
                  <a:srgbClr val="262626"/>
                </a:solidFill>
                <a:latin typeface="Exo"/>
                <a:sym typeface="Exo"/>
              </a:endParaRPr>
            </a:p>
          </p:txBody>
        </p:sp>
        <p:sp>
          <p:nvSpPr>
            <p:cNvPr id="6199" name="矩形 46"/>
            <p:cNvSpPr>
              <a:spLocks noChangeArrowheads="1"/>
            </p:cNvSpPr>
            <p:nvPr/>
          </p:nvSpPr>
          <p:spPr bwMode="auto">
            <a:xfrm>
              <a:off x="193348" y="1055236"/>
              <a:ext cx="13527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chemeClr val="bg1"/>
                  </a:solidFill>
                  <a:latin typeface="微软雅黑" pitchFamily="34" charset="-122"/>
                  <a:ea typeface="微软雅黑" pitchFamily="34" charset="-122"/>
                  <a:sym typeface="微软雅黑" pitchFamily="34" charset="-122"/>
                </a:rPr>
                <a:t>单击此处添加文本内容</a:t>
              </a:r>
              <a:endParaRPr lang="zh-CN" altLang="en-US"/>
            </a:p>
          </p:txBody>
        </p:sp>
        <p:sp>
          <p:nvSpPr>
            <p:cNvPr id="6200" name="矩形 47"/>
            <p:cNvSpPr>
              <a:spLocks noChangeArrowheads="1"/>
            </p:cNvSpPr>
            <p:nvPr/>
          </p:nvSpPr>
          <p:spPr bwMode="auto">
            <a:xfrm>
              <a:off x="304473" y="801613"/>
              <a:ext cx="11303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点击添加文本</a:t>
              </a:r>
              <a:endParaRPr lang="zh-CN" altLang="en-US"/>
            </a:p>
          </p:txBody>
        </p:sp>
      </p:grpSp>
      <p:grpSp>
        <p:nvGrpSpPr>
          <p:cNvPr id="7196" name="组合 2"/>
          <p:cNvGrpSpPr>
            <a:grpSpLocks/>
          </p:cNvGrpSpPr>
          <p:nvPr/>
        </p:nvGrpSpPr>
        <p:grpSpPr bwMode="auto">
          <a:xfrm>
            <a:off x="2843213" y="236538"/>
            <a:ext cx="1296987" cy="1295400"/>
            <a:chOff x="0" y="0"/>
            <a:chExt cx="1296144" cy="1296144"/>
          </a:xfrm>
        </p:grpSpPr>
        <p:sp>
          <p:nvSpPr>
            <p:cNvPr id="6193" name="椭圆 25"/>
            <p:cNvSpPr>
              <a:spLocks noChangeArrowheads="1"/>
            </p:cNvSpPr>
            <p:nvPr/>
          </p:nvSpPr>
          <p:spPr bwMode="auto">
            <a:xfrm>
              <a:off x="0" y="0"/>
              <a:ext cx="1296144" cy="1296144"/>
            </a:xfrm>
            <a:prstGeom prst="ellipse">
              <a:avLst/>
            </a:prstGeom>
            <a:solidFill>
              <a:srgbClr val="FF0000"/>
            </a:solidFill>
            <a:ln w="47625">
              <a:solidFill>
                <a:srgbClr val="FF0000"/>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94" name="TextBox 53"/>
            <p:cNvSpPr>
              <a:spLocks noChangeArrowheads="1"/>
            </p:cNvSpPr>
            <p:nvPr/>
          </p:nvSpPr>
          <p:spPr bwMode="auto">
            <a:xfrm>
              <a:off x="288068" y="3740"/>
              <a:ext cx="8354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3200">
                  <a:solidFill>
                    <a:schemeClr val="bg1"/>
                  </a:solidFill>
                  <a:latin typeface="Exo"/>
                  <a:sym typeface="Exo"/>
                </a:rPr>
                <a:t>8%</a:t>
              </a:r>
              <a:endParaRPr lang="zh-CN" altLang="en-US" sz="3200">
                <a:solidFill>
                  <a:schemeClr val="bg1"/>
                </a:solidFill>
                <a:latin typeface="Exo"/>
                <a:sym typeface="Exo"/>
              </a:endParaRPr>
            </a:p>
          </p:txBody>
        </p:sp>
        <p:sp>
          <p:nvSpPr>
            <p:cNvPr id="6195" name="矩形 54"/>
            <p:cNvSpPr>
              <a:spLocks noChangeArrowheads="1"/>
            </p:cNvSpPr>
            <p:nvPr/>
          </p:nvSpPr>
          <p:spPr bwMode="auto">
            <a:xfrm>
              <a:off x="180921" y="723646"/>
              <a:ext cx="10432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单击此处添加文本内容</a:t>
              </a:r>
              <a:endParaRPr lang="zh-CN" altLang="en-US"/>
            </a:p>
          </p:txBody>
        </p:sp>
        <p:sp>
          <p:nvSpPr>
            <p:cNvPr id="6196" name="矩形 55"/>
            <p:cNvSpPr>
              <a:spLocks noChangeArrowheads="1"/>
            </p:cNvSpPr>
            <p:nvPr/>
          </p:nvSpPr>
          <p:spPr bwMode="auto">
            <a:xfrm>
              <a:off x="321761" y="391541"/>
              <a:ext cx="705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chemeClr val="bg1"/>
                  </a:solidFill>
                  <a:latin typeface="微软雅黑" pitchFamily="34" charset="-122"/>
                  <a:ea typeface="微软雅黑" pitchFamily="34" charset="-122"/>
                  <a:sym typeface="微软雅黑" pitchFamily="34" charset="-122"/>
                </a:rPr>
                <a:t>点击添加文本</a:t>
              </a:r>
              <a:endParaRPr lang="zh-CN" altLang="en-US"/>
            </a:p>
          </p:txBody>
        </p:sp>
      </p:grpSp>
      <p:grpSp>
        <p:nvGrpSpPr>
          <p:cNvPr id="7201" name="组合 8"/>
          <p:cNvGrpSpPr>
            <a:grpSpLocks/>
          </p:cNvGrpSpPr>
          <p:nvPr/>
        </p:nvGrpSpPr>
        <p:grpSpPr bwMode="auto">
          <a:xfrm>
            <a:off x="4535488" y="354013"/>
            <a:ext cx="1366837" cy="1368425"/>
            <a:chOff x="0" y="0"/>
            <a:chExt cx="1368000" cy="1368000"/>
          </a:xfrm>
        </p:grpSpPr>
        <p:sp>
          <p:nvSpPr>
            <p:cNvPr id="6189" name="椭圆 26"/>
            <p:cNvSpPr>
              <a:spLocks noChangeAspect="1" noChangeArrowheads="1"/>
            </p:cNvSpPr>
            <p:nvPr/>
          </p:nvSpPr>
          <p:spPr bwMode="auto">
            <a:xfrm>
              <a:off x="0" y="0"/>
              <a:ext cx="1368000" cy="1368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90" name="TextBox 56"/>
            <p:cNvSpPr>
              <a:spLocks noChangeArrowheads="1"/>
            </p:cNvSpPr>
            <p:nvPr/>
          </p:nvSpPr>
          <p:spPr bwMode="auto">
            <a:xfrm>
              <a:off x="315466" y="47461"/>
              <a:ext cx="8354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3200">
                  <a:solidFill>
                    <a:srgbClr val="262626"/>
                  </a:solidFill>
                  <a:latin typeface="Exo"/>
                  <a:sym typeface="Exo"/>
                </a:rPr>
                <a:t>6%</a:t>
              </a:r>
              <a:endParaRPr lang="zh-CN" altLang="en-US" sz="3200">
                <a:solidFill>
                  <a:srgbClr val="262626"/>
                </a:solidFill>
                <a:latin typeface="Exo"/>
                <a:sym typeface="Exo"/>
              </a:endParaRPr>
            </a:p>
          </p:txBody>
        </p:sp>
        <p:sp>
          <p:nvSpPr>
            <p:cNvPr id="6191" name="矩形 57"/>
            <p:cNvSpPr>
              <a:spLocks noChangeArrowheads="1"/>
            </p:cNvSpPr>
            <p:nvPr/>
          </p:nvSpPr>
          <p:spPr bwMode="auto">
            <a:xfrm>
              <a:off x="208319" y="719742"/>
              <a:ext cx="10432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单击此处添加文本内容</a:t>
              </a:r>
              <a:endParaRPr lang="zh-CN" altLang="en-US"/>
            </a:p>
          </p:txBody>
        </p:sp>
        <p:sp>
          <p:nvSpPr>
            <p:cNvPr id="6192" name="矩形 58"/>
            <p:cNvSpPr>
              <a:spLocks noChangeArrowheads="1"/>
            </p:cNvSpPr>
            <p:nvPr/>
          </p:nvSpPr>
          <p:spPr bwMode="auto">
            <a:xfrm>
              <a:off x="217844" y="511462"/>
              <a:ext cx="10432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点击添加文本</a:t>
              </a:r>
              <a:endParaRPr lang="zh-CN" altLang="en-US"/>
            </a:p>
          </p:txBody>
        </p:sp>
      </p:grpSp>
      <p:grpSp>
        <p:nvGrpSpPr>
          <p:cNvPr id="7206" name="组合 9"/>
          <p:cNvGrpSpPr>
            <a:grpSpLocks/>
          </p:cNvGrpSpPr>
          <p:nvPr/>
        </p:nvGrpSpPr>
        <p:grpSpPr bwMode="auto">
          <a:xfrm>
            <a:off x="6300788" y="606425"/>
            <a:ext cx="1728787" cy="1727200"/>
            <a:chOff x="0" y="0"/>
            <a:chExt cx="1728192" cy="1728192"/>
          </a:xfrm>
        </p:grpSpPr>
        <p:sp>
          <p:nvSpPr>
            <p:cNvPr id="6185" name="椭圆 28"/>
            <p:cNvSpPr>
              <a:spLocks noChangeArrowheads="1"/>
            </p:cNvSpPr>
            <p:nvPr/>
          </p:nvSpPr>
          <p:spPr bwMode="auto">
            <a:xfrm>
              <a:off x="0" y="0"/>
              <a:ext cx="1728192" cy="1728192"/>
            </a:xfrm>
            <a:prstGeom prst="ellipse">
              <a:avLst/>
            </a:prstGeom>
            <a:solidFill>
              <a:srgbClr val="7F7F7F"/>
            </a:solidFill>
            <a:ln>
              <a:noFill/>
            </a:ln>
            <a:extLst>
              <a:ext uri="{91240B29-F687-4F45-9708-019B960494DF}">
                <a14:hiddenLine xmlns:a14="http://schemas.microsoft.com/office/drawing/2010/main" w="47625">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86" name="TextBox 59"/>
            <p:cNvSpPr>
              <a:spLocks noChangeArrowheads="1"/>
            </p:cNvSpPr>
            <p:nvPr/>
          </p:nvSpPr>
          <p:spPr bwMode="auto">
            <a:xfrm>
              <a:off x="451098" y="267774"/>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3200">
                  <a:solidFill>
                    <a:schemeClr val="bg1"/>
                  </a:solidFill>
                  <a:latin typeface="Exo"/>
                  <a:sym typeface="Exo"/>
                </a:rPr>
                <a:t>7%</a:t>
              </a:r>
              <a:endParaRPr lang="zh-CN" altLang="en-US" sz="3200">
                <a:solidFill>
                  <a:schemeClr val="bg1"/>
                </a:solidFill>
                <a:latin typeface="Exo"/>
                <a:sym typeface="Exo"/>
              </a:endParaRPr>
            </a:p>
          </p:txBody>
        </p:sp>
        <p:sp>
          <p:nvSpPr>
            <p:cNvPr id="6187" name="矩形 60"/>
            <p:cNvSpPr>
              <a:spLocks noChangeArrowheads="1"/>
            </p:cNvSpPr>
            <p:nvPr/>
          </p:nvSpPr>
          <p:spPr bwMode="auto">
            <a:xfrm>
              <a:off x="324900" y="1130555"/>
              <a:ext cx="1115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单击此处添加文本内容</a:t>
              </a:r>
              <a:endParaRPr lang="zh-CN" altLang="en-US"/>
            </a:p>
          </p:txBody>
        </p:sp>
        <p:sp>
          <p:nvSpPr>
            <p:cNvPr id="6188" name="矩形 61"/>
            <p:cNvSpPr>
              <a:spLocks noChangeArrowheads="1"/>
            </p:cNvSpPr>
            <p:nvPr/>
          </p:nvSpPr>
          <p:spPr bwMode="auto">
            <a:xfrm>
              <a:off x="465741" y="760350"/>
              <a:ext cx="7855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chemeClr val="bg1"/>
                  </a:solidFill>
                  <a:latin typeface="微软雅黑" pitchFamily="34" charset="-122"/>
                  <a:ea typeface="微软雅黑" pitchFamily="34" charset="-122"/>
                  <a:sym typeface="微软雅黑" pitchFamily="34" charset="-122"/>
                </a:rPr>
                <a:t>点击添加文本</a:t>
              </a:r>
              <a:endParaRPr lang="zh-CN" altLang="en-US"/>
            </a:p>
          </p:txBody>
        </p:sp>
      </p:grpSp>
      <p:grpSp>
        <p:nvGrpSpPr>
          <p:cNvPr id="7211" name="组合 10"/>
          <p:cNvGrpSpPr>
            <a:grpSpLocks/>
          </p:cNvGrpSpPr>
          <p:nvPr/>
        </p:nvGrpSpPr>
        <p:grpSpPr bwMode="auto">
          <a:xfrm>
            <a:off x="6877050" y="2571750"/>
            <a:ext cx="1727200" cy="1728788"/>
            <a:chOff x="0" y="0"/>
            <a:chExt cx="1728192" cy="1728192"/>
          </a:xfrm>
        </p:grpSpPr>
        <p:sp>
          <p:nvSpPr>
            <p:cNvPr id="6181" name="椭圆 33"/>
            <p:cNvSpPr>
              <a:spLocks noChangeArrowheads="1"/>
            </p:cNvSpPr>
            <p:nvPr/>
          </p:nvSpPr>
          <p:spPr bwMode="auto">
            <a:xfrm>
              <a:off x="0" y="0"/>
              <a:ext cx="1728192" cy="1728192"/>
            </a:xfrm>
            <a:prstGeom prst="ellipse">
              <a:avLst/>
            </a:prstGeom>
            <a:solidFill>
              <a:srgbClr val="0D0D0D"/>
            </a:solidFill>
            <a:ln>
              <a:noFill/>
            </a:ln>
            <a:extLst>
              <a:ext uri="{91240B29-F687-4F45-9708-019B960494DF}">
                <a14:hiddenLine xmlns:a14="http://schemas.microsoft.com/office/drawing/2010/main" w="47625">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82" name="TextBox 62"/>
            <p:cNvSpPr>
              <a:spLocks noChangeArrowheads="1"/>
            </p:cNvSpPr>
            <p:nvPr/>
          </p:nvSpPr>
          <p:spPr bwMode="auto">
            <a:xfrm>
              <a:off x="483047" y="221357"/>
              <a:ext cx="8226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3200">
                  <a:solidFill>
                    <a:srgbClr val="FF0000"/>
                  </a:solidFill>
                  <a:latin typeface="Exo"/>
                  <a:sym typeface="Exo"/>
                </a:rPr>
                <a:t>5%</a:t>
              </a:r>
              <a:endParaRPr lang="zh-CN" altLang="en-US" sz="3200">
                <a:solidFill>
                  <a:srgbClr val="FF0000"/>
                </a:solidFill>
                <a:latin typeface="Exo"/>
                <a:sym typeface="Exo"/>
              </a:endParaRPr>
            </a:p>
          </p:txBody>
        </p:sp>
        <p:sp>
          <p:nvSpPr>
            <p:cNvPr id="6183" name="矩形 63"/>
            <p:cNvSpPr>
              <a:spLocks noChangeArrowheads="1"/>
            </p:cNvSpPr>
            <p:nvPr/>
          </p:nvSpPr>
          <p:spPr bwMode="auto">
            <a:xfrm>
              <a:off x="356849" y="1084138"/>
              <a:ext cx="1115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chemeClr val="bg1"/>
                  </a:solidFill>
                  <a:latin typeface="微软雅黑" pitchFamily="34" charset="-122"/>
                  <a:ea typeface="微软雅黑" pitchFamily="34" charset="-122"/>
                  <a:sym typeface="微软雅黑" pitchFamily="34" charset="-122"/>
                </a:rPr>
                <a:t>单击此处添加文本内容</a:t>
              </a:r>
              <a:endParaRPr lang="zh-CN" altLang="en-US"/>
            </a:p>
          </p:txBody>
        </p:sp>
        <p:sp>
          <p:nvSpPr>
            <p:cNvPr id="6184" name="矩形 64"/>
            <p:cNvSpPr>
              <a:spLocks noChangeArrowheads="1"/>
            </p:cNvSpPr>
            <p:nvPr/>
          </p:nvSpPr>
          <p:spPr bwMode="auto">
            <a:xfrm>
              <a:off x="497690" y="713933"/>
              <a:ext cx="7855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FF0000"/>
                  </a:solidFill>
                  <a:latin typeface="微软雅黑" pitchFamily="34" charset="-122"/>
                  <a:ea typeface="微软雅黑" pitchFamily="34" charset="-122"/>
                  <a:sym typeface="微软雅黑" pitchFamily="34" charset="-122"/>
                </a:rPr>
                <a:t>点击添加文本</a:t>
              </a:r>
              <a:endParaRPr lang="zh-CN" altLang="en-US"/>
            </a:p>
          </p:txBody>
        </p:sp>
      </p:grpSp>
      <p:grpSp>
        <p:nvGrpSpPr>
          <p:cNvPr id="7216" name="组合 11"/>
          <p:cNvGrpSpPr>
            <a:grpSpLocks/>
          </p:cNvGrpSpPr>
          <p:nvPr/>
        </p:nvGrpSpPr>
        <p:grpSpPr bwMode="auto">
          <a:xfrm>
            <a:off x="3702050" y="2005013"/>
            <a:ext cx="2800350" cy="2798762"/>
            <a:chOff x="0" y="0"/>
            <a:chExt cx="2798788" cy="2798788"/>
          </a:xfrm>
        </p:grpSpPr>
        <p:sp>
          <p:nvSpPr>
            <p:cNvPr id="6177" name="椭圆 44"/>
            <p:cNvSpPr>
              <a:spLocks noChangeAspect="1" noChangeArrowheads="1"/>
            </p:cNvSpPr>
            <p:nvPr/>
          </p:nvSpPr>
          <p:spPr bwMode="auto">
            <a:xfrm>
              <a:off x="0" y="0"/>
              <a:ext cx="2798788" cy="2798788"/>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6178" name="TextBox 65"/>
            <p:cNvSpPr>
              <a:spLocks noChangeArrowheads="1"/>
            </p:cNvSpPr>
            <p:nvPr/>
          </p:nvSpPr>
          <p:spPr bwMode="auto">
            <a:xfrm>
              <a:off x="437382" y="494531"/>
              <a:ext cx="20120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6600">
                  <a:solidFill>
                    <a:srgbClr val="7F7F7F"/>
                  </a:solidFill>
                  <a:latin typeface="Exo"/>
                  <a:sym typeface="Exo"/>
                </a:rPr>
                <a:t>55%</a:t>
              </a:r>
              <a:endParaRPr lang="zh-CN" altLang="en-US" sz="6600">
                <a:solidFill>
                  <a:srgbClr val="7F7F7F"/>
                </a:solidFill>
                <a:latin typeface="Exo"/>
                <a:sym typeface="Exo"/>
              </a:endParaRPr>
            </a:p>
          </p:txBody>
        </p:sp>
        <p:sp>
          <p:nvSpPr>
            <p:cNvPr id="6179" name="矩形 66"/>
            <p:cNvSpPr>
              <a:spLocks noChangeArrowheads="1"/>
            </p:cNvSpPr>
            <p:nvPr/>
          </p:nvSpPr>
          <p:spPr bwMode="auto">
            <a:xfrm>
              <a:off x="797422" y="1862683"/>
              <a:ext cx="12961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a:solidFill>
                    <a:srgbClr val="7F7F7F"/>
                  </a:solidFill>
                  <a:latin typeface="微软雅黑" pitchFamily="34" charset="-122"/>
                  <a:ea typeface="微软雅黑" pitchFamily="34" charset="-122"/>
                  <a:sym typeface="微软雅黑" pitchFamily="34" charset="-122"/>
                </a:rPr>
                <a:t>单击此处添加文本内容单击此处添加文本内容</a:t>
              </a:r>
            </a:p>
          </p:txBody>
        </p:sp>
        <p:sp>
          <p:nvSpPr>
            <p:cNvPr id="6180" name="矩形 67"/>
            <p:cNvSpPr>
              <a:spLocks noChangeArrowheads="1"/>
            </p:cNvSpPr>
            <p:nvPr/>
          </p:nvSpPr>
          <p:spPr bwMode="auto">
            <a:xfrm>
              <a:off x="503903" y="1529065"/>
              <a:ext cx="19265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100">
                  <a:solidFill>
                    <a:srgbClr val="7F7F7F"/>
                  </a:solidFill>
                  <a:latin typeface="微软雅黑" pitchFamily="34" charset="-122"/>
                  <a:ea typeface="微软雅黑" pitchFamily="34" charset="-122"/>
                  <a:sym typeface="微软雅黑" pitchFamily="34" charset="-122"/>
                </a:rPr>
                <a:t>点击添加文本点击添加文本</a:t>
              </a:r>
            </a:p>
          </p:txBody>
        </p:sp>
      </p:grpSp>
      <p:grpSp>
        <p:nvGrpSpPr>
          <p:cNvPr id="7221" name="组合 68"/>
          <p:cNvGrpSpPr>
            <a:grpSpLocks/>
          </p:cNvGrpSpPr>
          <p:nvPr/>
        </p:nvGrpSpPr>
        <p:grpSpPr bwMode="auto">
          <a:xfrm>
            <a:off x="539750" y="3724275"/>
            <a:ext cx="360363" cy="287338"/>
            <a:chOff x="0" y="0"/>
            <a:chExt cx="360040" cy="288032"/>
          </a:xfrm>
        </p:grpSpPr>
        <p:sp>
          <p:nvSpPr>
            <p:cNvPr id="6174" name="圆角矩形标注 69"/>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6175" name="直接连接符 70"/>
            <p:cNvCxnSpPr>
              <a:cxnSpLocks noChangeShapeType="1"/>
              <a:stCxn id="6174" idx="0"/>
              <a:endCxn id="6174"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6176" name="直接连接符 71"/>
            <p:cNvCxnSpPr>
              <a:cxnSpLocks noChangeShapeType="1"/>
              <a:stCxn id="6174" idx="1"/>
              <a:endCxn id="6174"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7226" name="TextBox 73"/>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59" name="图片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7221"/>
                                        </p:tgtEl>
                                        <p:attrNameLst>
                                          <p:attrName>style.visibility</p:attrName>
                                        </p:attrNameLst>
                                      </p:cBhvr>
                                      <p:to>
                                        <p:strVal val="visible"/>
                                      </p:to>
                                    </p:set>
                                    <p:anim calcmode="lin" valueType="num">
                                      <p:cBhvr>
                                        <p:cTn id="7" dur="500" fill="hold"/>
                                        <p:tgtEl>
                                          <p:spTgt spid="7221"/>
                                        </p:tgtEl>
                                        <p:attrNameLst>
                                          <p:attrName>ppt_w</p:attrName>
                                        </p:attrNameLst>
                                      </p:cBhvr>
                                      <p:tavLst>
                                        <p:tav tm="0">
                                          <p:val>
                                            <p:fltVal val="0"/>
                                          </p:val>
                                        </p:tav>
                                        <p:tav tm="100000">
                                          <p:val>
                                            <p:strVal val="#ppt_w"/>
                                          </p:val>
                                        </p:tav>
                                      </p:tavLst>
                                    </p:anim>
                                    <p:anim calcmode="lin" valueType="num">
                                      <p:cBhvr>
                                        <p:cTn id="8" dur="500" fill="hold"/>
                                        <p:tgtEl>
                                          <p:spTgt spid="7221"/>
                                        </p:tgtEl>
                                        <p:attrNameLst>
                                          <p:attrName>ppt_h</p:attrName>
                                        </p:attrNameLst>
                                      </p:cBhvr>
                                      <p:tavLst>
                                        <p:tav tm="0">
                                          <p:val>
                                            <p:fltVal val="0"/>
                                          </p:val>
                                        </p:tav>
                                        <p:tav tm="100000">
                                          <p:val>
                                            <p:strVal val="#ppt_h"/>
                                          </p:val>
                                        </p:tav>
                                      </p:tavLst>
                                    </p:anim>
                                    <p:animEffect>
                                      <p:cBhvr>
                                        <p:cTn id="9" dur="500"/>
                                        <p:tgtEl>
                                          <p:spTgt spid="7221"/>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7226"/>
                                        </p:tgtEl>
                                        <p:attrNameLst>
                                          <p:attrName>style.visibility</p:attrName>
                                        </p:attrNameLst>
                                      </p:cBhvr>
                                      <p:to>
                                        <p:strVal val="visible"/>
                                      </p:to>
                                    </p:set>
                                    <p:anim calcmode="lin" valueType="num">
                                      <p:cBhvr>
                                        <p:cTn id="13" dur="500" fill="hold"/>
                                        <p:tgtEl>
                                          <p:spTgt spid="7226"/>
                                        </p:tgtEl>
                                        <p:attrNameLst>
                                          <p:attrName>ppt_w</p:attrName>
                                        </p:attrNameLst>
                                      </p:cBhvr>
                                      <p:tavLst>
                                        <p:tav tm="0">
                                          <p:val>
                                            <p:strVal val="4/3*#ppt_w"/>
                                          </p:val>
                                        </p:tav>
                                        <p:tav tm="100000">
                                          <p:val>
                                            <p:strVal val="#ppt_w"/>
                                          </p:val>
                                        </p:tav>
                                      </p:tavLst>
                                    </p:anim>
                                    <p:anim calcmode="lin" valueType="num">
                                      <p:cBhvr>
                                        <p:cTn id="14" dur="500" fill="hold"/>
                                        <p:tgtEl>
                                          <p:spTgt spid="7226"/>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26" presetClass="entr" presetSubtype="0" fill="hold" nodeType="afterEffect">
                                  <p:stCondLst>
                                    <p:cond delay="0"/>
                                  </p:stCondLst>
                                  <p:childTnLst>
                                    <p:set>
                                      <p:cBhvr>
                                        <p:cTn id="17" dur="1" fill="hold">
                                          <p:stCondLst>
                                            <p:cond delay="0"/>
                                          </p:stCondLst>
                                        </p:cTn>
                                        <p:tgtEl>
                                          <p:spTgt spid="7216"/>
                                        </p:tgtEl>
                                        <p:attrNameLst>
                                          <p:attrName>style.visibility</p:attrName>
                                        </p:attrNameLst>
                                      </p:cBhvr>
                                      <p:to>
                                        <p:strVal val="visible"/>
                                      </p:to>
                                    </p:set>
                                    <p:animEffect>
                                      <p:cBhvr>
                                        <p:cTn id="18" dur="435">
                                          <p:stCondLst>
                                            <p:cond delay="0"/>
                                          </p:stCondLst>
                                        </p:cTn>
                                        <p:tgtEl>
                                          <p:spTgt spid="7216"/>
                                        </p:tgtEl>
                                      </p:cBhvr>
                                    </p:animEffect>
                                    <p:anim calcmode="lin" valueType="num">
                                      <p:cBhvr>
                                        <p:cTn id="19" dur="1367" tmFilter="0,0; 0.14,0.36; 0.43,0.73; 0.71,0.91; 1.0,1.0">
                                          <p:stCondLst>
                                            <p:cond delay="0"/>
                                          </p:stCondLst>
                                        </p:cTn>
                                        <p:tgtEl>
                                          <p:spTgt spid="7216"/>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7216"/>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7216"/>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7216"/>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7216"/>
                                        </p:tgtEl>
                                        <p:attrNameLst>
                                          <p:attrName>ppt_y</p:attrName>
                                        </p:attrNameLst>
                                      </p:cBhvr>
                                      <p:tavLst>
                                        <p:tav tm="0" fmla="#ppt_y-sin(pi*$)/81">
                                          <p:val>
                                            <p:fltVal val="0"/>
                                          </p:val>
                                        </p:tav>
                                        <p:tav tm="100000">
                                          <p:val>
                                            <p:fltVal val="1"/>
                                          </p:val>
                                        </p:tav>
                                      </p:tavLst>
                                    </p:anim>
                                    <p:animScale>
                                      <p:cBhvr>
                                        <p:cTn id="24" dur="20">
                                          <p:stCondLst>
                                            <p:cond delay="487"/>
                                          </p:stCondLst>
                                        </p:cTn>
                                        <p:tgtEl>
                                          <p:spTgt spid="7216"/>
                                        </p:tgtEl>
                                      </p:cBhvr>
                                      <p:to x="100000" y="60000"/>
                                    </p:animScale>
                                    <p:animScale>
                                      <p:cBhvr>
                                        <p:cTn id="25" dur="124" decel="50000">
                                          <p:stCondLst>
                                            <p:cond delay="507"/>
                                          </p:stCondLst>
                                        </p:cTn>
                                        <p:tgtEl>
                                          <p:spTgt spid="7216"/>
                                        </p:tgtEl>
                                      </p:cBhvr>
                                      <p:to x="100000" y="100000"/>
                                    </p:animScale>
                                    <p:animScale>
                                      <p:cBhvr>
                                        <p:cTn id="26" dur="20">
                                          <p:stCondLst>
                                            <p:cond delay="984"/>
                                          </p:stCondLst>
                                        </p:cTn>
                                        <p:tgtEl>
                                          <p:spTgt spid="7216"/>
                                        </p:tgtEl>
                                      </p:cBhvr>
                                      <p:to x="100000" y="80000"/>
                                    </p:animScale>
                                    <p:animScale>
                                      <p:cBhvr>
                                        <p:cTn id="27" dur="124" decel="50000">
                                          <p:stCondLst>
                                            <p:cond delay="1004"/>
                                          </p:stCondLst>
                                        </p:cTn>
                                        <p:tgtEl>
                                          <p:spTgt spid="7216"/>
                                        </p:tgtEl>
                                      </p:cBhvr>
                                      <p:to x="100000" y="100000"/>
                                    </p:animScale>
                                    <p:animScale>
                                      <p:cBhvr>
                                        <p:cTn id="28" dur="20">
                                          <p:stCondLst>
                                            <p:cond delay="1231"/>
                                          </p:stCondLst>
                                        </p:cTn>
                                        <p:tgtEl>
                                          <p:spTgt spid="7216"/>
                                        </p:tgtEl>
                                      </p:cBhvr>
                                      <p:to x="100000" y="90000"/>
                                    </p:animScale>
                                    <p:animScale>
                                      <p:cBhvr>
                                        <p:cTn id="29" dur="124" decel="50000">
                                          <p:stCondLst>
                                            <p:cond delay="1251"/>
                                          </p:stCondLst>
                                        </p:cTn>
                                        <p:tgtEl>
                                          <p:spTgt spid="7216"/>
                                        </p:tgtEl>
                                      </p:cBhvr>
                                      <p:to x="100000" y="100000"/>
                                    </p:animScale>
                                    <p:animScale>
                                      <p:cBhvr>
                                        <p:cTn id="30" dur="20">
                                          <p:stCondLst>
                                            <p:cond delay="1356"/>
                                          </p:stCondLst>
                                        </p:cTn>
                                        <p:tgtEl>
                                          <p:spTgt spid="7216"/>
                                        </p:tgtEl>
                                      </p:cBhvr>
                                      <p:to x="100000" y="95000"/>
                                    </p:animScale>
                                    <p:animScale>
                                      <p:cBhvr>
                                        <p:cTn id="31" dur="124" decel="50000">
                                          <p:stCondLst>
                                            <p:cond delay="1376"/>
                                          </p:stCondLst>
                                        </p:cTn>
                                        <p:tgtEl>
                                          <p:spTgt spid="7216"/>
                                        </p:tgtEl>
                                      </p:cBhvr>
                                      <p:to x="100000" y="100000"/>
                                    </p:animScale>
                                  </p:childTnLst>
                                </p:cTn>
                              </p:par>
                            </p:childTnLst>
                          </p:cTn>
                        </p:par>
                        <p:par>
                          <p:cTn id="32" fill="hold" nodeType="afterGroup">
                            <p:stCondLst>
                              <p:cond delay="2950"/>
                            </p:stCondLst>
                            <p:childTnLst>
                              <p:par>
                                <p:cTn id="33" presetID="52" presetClass="entr" presetSubtype="0" fill="hold" nodeType="afterEffect">
                                  <p:stCondLst>
                                    <p:cond delay="0"/>
                                  </p:stCondLst>
                                  <p:childTnLst>
                                    <p:set>
                                      <p:cBhvr>
                                        <p:cTn id="34" dur="1" fill="hold">
                                          <p:stCondLst>
                                            <p:cond delay="0"/>
                                          </p:stCondLst>
                                        </p:cTn>
                                        <p:tgtEl>
                                          <p:spTgt spid="7191"/>
                                        </p:tgtEl>
                                        <p:attrNameLst>
                                          <p:attrName>style.visibility</p:attrName>
                                        </p:attrNameLst>
                                      </p:cBhvr>
                                      <p:to>
                                        <p:strVal val="visible"/>
                                      </p:to>
                                    </p:set>
                                    <p:animScale>
                                      <p:cBhvr>
                                        <p:cTn id="35" dur="500" decel="50000" fill="hold">
                                          <p:stCondLst>
                                            <p:cond delay="0"/>
                                          </p:stCondLst>
                                        </p:cTn>
                                        <p:tgtEl>
                                          <p:spTgt spid="71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6" dur="500" decel="50000" fill="hold">
                                          <p:stCondLst>
                                            <p:cond delay="0"/>
                                          </p:stCondLst>
                                        </p:cTn>
                                        <p:tgtEl>
                                          <p:spTgt spid="7191"/>
                                        </p:tgtEl>
                                        <p:attrNameLst>
                                          <p:attrName>ppt_x,ppt_y</p:attrName>
                                        </p:attrNameLst>
                                      </p:cBhvr>
                                      <p:rCtr x="0" y="0"/>
                                    </p:animMotion>
                                    <p:animEffect>
                                      <p:cBhvr>
                                        <p:cTn id="37" dur="500"/>
                                        <p:tgtEl>
                                          <p:spTgt spid="7191"/>
                                        </p:tgtEl>
                                      </p:cBhvr>
                                    </p:animEffect>
                                  </p:childTnLst>
                                </p:cTn>
                              </p:par>
                            </p:childTnLst>
                          </p:cTn>
                        </p:par>
                        <p:par>
                          <p:cTn id="38" fill="hold" nodeType="afterGroup">
                            <p:stCondLst>
                              <p:cond delay="3450"/>
                            </p:stCondLst>
                            <p:childTnLst>
                              <p:par>
                                <p:cTn id="39" presetID="52" presetClass="entr" presetSubtype="0" fill="hold" nodeType="afterEffect">
                                  <p:stCondLst>
                                    <p:cond delay="0"/>
                                  </p:stCondLst>
                                  <p:childTnLst>
                                    <p:set>
                                      <p:cBhvr>
                                        <p:cTn id="40" dur="1" fill="hold">
                                          <p:stCondLst>
                                            <p:cond delay="0"/>
                                          </p:stCondLst>
                                        </p:cTn>
                                        <p:tgtEl>
                                          <p:spTgt spid="7196"/>
                                        </p:tgtEl>
                                        <p:attrNameLst>
                                          <p:attrName>style.visibility</p:attrName>
                                        </p:attrNameLst>
                                      </p:cBhvr>
                                      <p:to>
                                        <p:strVal val="visible"/>
                                      </p:to>
                                    </p:set>
                                    <p:animScale>
                                      <p:cBhvr>
                                        <p:cTn id="41" dur="500" decel="50000" fill="hold">
                                          <p:stCondLst>
                                            <p:cond delay="0"/>
                                          </p:stCondLst>
                                        </p:cTn>
                                        <p:tgtEl>
                                          <p:spTgt spid="71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500" decel="50000" fill="hold">
                                          <p:stCondLst>
                                            <p:cond delay="0"/>
                                          </p:stCondLst>
                                        </p:cTn>
                                        <p:tgtEl>
                                          <p:spTgt spid="7196"/>
                                        </p:tgtEl>
                                        <p:attrNameLst>
                                          <p:attrName>ppt_x,ppt_y</p:attrName>
                                        </p:attrNameLst>
                                      </p:cBhvr>
                                      <p:rCtr x="0" y="0"/>
                                    </p:animMotion>
                                    <p:animEffect>
                                      <p:cBhvr>
                                        <p:cTn id="43" dur="500"/>
                                        <p:tgtEl>
                                          <p:spTgt spid="7196"/>
                                        </p:tgtEl>
                                      </p:cBhvr>
                                    </p:animEffect>
                                  </p:childTnLst>
                                </p:cTn>
                              </p:par>
                            </p:childTnLst>
                          </p:cTn>
                        </p:par>
                        <p:par>
                          <p:cTn id="44" fill="hold" nodeType="afterGroup">
                            <p:stCondLst>
                              <p:cond delay="3950"/>
                            </p:stCondLst>
                            <p:childTnLst>
                              <p:par>
                                <p:cTn id="45" presetID="52" presetClass="entr" presetSubtype="0" fill="hold" nodeType="afterEffect">
                                  <p:stCondLst>
                                    <p:cond delay="0"/>
                                  </p:stCondLst>
                                  <p:childTnLst>
                                    <p:set>
                                      <p:cBhvr>
                                        <p:cTn id="46" dur="1" fill="hold">
                                          <p:stCondLst>
                                            <p:cond delay="0"/>
                                          </p:stCondLst>
                                        </p:cTn>
                                        <p:tgtEl>
                                          <p:spTgt spid="7201"/>
                                        </p:tgtEl>
                                        <p:attrNameLst>
                                          <p:attrName>style.visibility</p:attrName>
                                        </p:attrNameLst>
                                      </p:cBhvr>
                                      <p:to>
                                        <p:strVal val="visible"/>
                                      </p:to>
                                    </p:set>
                                    <p:animScale>
                                      <p:cBhvr>
                                        <p:cTn id="47" dur="500" decel="50000" fill="hold">
                                          <p:stCondLst>
                                            <p:cond delay="0"/>
                                          </p:stCondLst>
                                        </p:cTn>
                                        <p:tgtEl>
                                          <p:spTgt spid="720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8" dur="500" decel="50000" fill="hold">
                                          <p:stCondLst>
                                            <p:cond delay="0"/>
                                          </p:stCondLst>
                                        </p:cTn>
                                        <p:tgtEl>
                                          <p:spTgt spid="7201"/>
                                        </p:tgtEl>
                                        <p:attrNameLst>
                                          <p:attrName>ppt_x,ppt_y</p:attrName>
                                        </p:attrNameLst>
                                      </p:cBhvr>
                                      <p:rCtr x="0" y="0"/>
                                    </p:animMotion>
                                    <p:animEffect>
                                      <p:cBhvr>
                                        <p:cTn id="49" dur="500"/>
                                        <p:tgtEl>
                                          <p:spTgt spid="7201"/>
                                        </p:tgtEl>
                                      </p:cBhvr>
                                    </p:animEffect>
                                  </p:childTnLst>
                                </p:cTn>
                              </p:par>
                            </p:childTnLst>
                          </p:cTn>
                        </p:par>
                        <p:par>
                          <p:cTn id="50" fill="hold" nodeType="afterGroup">
                            <p:stCondLst>
                              <p:cond delay="4450"/>
                            </p:stCondLst>
                            <p:childTnLst>
                              <p:par>
                                <p:cTn id="51" presetID="52" presetClass="entr" presetSubtype="0" fill="hold" nodeType="afterEffect">
                                  <p:stCondLst>
                                    <p:cond delay="0"/>
                                  </p:stCondLst>
                                  <p:childTnLst>
                                    <p:set>
                                      <p:cBhvr>
                                        <p:cTn id="52" dur="1" fill="hold">
                                          <p:stCondLst>
                                            <p:cond delay="0"/>
                                          </p:stCondLst>
                                        </p:cTn>
                                        <p:tgtEl>
                                          <p:spTgt spid="7206"/>
                                        </p:tgtEl>
                                        <p:attrNameLst>
                                          <p:attrName>style.visibility</p:attrName>
                                        </p:attrNameLst>
                                      </p:cBhvr>
                                      <p:to>
                                        <p:strVal val="visible"/>
                                      </p:to>
                                    </p:set>
                                    <p:animScale>
                                      <p:cBhvr>
                                        <p:cTn id="53" dur="500" decel="50000" fill="hold">
                                          <p:stCondLst>
                                            <p:cond delay="0"/>
                                          </p:stCondLst>
                                        </p:cTn>
                                        <p:tgtEl>
                                          <p:spTgt spid="72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4" dur="500" decel="50000" fill="hold">
                                          <p:stCondLst>
                                            <p:cond delay="0"/>
                                          </p:stCondLst>
                                        </p:cTn>
                                        <p:tgtEl>
                                          <p:spTgt spid="7206"/>
                                        </p:tgtEl>
                                        <p:attrNameLst>
                                          <p:attrName>ppt_x,ppt_y</p:attrName>
                                        </p:attrNameLst>
                                      </p:cBhvr>
                                      <p:rCtr x="0" y="0"/>
                                    </p:animMotion>
                                    <p:animEffect>
                                      <p:cBhvr>
                                        <p:cTn id="55" dur="500"/>
                                        <p:tgtEl>
                                          <p:spTgt spid="7206"/>
                                        </p:tgtEl>
                                      </p:cBhvr>
                                    </p:animEffect>
                                  </p:childTnLst>
                                </p:cTn>
                              </p:par>
                            </p:childTnLst>
                          </p:cTn>
                        </p:par>
                        <p:par>
                          <p:cTn id="56" fill="hold" nodeType="afterGroup">
                            <p:stCondLst>
                              <p:cond delay="4950"/>
                            </p:stCondLst>
                            <p:childTnLst>
                              <p:par>
                                <p:cTn id="57" presetID="52" presetClass="entr" presetSubtype="0" fill="hold" nodeType="afterEffect">
                                  <p:stCondLst>
                                    <p:cond delay="0"/>
                                  </p:stCondLst>
                                  <p:childTnLst>
                                    <p:set>
                                      <p:cBhvr>
                                        <p:cTn id="58" dur="1" fill="hold">
                                          <p:stCondLst>
                                            <p:cond delay="0"/>
                                          </p:stCondLst>
                                        </p:cTn>
                                        <p:tgtEl>
                                          <p:spTgt spid="7211"/>
                                        </p:tgtEl>
                                        <p:attrNameLst>
                                          <p:attrName>style.visibility</p:attrName>
                                        </p:attrNameLst>
                                      </p:cBhvr>
                                      <p:to>
                                        <p:strVal val="visible"/>
                                      </p:to>
                                    </p:set>
                                    <p:animScale>
                                      <p:cBhvr>
                                        <p:cTn id="59" dur="500" decel="50000" fill="hold">
                                          <p:stCondLst>
                                            <p:cond delay="0"/>
                                          </p:stCondLst>
                                        </p:cTn>
                                        <p:tgtEl>
                                          <p:spTgt spid="72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0" dur="500" decel="50000" fill="hold">
                                          <p:stCondLst>
                                            <p:cond delay="0"/>
                                          </p:stCondLst>
                                        </p:cTn>
                                        <p:tgtEl>
                                          <p:spTgt spid="7211"/>
                                        </p:tgtEl>
                                        <p:attrNameLst>
                                          <p:attrName>ppt_x,ppt_y</p:attrName>
                                        </p:attrNameLst>
                                      </p:cBhvr>
                                      <p:rCtr x="0" y="0"/>
                                    </p:animMotion>
                                    <p:animEffect>
                                      <p:cBhvr>
                                        <p:cTn id="61" dur="500"/>
                                        <p:tgtEl>
                                          <p:spTgt spid="7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6"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组合 1"/>
          <p:cNvGrpSpPr>
            <a:grpSpLocks/>
          </p:cNvGrpSpPr>
          <p:nvPr/>
        </p:nvGrpSpPr>
        <p:grpSpPr bwMode="auto">
          <a:xfrm>
            <a:off x="8626475" y="2211388"/>
            <a:ext cx="247650" cy="720725"/>
            <a:chOff x="0" y="0"/>
            <a:chExt cx="246504" cy="720080"/>
          </a:xfrm>
        </p:grpSpPr>
        <p:sp>
          <p:nvSpPr>
            <p:cNvPr id="7210"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211"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7171"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72"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73"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74"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5"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6"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7"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8"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9"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0"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1"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2"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3"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4"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85"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86"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87" name="矩形 34"/>
          <p:cNvSpPr>
            <a:spLocks noChangeArrowheads="1"/>
          </p:cNvSpPr>
          <p:nvPr/>
        </p:nvSpPr>
        <p:spPr bwMode="auto">
          <a:xfrm>
            <a:off x="-2693633"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7188"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8215" name="组合 8"/>
          <p:cNvGrpSpPr>
            <a:grpSpLocks/>
          </p:cNvGrpSpPr>
          <p:nvPr/>
        </p:nvGrpSpPr>
        <p:grpSpPr bwMode="auto">
          <a:xfrm>
            <a:off x="2483826" y="627588"/>
            <a:ext cx="3433763" cy="2289175"/>
            <a:chOff x="0" y="0"/>
            <a:chExt cx="3433167" cy="2288778"/>
          </a:xfrm>
        </p:grpSpPr>
        <p:pic>
          <p:nvPicPr>
            <p:cNvPr id="7205" name="图表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33167" cy="228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6" name="TextBox 27"/>
            <p:cNvSpPr>
              <a:spLocks noChangeArrowheads="1"/>
            </p:cNvSpPr>
            <p:nvPr/>
          </p:nvSpPr>
          <p:spPr bwMode="auto">
            <a:xfrm>
              <a:off x="2044045" y="1352845"/>
              <a:ext cx="4764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72%</a:t>
              </a:r>
              <a:endParaRPr lang="zh-CN" altLang="en-US" sz="1000">
                <a:solidFill>
                  <a:schemeClr val="bg1"/>
                </a:solidFill>
                <a:latin typeface="微软雅黑" pitchFamily="34" charset="-122"/>
                <a:ea typeface="微软雅黑" pitchFamily="34" charset="-122"/>
              </a:endParaRPr>
            </a:p>
          </p:txBody>
        </p:sp>
        <p:sp>
          <p:nvSpPr>
            <p:cNvPr id="7207" name="TextBox 28"/>
            <p:cNvSpPr>
              <a:spLocks noChangeArrowheads="1"/>
            </p:cNvSpPr>
            <p:nvPr/>
          </p:nvSpPr>
          <p:spPr bwMode="auto">
            <a:xfrm>
              <a:off x="671363" y="1090170"/>
              <a:ext cx="4764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12%</a:t>
              </a:r>
              <a:endParaRPr lang="zh-CN" altLang="en-US" sz="1000">
                <a:solidFill>
                  <a:schemeClr val="bg1"/>
                </a:solidFill>
                <a:latin typeface="微软雅黑" pitchFamily="34" charset="-122"/>
                <a:ea typeface="微软雅黑" pitchFamily="34" charset="-122"/>
              </a:endParaRPr>
            </a:p>
          </p:txBody>
        </p:sp>
        <p:sp>
          <p:nvSpPr>
            <p:cNvPr id="7208" name="TextBox 30"/>
            <p:cNvSpPr>
              <a:spLocks noChangeArrowheads="1"/>
            </p:cNvSpPr>
            <p:nvPr/>
          </p:nvSpPr>
          <p:spPr bwMode="auto">
            <a:xfrm>
              <a:off x="905965" y="663845"/>
              <a:ext cx="4764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10%</a:t>
              </a:r>
              <a:endParaRPr lang="zh-CN" altLang="en-US" sz="1000">
                <a:solidFill>
                  <a:schemeClr val="bg1"/>
                </a:solidFill>
                <a:latin typeface="微软雅黑" pitchFamily="34" charset="-122"/>
                <a:ea typeface="微软雅黑" pitchFamily="34" charset="-122"/>
              </a:endParaRPr>
            </a:p>
          </p:txBody>
        </p:sp>
        <p:sp>
          <p:nvSpPr>
            <p:cNvPr id="7209" name="TextBox 33"/>
            <p:cNvSpPr>
              <a:spLocks noChangeArrowheads="1"/>
            </p:cNvSpPr>
            <p:nvPr/>
          </p:nvSpPr>
          <p:spPr bwMode="auto">
            <a:xfrm>
              <a:off x="1256890" y="457259"/>
              <a:ext cx="3930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6%</a:t>
              </a:r>
              <a:endParaRPr lang="zh-CN" altLang="en-US" sz="1000">
                <a:solidFill>
                  <a:schemeClr val="bg1"/>
                </a:solidFill>
                <a:latin typeface="微软雅黑" pitchFamily="34" charset="-122"/>
                <a:ea typeface="微软雅黑" pitchFamily="34" charset="-122"/>
              </a:endParaRPr>
            </a:p>
          </p:txBody>
        </p:sp>
      </p:grpSp>
      <p:sp>
        <p:nvSpPr>
          <p:cNvPr id="8221" name="TextBox 4"/>
          <p:cNvSpPr>
            <a:spLocks noChangeArrowheads="1"/>
          </p:cNvSpPr>
          <p:nvPr/>
        </p:nvSpPr>
        <p:spPr bwMode="auto">
          <a:xfrm>
            <a:off x="6012120" y="771600"/>
            <a:ext cx="2292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en-US" altLang="zh-CN" sz="1300" dirty="0">
                <a:solidFill>
                  <a:srgbClr val="FF0000"/>
                </a:solidFill>
                <a:latin typeface="微软雅黑" pitchFamily="34" charset="-122"/>
                <a:ea typeface="微软雅黑" pitchFamily="34" charset="-122"/>
                <a:sym typeface="微软雅黑" pitchFamily="34" charset="-122"/>
              </a:rPr>
              <a:t>2012</a:t>
            </a:r>
            <a:r>
              <a:rPr lang="zh-CN" altLang="en-US" sz="1300" dirty="0">
                <a:solidFill>
                  <a:srgbClr val="FF0000"/>
                </a:solidFill>
                <a:latin typeface="微软雅黑" pitchFamily="34" charset="-122"/>
                <a:ea typeface="微软雅黑" pitchFamily="34" charset="-122"/>
                <a:sym typeface="微软雅黑" pitchFamily="34" charset="-122"/>
              </a:rPr>
              <a:t>年度企业</a:t>
            </a:r>
            <a:r>
              <a:rPr lang="en-US" altLang="zh-CN" sz="1300" dirty="0">
                <a:solidFill>
                  <a:srgbClr val="FF0000"/>
                </a:solidFill>
                <a:latin typeface="微软雅黑" pitchFamily="34" charset="-122"/>
                <a:ea typeface="微软雅黑" pitchFamily="34" charset="-122"/>
                <a:sym typeface="微软雅黑" pitchFamily="34" charset="-122"/>
              </a:rPr>
              <a:t>XX</a:t>
            </a:r>
            <a:r>
              <a:rPr lang="zh-CN" altLang="en-US" sz="1300" dirty="0">
                <a:solidFill>
                  <a:srgbClr val="FF0000"/>
                </a:solidFill>
                <a:latin typeface="微软雅黑" pitchFamily="34" charset="-122"/>
                <a:ea typeface="微软雅黑" pitchFamily="34" charset="-122"/>
                <a:sym typeface="微软雅黑" pitchFamily="34" charset="-122"/>
              </a:rPr>
              <a:t>部门销售额</a:t>
            </a:r>
          </a:p>
        </p:txBody>
      </p:sp>
      <p:grpSp>
        <p:nvGrpSpPr>
          <p:cNvPr id="8222" name="组合 9"/>
          <p:cNvGrpSpPr>
            <a:grpSpLocks/>
          </p:cNvGrpSpPr>
          <p:nvPr/>
        </p:nvGrpSpPr>
        <p:grpSpPr bwMode="auto">
          <a:xfrm>
            <a:off x="5243513" y="1290638"/>
            <a:ext cx="3433762" cy="2289175"/>
            <a:chOff x="0" y="0"/>
            <a:chExt cx="3433167" cy="2288778"/>
          </a:xfrm>
        </p:grpSpPr>
        <p:pic>
          <p:nvPicPr>
            <p:cNvPr id="7200" name="图表 5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33167" cy="228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Box 57"/>
            <p:cNvSpPr>
              <a:spLocks noChangeArrowheads="1"/>
            </p:cNvSpPr>
            <p:nvPr/>
          </p:nvSpPr>
          <p:spPr bwMode="auto">
            <a:xfrm>
              <a:off x="2015470" y="1352845"/>
              <a:ext cx="46198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70%</a:t>
              </a:r>
              <a:endParaRPr lang="zh-CN" altLang="en-US" sz="1000">
                <a:solidFill>
                  <a:schemeClr val="bg1"/>
                </a:solidFill>
                <a:latin typeface="微软雅黑" pitchFamily="34" charset="-122"/>
                <a:ea typeface="微软雅黑" pitchFamily="34" charset="-122"/>
              </a:endParaRPr>
            </a:p>
          </p:txBody>
        </p:sp>
        <p:sp>
          <p:nvSpPr>
            <p:cNvPr id="7202" name="TextBox 58"/>
            <p:cNvSpPr>
              <a:spLocks noChangeArrowheads="1"/>
            </p:cNvSpPr>
            <p:nvPr/>
          </p:nvSpPr>
          <p:spPr bwMode="auto">
            <a:xfrm>
              <a:off x="642788" y="1090170"/>
              <a:ext cx="46198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14%</a:t>
              </a:r>
              <a:endParaRPr lang="zh-CN" altLang="en-US" sz="1000">
                <a:solidFill>
                  <a:schemeClr val="bg1"/>
                </a:solidFill>
                <a:latin typeface="微软雅黑" pitchFamily="34" charset="-122"/>
                <a:ea typeface="微软雅黑" pitchFamily="34" charset="-122"/>
              </a:endParaRPr>
            </a:p>
          </p:txBody>
        </p:sp>
        <p:sp>
          <p:nvSpPr>
            <p:cNvPr id="7203" name="TextBox 59"/>
            <p:cNvSpPr>
              <a:spLocks noChangeArrowheads="1"/>
            </p:cNvSpPr>
            <p:nvPr/>
          </p:nvSpPr>
          <p:spPr bwMode="auto">
            <a:xfrm>
              <a:off x="867865" y="663845"/>
              <a:ext cx="3834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8%</a:t>
              </a:r>
              <a:endParaRPr lang="zh-CN" altLang="en-US" sz="1000">
                <a:solidFill>
                  <a:schemeClr val="bg1"/>
                </a:solidFill>
                <a:latin typeface="微软雅黑" pitchFamily="34" charset="-122"/>
                <a:ea typeface="微软雅黑" pitchFamily="34" charset="-122"/>
              </a:endParaRPr>
            </a:p>
          </p:txBody>
        </p:sp>
        <p:sp>
          <p:nvSpPr>
            <p:cNvPr id="7204" name="TextBox 60"/>
            <p:cNvSpPr>
              <a:spLocks noChangeArrowheads="1"/>
            </p:cNvSpPr>
            <p:nvPr/>
          </p:nvSpPr>
          <p:spPr bwMode="auto">
            <a:xfrm>
              <a:off x="1199740" y="457259"/>
              <a:ext cx="3834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000">
                  <a:solidFill>
                    <a:schemeClr val="bg1"/>
                  </a:solidFill>
                  <a:latin typeface="微软雅黑" pitchFamily="34" charset="-122"/>
                  <a:ea typeface="微软雅黑" pitchFamily="34" charset="-122"/>
                </a:rPr>
                <a:t>8%</a:t>
              </a:r>
              <a:endParaRPr lang="zh-CN" altLang="en-US" sz="1000">
                <a:solidFill>
                  <a:schemeClr val="bg1"/>
                </a:solidFill>
                <a:latin typeface="微软雅黑" pitchFamily="34" charset="-122"/>
                <a:ea typeface="微软雅黑" pitchFamily="34" charset="-122"/>
              </a:endParaRPr>
            </a:p>
          </p:txBody>
        </p:sp>
      </p:grpSp>
      <p:sp>
        <p:nvSpPr>
          <p:cNvPr id="8228" name="TextBox 61"/>
          <p:cNvSpPr>
            <a:spLocks noChangeArrowheads="1"/>
          </p:cNvSpPr>
          <p:nvPr/>
        </p:nvSpPr>
        <p:spPr bwMode="auto">
          <a:xfrm>
            <a:off x="2915862" y="3147798"/>
            <a:ext cx="22907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en-US" altLang="zh-CN" sz="1300" dirty="0">
                <a:solidFill>
                  <a:srgbClr val="FF0000"/>
                </a:solidFill>
                <a:latin typeface="微软雅黑" pitchFamily="34" charset="-122"/>
                <a:ea typeface="微软雅黑" pitchFamily="34" charset="-122"/>
              </a:rPr>
              <a:t>2013</a:t>
            </a:r>
            <a:r>
              <a:rPr lang="zh-CN" altLang="en-US" sz="1300" dirty="0">
                <a:solidFill>
                  <a:srgbClr val="FF0000"/>
                </a:solidFill>
                <a:latin typeface="微软雅黑" pitchFamily="34" charset="-122"/>
                <a:ea typeface="微软雅黑" pitchFamily="34" charset="-122"/>
              </a:rPr>
              <a:t>年度企业</a:t>
            </a:r>
            <a:r>
              <a:rPr lang="en-US" altLang="zh-CN" sz="1300" dirty="0">
                <a:solidFill>
                  <a:srgbClr val="FF0000"/>
                </a:solidFill>
                <a:latin typeface="微软雅黑" pitchFamily="34" charset="-122"/>
                <a:ea typeface="微软雅黑" pitchFamily="34" charset="-122"/>
              </a:rPr>
              <a:t>XX</a:t>
            </a:r>
            <a:r>
              <a:rPr lang="zh-CN" altLang="en-US" sz="1300" dirty="0">
                <a:solidFill>
                  <a:srgbClr val="FF0000"/>
                </a:solidFill>
                <a:latin typeface="微软雅黑" pitchFamily="34" charset="-122"/>
                <a:ea typeface="微软雅黑" pitchFamily="34" charset="-122"/>
              </a:rPr>
              <a:t>部门销售额</a:t>
            </a:r>
            <a:endParaRPr lang="zh-CN" altLang="en-US" dirty="0"/>
          </a:p>
        </p:txBody>
      </p:sp>
      <p:sp>
        <p:nvSpPr>
          <p:cNvPr id="8229" name="矩形 62"/>
          <p:cNvSpPr>
            <a:spLocks noChangeArrowheads="1"/>
          </p:cNvSpPr>
          <p:nvPr/>
        </p:nvSpPr>
        <p:spPr bwMode="auto">
          <a:xfrm>
            <a:off x="3744913" y="3797300"/>
            <a:ext cx="4787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a:solidFill>
                  <a:srgbClr val="FF0000"/>
                </a:solidFill>
                <a:latin typeface="微软雅黑" pitchFamily="34" charset="-122"/>
                <a:ea typeface="微软雅黑" pitchFamily="34" charset="-122"/>
                <a:sym typeface="微软雅黑" pitchFamily="34" charset="-122"/>
              </a:rPr>
              <a:t>       单击此处添加文字内容</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单击此处添加文字内容单击此处添加文字内容</a:t>
            </a:r>
          </a:p>
        </p:txBody>
      </p:sp>
      <p:grpSp>
        <p:nvGrpSpPr>
          <p:cNvPr id="8230" name="组合 44"/>
          <p:cNvGrpSpPr>
            <a:grpSpLocks/>
          </p:cNvGrpSpPr>
          <p:nvPr/>
        </p:nvGrpSpPr>
        <p:grpSpPr bwMode="auto">
          <a:xfrm>
            <a:off x="539750" y="3724275"/>
            <a:ext cx="360363" cy="287338"/>
            <a:chOff x="0" y="0"/>
            <a:chExt cx="360040" cy="288032"/>
          </a:xfrm>
        </p:grpSpPr>
        <p:sp>
          <p:nvSpPr>
            <p:cNvPr id="7197" name="圆角矩形标注 45"/>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7198" name="直接连接符 46"/>
            <p:cNvCxnSpPr>
              <a:cxnSpLocks noChangeShapeType="1"/>
              <a:stCxn id="7197" idx="0"/>
              <a:endCxn id="7197"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7199" name="直接连接符 47"/>
            <p:cNvCxnSpPr>
              <a:cxnSpLocks noChangeShapeType="1"/>
              <a:stCxn id="7197" idx="1"/>
              <a:endCxn id="7197"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8235" name="TextBox 54"/>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8230"/>
                                        </p:tgtEl>
                                        <p:attrNameLst>
                                          <p:attrName>style.visibility</p:attrName>
                                        </p:attrNameLst>
                                      </p:cBhvr>
                                      <p:to>
                                        <p:strVal val="visible"/>
                                      </p:to>
                                    </p:set>
                                    <p:anim calcmode="lin" valueType="num">
                                      <p:cBhvr>
                                        <p:cTn id="7" dur="500" fill="hold"/>
                                        <p:tgtEl>
                                          <p:spTgt spid="8230"/>
                                        </p:tgtEl>
                                        <p:attrNameLst>
                                          <p:attrName>ppt_w</p:attrName>
                                        </p:attrNameLst>
                                      </p:cBhvr>
                                      <p:tavLst>
                                        <p:tav tm="0">
                                          <p:val>
                                            <p:fltVal val="0"/>
                                          </p:val>
                                        </p:tav>
                                        <p:tav tm="100000">
                                          <p:val>
                                            <p:strVal val="#ppt_w"/>
                                          </p:val>
                                        </p:tav>
                                      </p:tavLst>
                                    </p:anim>
                                    <p:anim calcmode="lin" valueType="num">
                                      <p:cBhvr>
                                        <p:cTn id="8" dur="500" fill="hold"/>
                                        <p:tgtEl>
                                          <p:spTgt spid="8230"/>
                                        </p:tgtEl>
                                        <p:attrNameLst>
                                          <p:attrName>ppt_h</p:attrName>
                                        </p:attrNameLst>
                                      </p:cBhvr>
                                      <p:tavLst>
                                        <p:tav tm="0">
                                          <p:val>
                                            <p:fltVal val="0"/>
                                          </p:val>
                                        </p:tav>
                                        <p:tav tm="100000">
                                          <p:val>
                                            <p:strVal val="#ppt_h"/>
                                          </p:val>
                                        </p:tav>
                                      </p:tavLst>
                                    </p:anim>
                                    <p:animEffect>
                                      <p:cBhvr>
                                        <p:cTn id="9" dur="500"/>
                                        <p:tgtEl>
                                          <p:spTgt spid="8230"/>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8235"/>
                                        </p:tgtEl>
                                        <p:attrNameLst>
                                          <p:attrName>style.visibility</p:attrName>
                                        </p:attrNameLst>
                                      </p:cBhvr>
                                      <p:to>
                                        <p:strVal val="visible"/>
                                      </p:to>
                                    </p:set>
                                    <p:anim calcmode="lin" valueType="num">
                                      <p:cBhvr>
                                        <p:cTn id="13" dur="500" fill="hold"/>
                                        <p:tgtEl>
                                          <p:spTgt spid="8235"/>
                                        </p:tgtEl>
                                        <p:attrNameLst>
                                          <p:attrName>ppt_w</p:attrName>
                                        </p:attrNameLst>
                                      </p:cBhvr>
                                      <p:tavLst>
                                        <p:tav tm="0">
                                          <p:val>
                                            <p:strVal val="4/3*#ppt_w"/>
                                          </p:val>
                                        </p:tav>
                                        <p:tav tm="100000">
                                          <p:val>
                                            <p:strVal val="#ppt_w"/>
                                          </p:val>
                                        </p:tav>
                                      </p:tavLst>
                                    </p:anim>
                                    <p:anim calcmode="lin" valueType="num">
                                      <p:cBhvr>
                                        <p:cTn id="14" dur="500" fill="hold"/>
                                        <p:tgtEl>
                                          <p:spTgt spid="8235"/>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8221"/>
                                        </p:tgtEl>
                                        <p:attrNameLst>
                                          <p:attrName>style.visibility</p:attrName>
                                        </p:attrNameLst>
                                      </p:cBhvr>
                                      <p:to>
                                        <p:strVal val="visible"/>
                                      </p:to>
                                    </p:set>
                                    <p:anim calcmode="lin" valueType="num">
                                      <p:cBhvr>
                                        <p:cTn id="18" dur="250" fill="hold"/>
                                        <p:tgtEl>
                                          <p:spTgt spid="8221"/>
                                        </p:tgtEl>
                                        <p:attrNameLst>
                                          <p:attrName>ppt_w</p:attrName>
                                        </p:attrNameLst>
                                      </p:cBhvr>
                                      <p:tavLst>
                                        <p:tav tm="0">
                                          <p:val>
                                            <p:fltVal val="0"/>
                                          </p:val>
                                        </p:tav>
                                        <p:tav tm="100000">
                                          <p:val>
                                            <p:strVal val="#ppt_w"/>
                                          </p:val>
                                        </p:tav>
                                      </p:tavLst>
                                    </p:anim>
                                    <p:anim calcmode="lin" valueType="num">
                                      <p:cBhvr>
                                        <p:cTn id="19" dur="250" fill="hold"/>
                                        <p:tgtEl>
                                          <p:spTgt spid="8221"/>
                                        </p:tgtEl>
                                        <p:attrNameLst>
                                          <p:attrName>ppt_h</p:attrName>
                                        </p:attrNameLst>
                                      </p:cBhvr>
                                      <p:tavLst>
                                        <p:tav tm="0">
                                          <p:val>
                                            <p:fltVal val="0"/>
                                          </p:val>
                                        </p:tav>
                                        <p:tav tm="100000">
                                          <p:val>
                                            <p:strVal val="#ppt_h"/>
                                          </p:val>
                                        </p:tav>
                                      </p:tavLst>
                                    </p:anim>
                                    <p:anim calcmode="lin" valueType="num">
                                      <p:cBhvr>
                                        <p:cTn id="20" dur="250" fill="hold"/>
                                        <p:tgtEl>
                                          <p:spTgt spid="8221"/>
                                        </p:tgtEl>
                                        <p:attrNameLst>
                                          <p:attrName>style.rotation</p:attrName>
                                        </p:attrNameLst>
                                      </p:cBhvr>
                                      <p:tavLst>
                                        <p:tav tm="0">
                                          <p:val>
                                            <p:fltVal val="90"/>
                                          </p:val>
                                        </p:tav>
                                        <p:tav tm="100000">
                                          <p:val>
                                            <p:fltVal val="0"/>
                                          </p:val>
                                        </p:tav>
                                      </p:tavLst>
                                    </p:anim>
                                    <p:animEffect>
                                      <p:cBhvr>
                                        <p:cTn id="21" dur="250"/>
                                        <p:tgtEl>
                                          <p:spTgt spid="8221"/>
                                        </p:tgtEl>
                                      </p:cBhvr>
                                    </p:animEffect>
                                  </p:childTnLst>
                                </p:cTn>
                              </p:par>
                            </p:childTnLst>
                          </p:cTn>
                        </p:par>
                        <p:par>
                          <p:cTn id="22" fill="hold" nodeType="afterGroup">
                            <p:stCondLst>
                              <p:cond delay="1875"/>
                            </p:stCondLst>
                            <p:childTnLst>
                              <p:par>
                                <p:cTn id="23" presetID="21" presetClass="entr" presetSubtype="1" fill="hold" nodeType="afterEffect">
                                  <p:stCondLst>
                                    <p:cond delay="0"/>
                                  </p:stCondLst>
                                  <p:childTnLst>
                                    <p:set>
                                      <p:cBhvr>
                                        <p:cTn id="24" dur="1" fill="hold">
                                          <p:stCondLst>
                                            <p:cond delay="0"/>
                                          </p:stCondLst>
                                        </p:cTn>
                                        <p:tgtEl>
                                          <p:spTgt spid="8215"/>
                                        </p:tgtEl>
                                        <p:attrNameLst>
                                          <p:attrName>style.visibility</p:attrName>
                                        </p:attrNameLst>
                                      </p:cBhvr>
                                      <p:to>
                                        <p:strVal val="visible"/>
                                      </p:to>
                                    </p:set>
                                    <p:animEffect>
                                      <p:cBhvr>
                                        <p:cTn id="25" dur="500"/>
                                        <p:tgtEl>
                                          <p:spTgt spid="8215"/>
                                        </p:tgtEl>
                                      </p:cBhvr>
                                    </p:animEffect>
                                  </p:childTnLst>
                                </p:cTn>
                              </p:par>
                            </p:childTnLst>
                          </p:cTn>
                        </p:par>
                        <p:par>
                          <p:cTn id="26" fill="hold" nodeType="afterGroup">
                            <p:stCondLst>
                              <p:cond delay="2375"/>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8228"/>
                                        </p:tgtEl>
                                        <p:attrNameLst>
                                          <p:attrName>style.visibility</p:attrName>
                                        </p:attrNameLst>
                                      </p:cBhvr>
                                      <p:to>
                                        <p:strVal val="visible"/>
                                      </p:to>
                                    </p:set>
                                    <p:anim calcmode="lin" valueType="num">
                                      <p:cBhvr>
                                        <p:cTn id="29" dur="250" fill="hold"/>
                                        <p:tgtEl>
                                          <p:spTgt spid="8228"/>
                                        </p:tgtEl>
                                        <p:attrNameLst>
                                          <p:attrName>ppt_w</p:attrName>
                                        </p:attrNameLst>
                                      </p:cBhvr>
                                      <p:tavLst>
                                        <p:tav tm="0">
                                          <p:val>
                                            <p:fltVal val="0"/>
                                          </p:val>
                                        </p:tav>
                                        <p:tav tm="100000">
                                          <p:val>
                                            <p:strVal val="#ppt_w"/>
                                          </p:val>
                                        </p:tav>
                                      </p:tavLst>
                                    </p:anim>
                                    <p:anim calcmode="lin" valueType="num">
                                      <p:cBhvr>
                                        <p:cTn id="30" dur="250" fill="hold"/>
                                        <p:tgtEl>
                                          <p:spTgt spid="8228"/>
                                        </p:tgtEl>
                                        <p:attrNameLst>
                                          <p:attrName>ppt_h</p:attrName>
                                        </p:attrNameLst>
                                      </p:cBhvr>
                                      <p:tavLst>
                                        <p:tav tm="0">
                                          <p:val>
                                            <p:fltVal val="0"/>
                                          </p:val>
                                        </p:tav>
                                        <p:tav tm="100000">
                                          <p:val>
                                            <p:strVal val="#ppt_h"/>
                                          </p:val>
                                        </p:tav>
                                      </p:tavLst>
                                    </p:anim>
                                    <p:anim calcmode="lin" valueType="num">
                                      <p:cBhvr>
                                        <p:cTn id="31" dur="250" fill="hold"/>
                                        <p:tgtEl>
                                          <p:spTgt spid="8228"/>
                                        </p:tgtEl>
                                        <p:attrNameLst>
                                          <p:attrName>style.rotation</p:attrName>
                                        </p:attrNameLst>
                                      </p:cBhvr>
                                      <p:tavLst>
                                        <p:tav tm="0">
                                          <p:val>
                                            <p:fltVal val="90"/>
                                          </p:val>
                                        </p:tav>
                                        <p:tav tm="100000">
                                          <p:val>
                                            <p:fltVal val="0"/>
                                          </p:val>
                                        </p:tav>
                                      </p:tavLst>
                                    </p:anim>
                                    <p:animEffect>
                                      <p:cBhvr>
                                        <p:cTn id="32" dur="250"/>
                                        <p:tgtEl>
                                          <p:spTgt spid="8228"/>
                                        </p:tgtEl>
                                      </p:cBhvr>
                                    </p:animEffect>
                                  </p:childTnLst>
                                </p:cTn>
                              </p:par>
                            </p:childTnLst>
                          </p:cTn>
                        </p:par>
                        <p:par>
                          <p:cTn id="33" fill="hold" nodeType="afterGroup">
                            <p:stCondLst>
                              <p:cond delay="2800"/>
                            </p:stCondLst>
                            <p:childTnLst>
                              <p:par>
                                <p:cTn id="34" presetID="21" presetClass="entr" presetSubtype="1" fill="hold" nodeType="afterEffect">
                                  <p:stCondLst>
                                    <p:cond delay="0"/>
                                  </p:stCondLst>
                                  <p:childTnLst>
                                    <p:set>
                                      <p:cBhvr>
                                        <p:cTn id="35" dur="1" fill="hold">
                                          <p:stCondLst>
                                            <p:cond delay="0"/>
                                          </p:stCondLst>
                                        </p:cTn>
                                        <p:tgtEl>
                                          <p:spTgt spid="8222"/>
                                        </p:tgtEl>
                                        <p:attrNameLst>
                                          <p:attrName>style.visibility</p:attrName>
                                        </p:attrNameLst>
                                      </p:cBhvr>
                                      <p:to>
                                        <p:strVal val="visible"/>
                                      </p:to>
                                    </p:set>
                                    <p:animEffect>
                                      <p:cBhvr>
                                        <p:cTn id="36" dur="500"/>
                                        <p:tgtEl>
                                          <p:spTgt spid="8222"/>
                                        </p:tgtEl>
                                      </p:cBhvr>
                                    </p:animEffect>
                                  </p:childTnLst>
                                </p:cTn>
                              </p:par>
                            </p:childTnLst>
                          </p:cTn>
                        </p:par>
                        <p:par>
                          <p:cTn id="37" fill="hold" nodeType="afterGroup">
                            <p:stCondLst>
                              <p:cond delay="33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8229"/>
                                        </p:tgtEl>
                                        <p:attrNameLst>
                                          <p:attrName>style.visibility</p:attrName>
                                        </p:attrNameLst>
                                      </p:cBhvr>
                                      <p:to>
                                        <p:strVal val="visible"/>
                                      </p:to>
                                    </p:set>
                                    <p:anim calcmode="lin" valueType="num">
                                      <p:cBhvr>
                                        <p:cTn id="40" dur="250" fill="hold"/>
                                        <p:tgtEl>
                                          <p:spTgt spid="8229"/>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8229"/>
                                        </p:tgtEl>
                                        <p:attrNameLst>
                                          <p:attrName>ppt_y</p:attrName>
                                        </p:attrNameLst>
                                      </p:cBhvr>
                                      <p:tavLst>
                                        <p:tav tm="0">
                                          <p:val>
                                            <p:strVal val="#ppt_y"/>
                                          </p:val>
                                        </p:tav>
                                        <p:tav tm="100000">
                                          <p:val>
                                            <p:strVal val="#ppt_y"/>
                                          </p:val>
                                        </p:tav>
                                      </p:tavLst>
                                    </p:anim>
                                    <p:anim calcmode="lin" valueType="num">
                                      <p:cBhvr>
                                        <p:cTn id="42" dur="250" fill="hold"/>
                                        <p:tgtEl>
                                          <p:spTgt spid="8229"/>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8229"/>
                                        </p:tgtEl>
                                        <p:attrNameLst>
                                          <p:attrName>ppt_w</p:attrName>
                                        </p:attrNameLst>
                                      </p:cBhvr>
                                      <p:tavLst>
                                        <p:tav tm="0">
                                          <p:val>
                                            <p:strVal val="#ppt_w/10"/>
                                          </p:val>
                                        </p:tav>
                                        <p:tav tm="50000">
                                          <p:val>
                                            <p:strVal val="#ppt_w+.01"/>
                                          </p:val>
                                        </p:tav>
                                        <p:tav tm="100000">
                                          <p:val>
                                            <p:strVal val="#ppt_w"/>
                                          </p:val>
                                        </p:tav>
                                      </p:tavLst>
                                    </p:anim>
                                    <p:animEffect>
                                      <p:cBhvr>
                                        <p:cTn id="44" dur="250" tmFilter="0,0; .5, 1; 1, 1"/>
                                        <p:tgtEl>
                                          <p:spTgt spid="8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1" grpId="0" bldLvl="0" autoUpdateAnimBg="0"/>
      <p:bldP spid="8228" grpId="0" bldLvl="0" autoUpdateAnimBg="0"/>
      <p:bldP spid="8229" grpId="0" bldLvl="0" autoUpdateAnimBg="0"/>
      <p:bldP spid="8235"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1"/>
          <p:cNvGrpSpPr>
            <a:grpSpLocks/>
          </p:cNvGrpSpPr>
          <p:nvPr/>
        </p:nvGrpSpPr>
        <p:grpSpPr bwMode="auto">
          <a:xfrm>
            <a:off x="8626475" y="2211388"/>
            <a:ext cx="247650" cy="720725"/>
            <a:chOff x="0" y="0"/>
            <a:chExt cx="246504" cy="720080"/>
          </a:xfrm>
        </p:grpSpPr>
        <p:sp>
          <p:nvSpPr>
            <p:cNvPr id="8223"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224"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8195"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196"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197"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198"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199"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0"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1"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2"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3"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4"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5"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6"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7"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8"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209"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210"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211"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8212"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pic>
        <p:nvPicPr>
          <p:cNvPr id="9239" name="图表 2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944563"/>
            <a:ext cx="6151562"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0" name="TextBox 2"/>
          <p:cNvSpPr>
            <a:spLocks noChangeArrowheads="1"/>
          </p:cNvSpPr>
          <p:nvPr/>
        </p:nvSpPr>
        <p:spPr bwMode="auto">
          <a:xfrm>
            <a:off x="4394200" y="7112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1200">
                <a:solidFill>
                  <a:srgbClr val="FF0000"/>
                </a:solidFill>
                <a:latin typeface="微软雅黑" pitchFamily="34" charset="-122"/>
                <a:ea typeface="微软雅黑" pitchFamily="34" charset="-122"/>
                <a:sym typeface="微软雅黑" pitchFamily="34" charset="-122"/>
              </a:rPr>
              <a:t>销售额对比图</a:t>
            </a:r>
          </a:p>
        </p:txBody>
      </p:sp>
      <p:sp>
        <p:nvSpPr>
          <p:cNvPr id="9241" name="矩形 27"/>
          <p:cNvSpPr>
            <a:spLocks noChangeArrowheads="1"/>
          </p:cNvSpPr>
          <p:nvPr/>
        </p:nvSpPr>
        <p:spPr bwMode="auto">
          <a:xfrm>
            <a:off x="3492500" y="2940050"/>
            <a:ext cx="4787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a:solidFill>
                  <a:srgbClr val="FF0000"/>
                </a:solidFill>
                <a:latin typeface="微软雅黑" pitchFamily="34" charset="-122"/>
                <a:ea typeface="微软雅黑" pitchFamily="34" charset="-122"/>
                <a:sym typeface="微软雅黑" pitchFamily="34" charset="-122"/>
              </a:rPr>
              <a:t>       在</a:t>
            </a:r>
            <a:r>
              <a:rPr lang="en-US" altLang="zh-CN" sz="1400">
                <a:solidFill>
                  <a:srgbClr val="FF0000"/>
                </a:solidFill>
                <a:latin typeface="微软雅黑" pitchFamily="34" charset="-122"/>
                <a:ea typeface="微软雅黑" pitchFamily="34" charset="-122"/>
                <a:sym typeface="微软雅黑" pitchFamily="34" charset="-122"/>
              </a:rPr>
              <a:t>2012</a:t>
            </a:r>
            <a:r>
              <a:rPr lang="zh-CN" altLang="en-US" sz="1400">
                <a:solidFill>
                  <a:srgbClr val="FF0000"/>
                </a:solidFill>
                <a:latin typeface="微软雅黑" pitchFamily="34" charset="-122"/>
                <a:ea typeface="微软雅黑" pitchFamily="34" charset="-122"/>
                <a:sym typeface="微软雅黑" pitchFamily="34" charset="-122"/>
              </a:rPr>
              <a:t>年，</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单击此处添加文字内容单击此处添加文字内容</a:t>
            </a:r>
          </a:p>
        </p:txBody>
      </p:sp>
      <p:sp>
        <p:nvSpPr>
          <p:cNvPr id="9242" name="矩形 28"/>
          <p:cNvSpPr>
            <a:spLocks noChangeArrowheads="1"/>
          </p:cNvSpPr>
          <p:nvPr/>
        </p:nvSpPr>
        <p:spPr bwMode="auto">
          <a:xfrm>
            <a:off x="3348038" y="3644900"/>
            <a:ext cx="4787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a:solidFill>
                  <a:srgbClr val="FF0000"/>
                </a:solidFill>
                <a:latin typeface="微软雅黑" pitchFamily="34" charset="-122"/>
                <a:ea typeface="微软雅黑" pitchFamily="34" charset="-122"/>
                <a:sym typeface="微软雅黑" pitchFamily="34" charset="-122"/>
              </a:rPr>
              <a:t>       在</a:t>
            </a:r>
            <a:r>
              <a:rPr lang="en-US" altLang="zh-CN" sz="1400">
                <a:solidFill>
                  <a:srgbClr val="FF0000"/>
                </a:solidFill>
                <a:latin typeface="微软雅黑" pitchFamily="34" charset="-122"/>
                <a:ea typeface="微软雅黑" pitchFamily="34" charset="-122"/>
                <a:sym typeface="微软雅黑" pitchFamily="34" charset="-122"/>
              </a:rPr>
              <a:t>2013</a:t>
            </a:r>
            <a:r>
              <a:rPr lang="zh-CN" altLang="en-US" sz="1400">
                <a:solidFill>
                  <a:srgbClr val="FF0000"/>
                </a:solidFill>
                <a:latin typeface="微软雅黑" pitchFamily="34" charset="-122"/>
                <a:ea typeface="微软雅黑" pitchFamily="34" charset="-122"/>
                <a:sym typeface="微软雅黑" pitchFamily="34" charset="-122"/>
              </a:rPr>
              <a:t>年，</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单击此处添加文字内容单击此处添加文字内容</a:t>
            </a:r>
          </a:p>
        </p:txBody>
      </p:sp>
      <p:grpSp>
        <p:nvGrpSpPr>
          <p:cNvPr id="9243" name="组合 30"/>
          <p:cNvGrpSpPr>
            <a:grpSpLocks/>
          </p:cNvGrpSpPr>
          <p:nvPr/>
        </p:nvGrpSpPr>
        <p:grpSpPr bwMode="auto">
          <a:xfrm>
            <a:off x="539750" y="3724275"/>
            <a:ext cx="360363" cy="287338"/>
            <a:chOff x="0" y="0"/>
            <a:chExt cx="360040" cy="288032"/>
          </a:xfrm>
        </p:grpSpPr>
        <p:sp>
          <p:nvSpPr>
            <p:cNvPr id="8220" name="圆角矩形标注 33"/>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8221" name="直接连接符 44"/>
            <p:cNvCxnSpPr>
              <a:cxnSpLocks noChangeShapeType="1"/>
              <a:stCxn id="8220" idx="0"/>
              <a:endCxn id="8220"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8222" name="直接连接符 45"/>
            <p:cNvCxnSpPr>
              <a:cxnSpLocks noChangeShapeType="1"/>
              <a:stCxn id="8220" idx="1"/>
              <a:endCxn id="8220"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9248" name="TextBox 47"/>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43"/>
                                        </p:tgtEl>
                                        <p:attrNameLst>
                                          <p:attrName>style.visibility</p:attrName>
                                        </p:attrNameLst>
                                      </p:cBhvr>
                                      <p:to>
                                        <p:strVal val="visible"/>
                                      </p:to>
                                    </p:set>
                                    <p:anim calcmode="lin" valueType="num">
                                      <p:cBhvr>
                                        <p:cTn id="7" dur="500" fill="hold"/>
                                        <p:tgtEl>
                                          <p:spTgt spid="9243"/>
                                        </p:tgtEl>
                                        <p:attrNameLst>
                                          <p:attrName>ppt_w</p:attrName>
                                        </p:attrNameLst>
                                      </p:cBhvr>
                                      <p:tavLst>
                                        <p:tav tm="0">
                                          <p:val>
                                            <p:fltVal val="0"/>
                                          </p:val>
                                        </p:tav>
                                        <p:tav tm="100000">
                                          <p:val>
                                            <p:strVal val="#ppt_w"/>
                                          </p:val>
                                        </p:tav>
                                      </p:tavLst>
                                    </p:anim>
                                    <p:anim calcmode="lin" valueType="num">
                                      <p:cBhvr>
                                        <p:cTn id="8" dur="500" fill="hold"/>
                                        <p:tgtEl>
                                          <p:spTgt spid="9243"/>
                                        </p:tgtEl>
                                        <p:attrNameLst>
                                          <p:attrName>ppt_h</p:attrName>
                                        </p:attrNameLst>
                                      </p:cBhvr>
                                      <p:tavLst>
                                        <p:tav tm="0">
                                          <p:val>
                                            <p:fltVal val="0"/>
                                          </p:val>
                                        </p:tav>
                                        <p:tav tm="100000">
                                          <p:val>
                                            <p:strVal val="#ppt_h"/>
                                          </p:val>
                                        </p:tav>
                                      </p:tavLst>
                                    </p:anim>
                                    <p:animEffect>
                                      <p:cBhvr>
                                        <p:cTn id="9" dur="500"/>
                                        <p:tgtEl>
                                          <p:spTgt spid="9243"/>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9248"/>
                                        </p:tgtEl>
                                        <p:attrNameLst>
                                          <p:attrName>style.visibility</p:attrName>
                                        </p:attrNameLst>
                                      </p:cBhvr>
                                      <p:to>
                                        <p:strVal val="visible"/>
                                      </p:to>
                                    </p:set>
                                    <p:anim calcmode="lin" valueType="num">
                                      <p:cBhvr>
                                        <p:cTn id="13" dur="500" fill="hold"/>
                                        <p:tgtEl>
                                          <p:spTgt spid="9248"/>
                                        </p:tgtEl>
                                        <p:attrNameLst>
                                          <p:attrName>ppt_w</p:attrName>
                                        </p:attrNameLst>
                                      </p:cBhvr>
                                      <p:tavLst>
                                        <p:tav tm="0">
                                          <p:val>
                                            <p:strVal val="4/3*#ppt_w"/>
                                          </p:val>
                                        </p:tav>
                                        <p:tav tm="100000">
                                          <p:val>
                                            <p:strVal val="#ppt_w"/>
                                          </p:val>
                                        </p:tav>
                                      </p:tavLst>
                                    </p:anim>
                                    <p:anim calcmode="lin" valueType="num">
                                      <p:cBhvr>
                                        <p:cTn id="14" dur="500" fill="hold"/>
                                        <p:tgtEl>
                                          <p:spTgt spid="9248"/>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9240"/>
                                        </p:tgtEl>
                                        <p:attrNameLst>
                                          <p:attrName>style.visibility</p:attrName>
                                        </p:attrNameLst>
                                      </p:cBhvr>
                                      <p:to>
                                        <p:strVal val="visible"/>
                                      </p:to>
                                    </p:set>
                                    <p:anim calcmode="lin" valueType="num">
                                      <p:cBhvr>
                                        <p:cTn id="18" dur="250" fill="hold"/>
                                        <p:tgtEl>
                                          <p:spTgt spid="9240"/>
                                        </p:tgtEl>
                                        <p:attrNameLst>
                                          <p:attrName>ppt_w</p:attrName>
                                        </p:attrNameLst>
                                      </p:cBhvr>
                                      <p:tavLst>
                                        <p:tav tm="0">
                                          <p:val>
                                            <p:fltVal val="0"/>
                                          </p:val>
                                        </p:tav>
                                        <p:tav tm="100000">
                                          <p:val>
                                            <p:strVal val="#ppt_w"/>
                                          </p:val>
                                        </p:tav>
                                      </p:tavLst>
                                    </p:anim>
                                    <p:anim calcmode="lin" valueType="num">
                                      <p:cBhvr>
                                        <p:cTn id="19" dur="250" fill="hold"/>
                                        <p:tgtEl>
                                          <p:spTgt spid="9240"/>
                                        </p:tgtEl>
                                        <p:attrNameLst>
                                          <p:attrName>ppt_h</p:attrName>
                                        </p:attrNameLst>
                                      </p:cBhvr>
                                      <p:tavLst>
                                        <p:tav tm="0">
                                          <p:val>
                                            <p:fltVal val="0"/>
                                          </p:val>
                                        </p:tav>
                                        <p:tav tm="100000">
                                          <p:val>
                                            <p:strVal val="#ppt_h"/>
                                          </p:val>
                                        </p:tav>
                                      </p:tavLst>
                                    </p:anim>
                                    <p:anim calcmode="lin" valueType="num">
                                      <p:cBhvr>
                                        <p:cTn id="20" dur="250" fill="hold"/>
                                        <p:tgtEl>
                                          <p:spTgt spid="9240"/>
                                        </p:tgtEl>
                                        <p:attrNameLst>
                                          <p:attrName>style.rotation</p:attrName>
                                        </p:attrNameLst>
                                      </p:cBhvr>
                                      <p:tavLst>
                                        <p:tav tm="0">
                                          <p:val>
                                            <p:fltVal val="90"/>
                                          </p:val>
                                        </p:tav>
                                        <p:tav tm="100000">
                                          <p:val>
                                            <p:fltVal val="0"/>
                                          </p:val>
                                        </p:tav>
                                      </p:tavLst>
                                    </p:anim>
                                    <p:animEffect>
                                      <p:cBhvr>
                                        <p:cTn id="21" dur="250"/>
                                        <p:tgtEl>
                                          <p:spTgt spid="9240"/>
                                        </p:tgtEl>
                                      </p:cBhvr>
                                    </p:animEffect>
                                  </p:childTnLst>
                                </p:cTn>
                              </p:par>
                            </p:childTnLst>
                          </p:cTn>
                        </p:par>
                        <p:par>
                          <p:cTn id="22" fill="hold" nodeType="afterGroup">
                            <p:stCondLst>
                              <p:cond delay="1763"/>
                            </p:stCondLst>
                            <p:childTnLst>
                              <p:par>
                                <p:cTn id="23" presetID="42" presetClass="entr" presetSubtype="0" fill="hold" nodeType="afterEffect">
                                  <p:stCondLst>
                                    <p:cond delay="0"/>
                                  </p:stCondLst>
                                  <p:childTnLst>
                                    <p:set>
                                      <p:cBhvr>
                                        <p:cTn id="24" dur="1" fill="hold">
                                          <p:stCondLst>
                                            <p:cond delay="0"/>
                                          </p:stCondLst>
                                        </p:cTn>
                                        <p:tgtEl>
                                          <p:spTgt spid="9239"/>
                                        </p:tgtEl>
                                        <p:attrNameLst>
                                          <p:attrName>style.visibility</p:attrName>
                                        </p:attrNameLst>
                                      </p:cBhvr>
                                      <p:to>
                                        <p:strVal val="visible"/>
                                      </p:to>
                                    </p:set>
                                    <p:animEffect>
                                      <p:cBhvr>
                                        <p:cTn id="25" dur="500"/>
                                        <p:tgtEl>
                                          <p:spTgt spid="9239"/>
                                        </p:tgtEl>
                                      </p:cBhvr>
                                    </p:animEffect>
                                    <p:anim calcmode="lin" valueType="num">
                                      <p:cBhvr>
                                        <p:cTn id="26" dur="500" fill="hold"/>
                                        <p:tgtEl>
                                          <p:spTgt spid="9239"/>
                                        </p:tgtEl>
                                        <p:attrNameLst>
                                          <p:attrName>ppt_x</p:attrName>
                                        </p:attrNameLst>
                                      </p:cBhvr>
                                      <p:tavLst>
                                        <p:tav tm="0">
                                          <p:val>
                                            <p:strVal val="#ppt_x"/>
                                          </p:val>
                                        </p:tav>
                                        <p:tav tm="100000">
                                          <p:val>
                                            <p:strVal val="#ppt_x"/>
                                          </p:val>
                                        </p:tav>
                                      </p:tavLst>
                                    </p:anim>
                                    <p:anim calcmode="lin" valueType="num">
                                      <p:cBhvr>
                                        <p:cTn id="27" dur="500" fill="hold"/>
                                        <p:tgtEl>
                                          <p:spTgt spid="923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2263"/>
                            </p:stCondLst>
                            <p:childTnLst>
                              <p:par>
                                <p:cTn id="29" presetID="22" presetClass="entr" presetSubtype="8" fill="hold" grpId="0" nodeType="afterEffect">
                                  <p:stCondLst>
                                    <p:cond delay="0"/>
                                  </p:stCondLst>
                                  <p:childTnLst>
                                    <p:set>
                                      <p:cBhvr>
                                        <p:cTn id="30" dur="1" fill="hold">
                                          <p:stCondLst>
                                            <p:cond delay="0"/>
                                          </p:stCondLst>
                                        </p:cTn>
                                        <p:tgtEl>
                                          <p:spTgt spid="9241"/>
                                        </p:tgtEl>
                                        <p:attrNameLst>
                                          <p:attrName>style.visibility</p:attrName>
                                        </p:attrNameLst>
                                      </p:cBhvr>
                                      <p:to>
                                        <p:strVal val="visible"/>
                                      </p:to>
                                    </p:set>
                                    <p:animEffect>
                                      <p:cBhvr>
                                        <p:cTn id="31" dur="500"/>
                                        <p:tgtEl>
                                          <p:spTgt spid="9241"/>
                                        </p:tgtEl>
                                      </p:cBhvr>
                                    </p:animEffect>
                                  </p:childTnLst>
                                </p:cTn>
                              </p:par>
                            </p:childTnLst>
                          </p:cTn>
                        </p:par>
                        <p:par>
                          <p:cTn id="32" fill="hold" nodeType="afterGroup">
                            <p:stCondLst>
                              <p:cond delay="2763"/>
                            </p:stCondLst>
                            <p:childTnLst>
                              <p:par>
                                <p:cTn id="33" presetID="22" presetClass="entr" presetSubtype="8" fill="hold" grpId="0" nodeType="afterEffect">
                                  <p:stCondLst>
                                    <p:cond delay="0"/>
                                  </p:stCondLst>
                                  <p:childTnLst>
                                    <p:set>
                                      <p:cBhvr>
                                        <p:cTn id="34" dur="1" fill="hold">
                                          <p:stCondLst>
                                            <p:cond delay="0"/>
                                          </p:stCondLst>
                                        </p:cTn>
                                        <p:tgtEl>
                                          <p:spTgt spid="9242"/>
                                        </p:tgtEl>
                                        <p:attrNameLst>
                                          <p:attrName>style.visibility</p:attrName>
                                        </p:attrNameLst>
                                      </p:cBhvr>
                                      <p:to>
                                        <p:strVal val="visible"/>
                                      </p:to>
                                    </p:set>
                                    <p:animEffect>
                                      <p:cBhvr>
                                        <p:cTn id="35" dur="500"/>
                                        <p:tgtEl>
                                          <p:spTgt spid="9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0" grpId="0" bldLvl="0" autoUpdateAnimBg="0"/>
      <p:bldP spid="9241" grpId="0" bldLvl="0" autoUpdateAnimBg="0"/>
      <p:bldP spid="9242" grpId="0" bldLvl="0" autoUpdateAnimBg="0"/>
      <p:bldP spid="9248" grpId="0" bldLvl="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1"/>
          <p:cNvGrpSpPr>
            <a:grpSpLocks/>
          </p:cNvGrpSpPr>
          <p:nvPr/>
        </p:nvGrpSpPr>
        <p:grpSpPr bwMode="auto">
          <a:xfrm>
            <a:off x="8626475" y="2211388"/>
            <a:ext cx="247650" cy="720725"/>
            <a:chOff x="0" y="0"/>
            <a:chExt cx="246504" cy="720080"/>
          </a:xfrm>
        </p:grpSpPr>
        <p:sp>
          <p:nvSpPr>
            <p:cNvPr id="9276"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77"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9219"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20"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21"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22"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3"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4"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5"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6"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7"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8"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29"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30"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31"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32"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33"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34"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35"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36"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10263" name="组合 2"/>
          <p:cNvGrpSpPr>
            <a:grpSpLocks/>
          </p:cNvGrpSpPr>
          <p:nvPr/>
        </p:nvGrpSpPr>
        <p:grpSpPr bwMode="auto">
          <a:xfrm>
            <a:off x="2955925" y="996950"/>
            <a:ext cx="1058863" cy="1060450"/>
            <a:chOff x="0" y="0"/>
            <a:chExt cx="1059789" cy="1059789"/>
          </a:xfrm>
        </p:grpSpPr>
        <p:grpSp>
          <p:nvGrpSpPr>
            <p:cNvPr id="9272" name="组合 25"/>
            <p:cNvGrpSpPr>
              <a:grpSpLocks noChangeAspect="1"/>
            </p:cNvGrpSpPr>
            <p:nvPr/>
          </p:nvGrpSpPr>
          <p:grpSpPr bwMode="auto">
            <a:xfrm>
              <a:off x="0" y="0"/>
              <a:ext cx="1059789" cy="1059789"/>
              <a:chOff x="0" y="0"/>
              <a:chExt cx="1800000" cy="1800000"/>
            </a:xfrm>
          </p:grpSpPr>
          <p:sp>
            <p:nvSpPr>
              <p:cNvPr id="9274" name="椭圆 26"/>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75" name="椭圆 27"/>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9273" name="Freeform 37"/>
            <p:cNvSpPr>
              <a:spLocks noEditPoints="1" noChangeArrowheads="1"/>
            </p:cNvSpPr>
            <p:nvPr/>
          </p:nvSpPr>
          <p:spPr bwMode="auto">
            <a:xfrm>
              <a:off x="245427" y="319016"/>
              <a:ext cx="578820" cy="439419"/>
            </a:xfrm>
            <a:custGeom>
              <a:avLst/>
              <a:gdLst>
                <a:gd name="T0" fmla="*/ 2147483647 w 286"/>
                <a:gd name="T1" fmla="*/ 2147483647 h 217"/>
                <a:gd name="T2" fmla="*/ 2147483647 w 286"/>
                <a:gd name="T3" fmla="*/ 2147483647 h 217"/>
                <a:gd name="T4" fmla="*/ 2147483647 w 286"/>
                <a:gd name="T5" fmla="*/ 2147483647 h 217"/>
                <a:gd name="T6" fmla="*/ 2147483647 w 286"/>
                <a:gd name="T7" fmla="*/ 2147483647 h 217"/>
                <a:gd name="T8" fmla="*/ 2147483647 w 286"/>
                <a:gd name="T9" fmla="*/ 2147483647 h 217"/>
                <a:gd name="T10" fmla="*/ 2147483647 w 286"/>
                <a:gd name="T11" fmla="*/ 2147483647 h 217"/>
                <a:gd name="T12" fmla="*/ 2147483647 w 286"/>
                <a:gd name="T13" fmla="*/ 2147483647 h 217"/>
                <a:gd name="T14" fmla="*/ 2147483647 w 286"/>
                <a:gd name="T15" fmla="*/ 2147483647 h 217"/>
                <a:gd name="T16" fmla="*/ 2147483647 w 286"/>
                <a:gd name="T17" fmla="*/ 2147483647 h 217"/>
                <a:gd name="T18" fmla="*/ 2147483647 w 286"/>
                <a:gd name="T19" fmla="*/ 2147483647 h 217"/>
                <a:gd name="T20" fmla="*/ 2147483647 w 286"/>
                <a:gd name="T21" fmla="*/ 2147483647 h 217"/>
                <a:gd name="T22" fmla="*/ 2147483647 w 286"/>
                <a:gd name="T23" fmla="*/ 2147483647 h 217"/>
                <a:gd name="T24" fmla="*/ 2147483647 w 286"/>
                <a:gd name="T25" fmla="*/ 2147483647 h 217"/>
                <a:gd name="T26" fmla="*/ 2147483647 w 286"/>
                <a:gd name="T27" fmla="*/ 2147483647 h 217"/>
                <a:gd name="T28" fmla="*/ 2147483647 w 286"/>
                <a:gd name="T29" fmla="*/ 2147483647 h 217"/>
                <a:gd name="T30" fmla="*/ 2147483647 w 286"/>
                <a:gd name="T31" fmla="*/ 0 h 217"/>
                <a:gd name="T32" fmla="*/ 2147483647 w 286"/>
                <a:gd name="T33" fmla="*/ 2147483647 h 217"/>
                <a:gd name="T34" fmla="*/ 2147483647 w 286"/>
                <a:gd name="T35" fmla="*/ 2147483647 h 217"/>
                <a:gd name="T36" fmla="*/ 2147483647 w 286"/>
                <a:gd name="T37" fmla="*/ 2147483647 h 217"/>
                <a:gd name="T38" fmla="*/ 2147483647 w 286"/>
                <a:gd name="T39" fmla="*/ 2147483647 h 217"/>
                <a:gd name="T40" fmla="*/ 2147483647 w 286"/>
                <a:gd name="T41" fmla="*/ 2147483647 h 217"/>
                <a:gd name="T42" fmla="*/ 2147483647 w 286"/>
                <a:gd name="T43" fmla="*/ 2147483647 h 217"/>
                <a:gd name="T44" fmla="*/ 2147483647 w 286"/>
                <a:gd name="T45" fmla="*/ 2147483647 h 217"/>
                <a:gd name="T46" fmla="*/ 2147483647 w 286"/>
                <a:gd name="T47" fmla="*/ 2147483647 h 217"/>
                <a:gd name="T48" fmla="*/ 2147483647 w 286"/>
                <a:gd name="T49" fmla="*/ 2147483647 h 217"/>
                <a:gd name="T50" fmla="*/ 2147483647 w 286"/>
                <a:gd name="T51" fmla="*/ 2147483647 h 217"/>
                <a:gd name="T52" fmla="*/ 2147483647 w 286"/>
                <a:gd name="T53" fmla="*/ 2147483647 h 217"/>
                <a:gd name="T54" fmla="*/ 2147483647 w 286"/>
                <a:gd name="T55" fmla="*/ 2147483647 h 217"/>
                <a:gd name="T56" fmla="*/ 2147483647 w 286"/>
                <a:gd name="T57" fmla="*/ 2147483647 h 217"/>
                <a:gd name="T58" fmla="*/ 2147483647 w 286"/>
                <a:gd name="T59" fmla="*/ 2147483647 h 217"/>
                <a:gd name="T60" fmla="*/ 2147483647 w 286"/>
                <a:gd name="T61" fmla="*/ 2147483647 h 217"/>
                <a:gd name="T62" fmla="*/ 2147483647 w 286"/>
                <a:gd name="T63" fmla="*/ 2147483647 h 217"/>
                <a:gd name="T64" fmla="*/ 2147483647 w 286"/>
                <a:gd name="T65" fmla="*/ 2147483647 h 217"/>
                <a:gd name="T66" fmla="*/ 2147483647 w 286"/>
                <a:gd name="T67" fmla="*/ 2147483647 h 217"/>
                <a:gd name="T68" fmla="*/ 2147483647 w 286"/>
                <a:gd name="T69" fmla="*/ 2147483647 h 217"/>
                <a:gd name="T70" fmla="*/ 2147483647 w 286"/>
                <a:gd name="T71" fmla="*/ 2147483647 h 2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217"/>
                <a:gd name="T110" fmla="*/ 286 w 286"/>
                <a:gd name="T111" fmla="*/ 217 h 2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10268" name="组合 8"/>
          <p:cNvGrpSpPr>
            <a:grpSpLocks/>
          </p:cNvGrpSpPr>
          <p:nvPr/>
        </p:nvGrpSpPr>
        <p:grpSpPr bwMode="auto">
          <a:xfrm>
            <a:off x="4897438" y="2290763"/>
            <a:ext cx="1058862" cy="1060450"/>
            <a:chOff x="0" y="0"/>
            <a:chExt cx="1059789" cy="1059789"/>
          </a:xfrm>
        </p:grpSpPr>
        <p:grpSp>
          <p:nvGrpSpPr>
            <p:cNvPr id="9268" name="组合 44"/>
            <p:cNvGrpSpPr>
              <a:grpSpLocks noChangeAspect="1"/>
            </p:cNvGrpSpPr>
            <p:nvPr/>
          </p:nvGrpSpPr>
          <p:grpSpPr bwMode="auto">
            <a:xfrm>
              <a:off x="0" y="0"/>
              <a:ext cx="1059789" cy="1059789"/>
              <a:chOff x="0" y="0"/>
              <a:chExt cx="1800000" cy="1800000"/>
            </a:xfrm>
          </p:grpSpPr>
          <p:sp>
            <p:nvSpPr>
              <p:cNvPr id="9270" name="椭圆 45"/>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71" name="椭圆 46"/>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9269" name="Freeform 12"/>
            <p:cNvSpPr>
              <a:spLocks noEditPoints="1" noChangeArrowheads="1"/>
            </p:cNvSpPr>
            <p:nvPr/>
          </p:nvSpPr>
          <p:spPr bwMode="auto">
            <a:xfrm>
              <a:off x="248708" y="280603"/>
              <a:ext cx="542339" cy="410566"/>
            </a:xfrm>
            <a:custGeom>
              <a:avLst/>
              <a:gdLst>
                <a:gd name="T0" fmla="*/ 2147483647 w 249"/>
                <a:gd name="T1" fmla="*/ 2147483647 h 188"/>
                <a:gd name="T2" fmla="*/ 2147483647 w 249"/>
                <a:gd name="T3" fmla="*/ 2147483647 h 188"/>
                <a:gd name="T4" fmla="*/ 2147483647 w 249"/>
                <a:gd name="T5" fmla="*/ 2147483647 h 188"/>
                <a:gd name="T6" fmla="*/ 2147483647 w 249"/>
                <a:gd name="T7" fmla="*/ 2147483647 h 188"/>
                <a:gd name="T8" fmla="*/ 2147483647 w 249"/>
                <a:gd name="T9" fmla="*/ 0 h 188"/>
                <a:gd name="T10" fmla="*/ 2147483647 w 249"/>
                <a:gd name="T11" fmla="*/ 0 h 188"/>
                <a:gd name="T12" fmla="*/ 2147483647 w 249"/>
                <a:gd name="T13" fmla="*/ 2147483647 h 188"/>
                <a:gd name="T14" fmla="*/ 2147483647 w 249"/>
                <a:gd name="T15" fmla="*/ 2147483647 h 188"/>
                <a:gd name="T16" fmla="*/ 2147483647 w 249"/>
                <a:gd name="T17" fmla="*/ 2147483647 h 188"/>
                <a:gd name="T18" fmla="*/ 2147483647 w 249"/>
                <a:gd name="T19" fmla="*/ 2147483647 h 188"/>
                <a:gd name="T20" fmla="*/ 2147483647 w 249"/>
                <a:gd name="T21" fmla="*/ 2147483647 h 188"/>
                <a:gd name="T22" fmla="*/ 2147483647 w 249"/>
                <a:gd name="T23" fmla="*/ 2147483647 h 188"/>
                <a:gd name="T24" fmla="*/ 2147483647 w 249"/>
                <a:gd name="T25" fmla="*/ 2147483647 h 188"/>
                <a:gd name="T26" fmla="*/ 2147483647 w 249"/>
                <a:gd name="T27" fmla="*/ 2147483647 h 188"/>
                <a:gd name="T28" fmla="*/ 2147483647 w 249"/>
                <a:gd name="T29" fmla="*/ 2147483647 h 188"/>
                <a:gd name="T30" fmla="*/ 2147483647 w 249"/>
                <a:gd name="T31" fmla="*/ 2147483647 h 188"/>
                <a:gd name="T32" fmla="*/ 2147483647 w 249"/>
                <a:gd name="T33" fmla="*/ 2147483647 h 188"/>
                <a:gd name="T34" fmla="*/ 2147483647 w 249"/>
                <a:gd name="T35" fmla="*/ 2147483647 h 188"/>
                <a:gd name="T36" fmla="*/ 2147483647 w 249"/>
                <a:gd name="T37" fmla="*/ 2147483647 h 188"/>
                <a:gd name="T38" fmla="*/ 2147483647 w 249"/>
                <a:gd name="T39" fmla="*/ 2147483647 h 188"/>
                <a:gd name="T40" fmla="*/ 2147483647 w 249"/>
                <a:gd name="T41" fmla="*/ 2147483647 h 188"/>
                <a:gd name="T42" fmla="*/ 2147483647 w 249"/>
                <a:gd name="T43" fmla="*/ 2147483647 h 188"/>
                <a:gd name="T44" fmla="*/ 2147483647 w 249"/>
                <a:gd name="T45" fmla="*/ 2147483647 h 188"/>
                <a:gd name="T46" fmla="*/ 2147483647 w 249"/>
                <a:gd name="T47" fmla="*/ 2147483647 h 188"/>
                <a:gd name="T48" fmla="*/ 2147483647 w 249"/>
                <a:gd name="T49" fmla="*/ 2147483647 h 188"/>
                <a:gd name="T50" fmla="*/ 2147483647 w 249"/>
                <a:gd name="T51" fmla="*/ 2147483647 h 188"/>
                <a:gd name="T52" fmla="*/ 2147483647 w 249"/>
                <a:gd name="T53" fmla="*/ 2147483647 h 188"/>
                <a:gd name="T54" fmla="*/ 2147483647 w 249"/>
                <a:gd name="T55" fmla="*/ 2147483647 h 188"/>
                <a:gd name="T56" fmla="*/ 2147483647 w 249"/>
                <a:gd name="T57" fmla="*/ 2147483647 h 188"/>
                <a:gd name="T58" fmla="*/ 2147483647 w 249"/>
                <a:gd name="T59" fmla="*/ 2147483647 h 188"/>
                <a:gd name="T60" fmla="*/ 2147483647 w 249"/>
                <a:gd name="T61" fmla="*/ 2147483647 h 188"/>
                <a:gd name="T62" fmla="*/ 2147483647 w 249"/>
                <a:gd name="T63" fmla="*/ 2147483647 h 188"/>
                <a:gd name="T64" fmla="*/ 2147483647 w 249"/>
                <a:gd name="T65" fmla="*/ 2147483647 h 188"/>
                <a:gd name="T66" fmla="*/ 2147483647 w 249"/>
                <a:gd name="T67" fmla="*/ 2147483647 h 188"/>
                <a:gd name="T68" fmla="*/ 2147483647 w 249"/>
                <a:gd name="T69" fmla="*/ 2147483647 h 188"/>
                <a:gd name="T70" fmla="*/ 2147483647 w 249"/>
                <a:gd name="T71" fmla="*/ 2147483647 h 188"/>
                <a:gd name="T72" fmla="*/ 2147483647 w 249"/>
                <a:gd name="T73" fmla="*/ 2147483647 h 188"/>
                <a:gd name="T74" fmla="*/ 2147483647 w 249"/>
                <a:gd name="T75" fmla="*/ 2147483647 h 188"/>
                <a:gd name="T76" fmla="*/ 2147483647 w 249"/>
                <a:gd name="T77" fmla="*/ 2147483647 h 188"/>
                <a:gd name="T78" fmla="*/ 2147483647 w 249"/>
                <a:gd name="T79" fmla="*/ 2147483647 h 188"/>
                <a:gd name="T80" fmla="*/ 2147483647 w 249"/>
                <a:gd name="T81" fmla="*/ 2147483647 h 188"/>
                <a:gd name="T82" fmla="*/ 2147483647 w 249"/>
                <a:gd name="T83" fmla="*/ 2147483647 h 188"/>
                <a:gd name="T84" fmla="*/ 2147483647 w 249"/>
                <a:gd name="T85" fmla="*/ 2147483647 h 188"/>
                <a:gd name="T86" fmla="*/ 2147483647 w 249"/>
                <a:gd name="T87" fmla="*/ 2147483647 h 188"/>
                <a:gd name="T88" fmla="*/ 2147483647 w 249"/>
                <a:gd name="T89" fmla="*/ 2147483647 h 188"/>
                <a:gd name="T90" fmla="*/ 2147483647 w 249"/>
                <a:gd name="T91" fmla="*/ 2147483647 h 188"/>
                <a:gd name="T92" fmla="*/ 2147483647 w 249"/>
                <a:gd name="T93" fmla="*/ 2147483647 h 188"/>
                <a:gd name="T94" fmla="*/ 2147483647 w 249"/>
                <a:gd name="T95" fmla="*/ 2147483647 h 188"/>
                <a:gd name="T96" fmla="*/ 0 w 249"/>
                <a:gd name="T97" fmla="*/ 2147483647 h 188"/>
                <a:gd name="T98" fmla="*/ 0 w 249"/>
                <a:gd name="T99" fmla="*/ 2147483647 h 188"/>
                <a:gd name="T100" fmla="*/ 2147483647 w 249"/>
                <a:gd name="T101" fmla="*/ 2147483647 h 188"/>
                <a:gd name="T102" fmla="*/ 2147483647 w 249"/>
                <a:gd name="T103" fmla="*/ 2147483647 h 188"/>
                <a:gd name="T104" fmla="*/ 2147483647 w 249"/>
                <a:gd name="T105" fmla="*/ 2147483647 h 188"/>
                <a:gd name="T106" fmla="*/ 2147483647 w 249"/>
                <a:gd name="T107" fmla="*/ 2147483647 h 188"/>
                <a:gd name="T108" fmla="*/ 2147483647 w 249"/>
                <a:gd name="T109" fmla="*/ 2147483647 h 1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9"/>
                <a:gd name="T166" fmla="*/ 0 h 188"/>
                <a:gd name="T167" fmla="*/ 249 w 249"/>
                <a:gd name="T168" fmla="*/ 188 h 1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9" h="188">
                  <a:moveTo>
                    <a:pt x="221" y="23"/>
                  </a:moveTo>
                  <a:cubicBezTo>
                    <a:pt x="210" y="23"/>
                    <a:pt x="210" y="23"/>
                    <a:pt x="210" y="23"/>
                  </a:cubicBezTo>
                  <a:cubicBezTo>
                    <a:pt x="206" y="16"/>
                    <a:pt x="204" y="11"/>
                    <a:pt x="203" y="9"/>
                  </a:cubicBezTo>
                  <a:cubicBezTo>
                    <a:pt x="203" y="9"/>
                    <a:pt x="203" y="9"/>
                    <a:pt x="203" y="9"/>
                  </a:cubicBezTo>
                  <a:cubicBezTo>
                    <a:pt x="199" y="1"/>
                    <a:pt x="191" y="0"/>
                    <a:pt x="188" y="0"/>
                  </a:cubicBezTo>
                  <a:cubicBezTo>
                    <a:pt x="137" y="0"/>
                    <a:pt x="137" y="0"/>
                    <a:pt x="137" y="0"/>
                  </a:cubicBezTo>
                  <a:cubicBezTo>
                    <a:pt x="134" y="0"/>
                    <a:pt x="126" y="1"/>
                    <a:pt x="122" y="9"/>
                  </a:cubicBezTo>
                  <a:cubicBezTo>
                    <a:pt x="122" y="9"/>
                    <a:pt x="122" y="9"/>
                    <a:pt x="122" y="9"/>
                  </a:cubicBezTo>
                  <a:cubicBezTo>
                    <a:pt x="121" y="11"/>
                    <a:pt x="118" y="18"/>
                    <a:pt x="115" y="23"/>
                  </a:cubicBezTo>
                  <a:cubicBezTo>
                    <a:pt x="90" y="23"/>
                    <a:pt x="90" y="23"/>
                    <a:pt x="90" y="23"/>
                  </a:cubicBezTo>
                  <a:cubicBezTo>
                    <a:pt x="90" y="17"/>
                    <a:pt x="90" y="17"/>
                    <a:pt x="90" y="17"/>
                  </a:cubicBezTo>
                  <a:cubicBezTo>
                    <a:pt x="90" y="16"/>
                    <a:pt x="89" y="14"/>
                    <a:pt x="87" y="14"/>
                  </a:cubicBezTo>
                  <a:cubicBezTo>
                    <a:pt x="53" y="14"/>
                    <a:pt x="53" y="14"/>
                    <a:pt x="53" y="14"/>
                  </a:cubicBezTo>
                  <a:cubicBezTo>
                    <a:pt x="52" y="14"/>
                    <a:pt x="50" y="16"/>
                    <a:pt x="50" y="17"/>
                  </a:cubicBezTo>
                  <a:cubicBezTo>
                    <a:pt x="50" y="23"/>
                    <a:pt x="50" y="23"/>
                    <a:pt x="50" y="23"/>
                  </a:cubicBezTo>
                  <a:cubicBezTo>
                    <a:pt x="64" y="46"/>
                    <a:pt x="71" y="75"/>
                    <a:pt x="71" y="106"/>
                  </a:cubicBezTo>
                  <a:cubicBezTo>
                    <a:pt x="71" y="137"/>
                    <a:pt x="64" y="166"/>
                    <a:pt x="51" y="188"/>
                  </a:cubicBezTo>
                  <a:cubicBezTo>
                    <a:pt x="221" y="188"/>
                    <a:pt x="221" y="188"/>
                    <a:pt x="221" y="188"/>
                  </a:cubicBezTo>
                  <a:cubicBezTo>
                    <a:pt x="237" y="188"/>
                    <a:pt x="249" y="175"/>
                    <a:pt x="249" y="160"/>
                  </a:cubicBezTo>
                  <a:cubicBezTo>
                    <a:pt x="249" y="52"/>
                    <a:pt x="249" y="52"/>
                    <a:pt x="249" y="52"/>
                  </a:cubicBezTo>
                  <a:cubicBezTo>
                    <a:pt x="249" y="36"/>
                    <a:pt x="237" y="23"/>
                    <a:pt x="221" y="23"/>
                  </a:cubicBezTo>
                  <a:close/>
                  <a:moveTo>
                    <a:pt x="139" y="17"/>
                  </a:moveTo>
                  <a:cubicBezTo>
                    <a:pt x="186" y="17"/>
                    <a:pt x="186" y="17"/>
                    <a:pt x="186" y="17"/>
                  </a:cubicBezTo>
                  <a:cubicBezTo>
                    <a:pt x="195" y="36"/>
                    <a:pt x="195" y="36"/>
                    <a:pt x="195" y="36"/>
                  </a:cubicBezTo>
                  <a:cubicBezTo>
                    <a:pt x="130" y="36"/>
                    <a:pt x="130" y="36"/>
                    <a:pt x="130" y="36"/>
                  </a:cubicBezTo>
                  <a:lnTo>
                    <a:pt x="139" y="17"/>
                  </a:lnTo>
                  <a:close/>
                  <a:moveTo>
                    <a:pt x="94" y="50"/>
                  </a:moveTo>
                  <a:cubicBezTo>
                    <a:pt x="94" y="44"/>
                    <a:pt x="98" y="40"/>
                    <a:pt x="103" y="40"/>
                  </a:cubicBezTo>
                  <a:cubicBezTo>
                    <a:pt x="108" y="40"/>
                    <a:pt x="113" y="44"/>
                    <a:pt x="113" y="50"/>
                  </a:cubicBezTo>
                  <a:cubicBezTo>
                    <a:pt x="113" y="55"/>
                    <a:pt x="108" y="59"/>
                    <a:pt x="103" y="59"/>
                  </a:cubicBezTo>
                  <a:cubicBezTo>
                    <a:pt x="98" y="59"/>
                    <a:pt x="94" y="55"/>
                    <a:pt x="94" y="50"/>
                  </a:cubicBezTo>
                  <a:close/>
                  <a:moveTo>
                    <a:pt x="163" y="170"/>
                  </a:moveTo>
                  <a:cubicBezTo>
                    <a:pt x="130" y="170"/>
                    <a:pt x="103" y="144"/>
                    <a:pt x="103" y="111"/>
                  </a:cubicBezTo>
                  <a:cubicBezTo>
                    <a:pt x="103" y="78"/>
                    <a:pt x="130" y="51"/>
                    <a:pt x="163" y="51"/>
                  </a:cubicBezTo>
                  <a:cubicBezTo>
                    <a:pt x="195" y="51"/>
                    <a:pt x="222" y="78"/>
                    <a:pt x="222" y="111"/>
                  </a:cubicBezTo>
                  <a:cubicBezTo>
                    <a:pt x="222" y="144"/>
                    <a:pt x="195" y="170"/>
                    <a:pt x="163" y="170"/>
                  </a:cubicBezTo>
                  <a:close/>
                  <a:moveTo>
                    <a:pt x="163" y="63"/>
                  </a:moveTo>
                  <a:cubicBezTo>
                    <a:pt x="136" y="63"/>
                    <a:pt x="115" y="85"/>
                    <a:pt x="115" y="111"/>
                  </a:cubicBezTo>
                  <a:cubicBezTo>
                    <a:pt x="115" y="137"/>
                    <a:pt x="136" y="158"/>
                    <a:pt x="163" y="158"/>
                  </a:cubicBezTo>
                  <a:cubicBezTo>
                    <a:pt x="189" y="158"/>
                    <a:pt x="210" y="137"/>
                    <a:pt x="210" y="111"/>
                  </a:cubicBezTo>
                  <a:cubicBezTo>
                    <a:pt x="210" y="85"/>
                    <a:pt x="189" y="63"/>
                    <a:pt x="163" y="63"/>
                  </a:cubicBezTo>
                  <a:close/>
                  <a:moveTo>
                    <a:pt x="163" y="146"/>
                  </a:moveTo>
                  <a:cubicBezTo>
                    <a:pt x="143" y="146"/>
                    <a:pt x="127" y="130"/>
                    <a:pt x="127" y="111"/>
                  </a:cubicBezTo>
                  <a:cubicBezTo>
                    <a:pt x="127" y="91"/>
                    <a:pt x="143" y="75"/>
                    <a:pt x="163" y="75"/>
                  </a:cubicBezTo>
                  <a:cubicBezTo>
                    <a:pt x="182" y="75"/>
                    <a:pt x="198" y="91"/>
                    <a:pt x="198" y="111"/>
                  </a:cubicBezTo>
                  <a:cubicBezTo>
                    <a:pt x="198" y="130"/>
                    <a:pt x="182" y="146"/>
                    <a:pt x="163" y="146"/>
                  </a:cubicBezTo>
                  <a:close/>
                  <a:moveTo>
                    <a:pt x="37" y="188"/>
                  </a:moveTo>
                  <a:cubicBezTo>
                    <a:pt x="28" y="188"/>
                    <a:pt x="28" y="188"/>
                    <a:pt x="28" y="188"/>
                  </a:cubicBezTo>
                  <a:cubicBezTo>
                    <a:pt x="12" y="188"/>
                    <a:pt x="0" y="175"/>
                    <a:pt x="0" y="160"/>
                  </a:cubicBezTo>
                  <a:cubicBezTo>
                    <a:pt x="0" y="52"/>
                    <a:pt x="0" y="52"/>
                    <a:pt x="0" y="52"/>
                  </a:cubicBezTo>
                  <a:cubicBezTo>
                    <a:pt x="0" y="44"/>
                    <a:pt x="3" y="37"/>
                    <a:pt x="8" y="32"/>
                  </a:cubicBezTo>
                  <a:cubicBezTo>
                    <a:pt x="13" y="26"/>
                    <a:pt x="20" y="23"/>
                    <a:pt x="28" y="23"/>
                  </a:cubicBezTo>
                  <a:cubicBezTo>
                    <a:pt x="36" y="23"/>
                    <a:pt x="36" y="23"/>
                    <a:pt x="36" y="23"/>
                  </a:cubicBezTo>
                  <a:cubicBezTo>
                    <a:pt x="51" y="45"/>
                    <a:pt x="59" y="74"/>
                    <a:pt x="59" y="106"/>
                  </a:cubicBezTo>
                  <a:cubicBezTo>
                    <a:pt x="59" y="138"/>
                    <a:pt x="51" y="167"/>
                    <a:pt x="37" y="188"/>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10273" name="组合 9"/>
          <p:cNvGrpSpPr>
            <a:grpSpLocks noChangeAspect="1"/>
          </p:cNvGrpSpPr>
          <p:nvPr/>
        </p:nvGrpSpPr>
        <p:grpSpPr bwMode="auto">
          <a:xfrm>
            <a:off x="4897438" y="3584575"/>
            <a:ext cx="1058862" cy="1060450"/>
            <a:chOff x="0" y="0"/>
            <a:chExt cx="1059789" cy="1059789"/>
          </a:xfrm>
        </p:grpSpPr>
        <p:grpSp>
          <p:nvGrpSpPr>
            <p:cNvPr id="9264" name="组合 47"/>
            <p:cNvGrpSpPr>
              <a:grpSpLocks noChangeAspect="1"/>
            </p:cNvGrpSpPr>
            <p:nvPr/>
          </p:nvGrpSpPr>
          <p:grpSpPr bwMode="auto">
            <a:xfrm>
              <a:off x="0" y="0"/>
              <a:ext cx="1059789" cy="1059789"/>
              <a:chOff x="0" y="0"/>
              <a:chExt cx="1800000" cy="1800000"/>
            </a:xfrm>
          </p:grpSpPr>
          <p:sp>
            <p:nvSpPr>
              <p:cNvPr id="9266" name="椭圆 53"/>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67" name="椭圆 54"/>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sp>
          <p:nvSpPr>
            <p:cNvPr id="9265" name="Freeform 125"/>
            <p:cNvSpPr>
              <a:spLocks noChangeAspect="1" noEditPoints="1" noChangeArrowheads="1"/>
            </p:cNvSpPr>
            <p:nvPr/>
          </p:nvSpPr>
          <p:spPr bwMode="auto">
            <a:xfrm>
              <a:off x="270041" y="289104"/>
              <a:ext cx="583422" cy="482793"/>
            </a:xfrm>
            <a:custGeom>
              <a:avLst/>
              <a:gdLst>
                <a:gd name="T0" fmla="*/ 2147483647 w 258"/>
                <a:gd name="T1" fmla="*/ 2147483647 h 213"/>
                <a:gd name="T2" fmla="*/ 2147483647 w 258"/>
                <a:gd name="T3" fmla="*/ 2147483647 h 213"/>
                <a:gd name="T4" fmla="*/ 2147483647 w 258"/>
                <a:gd name="T5" fmla="*/ 2147483647 h 213"/>
                <a:gd name="T6" fmla="*/ 2147483647 w 258"/>
                <a:gd name="T7" fmla="*/ 2147483647 h 213"/>
                <a:gd name="T8" fmla="*/ 2147483647 w 258"/>
                <a:gd name="T9" fmla="*/ 2147483647 h 213"/>
                <a:gd name="T10" fmla="*/ 2147483647 w 258"/>
                <a:gd name="T11" fmla="*/ 2147483647 h 213"/>
                <a:gd name="T12" fmla="*/ 2147483647 w 258"/>
                <a:gd name="T13" fmla="*/ 2147483647 h 213"/>
                <a:gd name="T14" fmla="*/ 2147483647 w 258"/>
                <a:gd name="T15" fmla="*/ 2147483647 h 213"/>
                <a:gd name="T16" fmla="*/ 2147483647 w 258"/>
                <a:gd name="T17" fmla="*/ 2147483647 h 213"/>
                <a:gd name="T18" fmla="*/ 2147483647 w 258"/>
                <a:gd name="T19" fmla="*/ 2147483647 h 213"/>
                <a:gd name="T20" fmla="*/ 2147483647 w 258"/>
                <a:gd name="T21" fmla="*/ 2147483647 h 213"/>
                <a:gd name="T22" fmla="*/ 2147483647 w 258"/>
                <a:gd name="T23" fmla="*/ 2147483647 h 213"/>
                <a:gd name="T24" fmla="*/ 2147483647 w 258"/>
                <a:gd name="T25" fmla="*/ 2147483647 h 213"/>
                <a:gd name="T26" fmla="*/ 2147483647 w 258"/>
                <a:gd name="T27" fmla="*/ 2147483647 h 213"/>
                <a:gd name="T28" fmla="*/ 2147483647 w 258"/>
                <a:gd name="T29" fmla="*/ 2147483647 h 213"/>
                <a:gd name="T30" fmla="*/ 2147483647 w 258"/>
                <a:gd name="T31" fmla="*/ 2147483647 h 213"/>
                <a:gd name="T32" fmla="*/ 2147483647 w 258"/>
                <a:gd name="T33" fmla="*/ 2147483647 h 213"/>
                <a:gd name="T34" fmla="*/ 2147483647 w 258"/>
                <a:gd name="T35" fmla="*/ 2147483647 h 213"/>
                <a:gd name="T36" fmla="*/ 2147483647 w 258"/>
                <a:gd name="T37" fmla="*/ 2147483647 h 213"/>
                <a:gd name="T38" fmla="*/ 2147483647 w 258"/>
                <a:gd name="T39" fmla="*/ 0 h 213"/>
                <a:gd name="T40" fmla="*/ 2147483647 w 258"/>
                <a:gd name="T41" fmla="*/ 2147483647 h 213"/>
                <a:gd name="T42" fmla="*/ 2147483647 w 258"/>
                <a:gd name="T43" fmla="*/ 2147483647 h 213"/>
                <a:gd name="T44" fmla="*/ 2147483647 w 258"/>
                <a:gd name="T45" fmla="*/ 2147483647 h 213"/>
                <a:gd name="T46" fmla="*/ 2147483647 w 258"/>
                <a:gd name="T47" fmla="*/ 2147483647 h 213"/>
                <a:gd name="T48" fmla="*/ 2147483647 w 258"/>
                <a:gd name="T49" fmla="*/ 2147483647 h 213"/>
                <a:gd name="T50" fmla="*/ 2147483647 w 258"/>
                <a:gd name="T51" fmla="*/ 2147483647 h 213"/>
                <a:gd name="T52" fmla="*/ 2147483647 w 258"/>
                <a:gd name="T53" fmla="*/ 2147483647 h 213"/>
                <a:gd name="T54" fmla="*/ 2147483647 w 258"/>
                <a:gd name="T55" fmla="*/ 2147483647 h 213"/>
                <a:gd name="T56" fmla="*/ 2147483647 w 258"/>
                <a:gd name="T57" fmla="*/ 2147483647 h 213"/>
                <a:gd name="T58" fmla="*/ 2147483647 w 258"/>
                <a:gd name="T59" fmla="*/ 2147483647 h 213"/>
                <a:gd name="T60" fmla="*/ 0 w 258"/>
                <a:gd name="T61" fmla="*/ 2147483647 h 213"/>
                <a:gd name="T62" fmla="*/ 2147483647 w 258"/>
                <a:gd name="T63" fmla="*/ 2147483647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213"/>
                <a:gd name="T98" fmla="*/ 258 w 258"/>
                <a:gd name="T99" fmla="*/ 213 h 2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213">
                  <a:moveTo>
                    <a:pt x="198" y="161"/>
                  </a:moveTo>
                  <a:cubicBezTo>
                    <a:pt x="211" y="167"/>
                    <a:pt x="211" y="167"/>
                    <a:pt x="211" y="167"/>
                  </a:cubicBezTo>
                  <a:cubicBezTo>
                    <a:pt x="198" y="195"/>
                    <a:pt x="157" y="213"/>
                    <a:pt x="111" y="213"/>
                  </a:cubicBezTo>
                  <a:cubicBezTo>
                    <a:pt x="63" y="213"/>
                    <a:pt x="21" y="193"/>
                    <a:pt x="9" y="165"/>
                  </a:cubicBezTo>
                  <a:cubicBezTo>
                    <a:pt x="23" y="159"/>
                    <a:pt x="23" y="159"/>
                    <a:pt x="23" y="159"/>
                  </a:cubicBezTo>
                  <a:cubicBezTo>
                    <a:pt x="32" y="182"/>
                    <a:pt x="69" y="198"/>
                    <a:pt x="111" y="198"/>
                  </a:cubicBezTo>
                  <a:cubicBezTo>
                    <a:pt x="151" y="198"/>
                    <a:pt x="187" y="183"/>
                    <a:pt x="198" y="161"/>
                  </a:cubicBezTo>
                  <a:close/>
                  <a:moveTo>
                    <a:pt x="232" y="66"/>
                  </a:moveTo>
                  <a:cubicBezTo>
                    <a:pt x="232" y="72"/>
                    <a:pt x="232" y="77"/>
                    <a:pt x="231" y="81"/>
                  </a:cubicBezTo>
                  <a:cubicBezTo>
                    <a:pt x="238" y="84"/>
                    <a:pt x="243" y="91"/>
                    <a:pt x="243" y="98"/>
                  </a:cubicBezTo>
                  <a:cubicBezTo>
                    <a:pt x="243" y="108"/>
                    <a:pt x="235" y="117"/>
                    <a:pt x="225" y="117"/>
                  </a:cubicBezTo>
                  <a:cubicBezTo>
                    <a:pt x="224" y="117"/>
                    <a:pt x="222" y="116"/>
                    <a:pt x="221" y="116"/>
                  </a:cubicBezTo>
                  <a:cubicBezTo>
                    <a:pt x="219" y="120"/>
                    <a:pt x="216" y="125"/>
                    <a:pt x="213" y="129"/>
                  </a:cubicBezTo>
                  <a:cubicBezTo>
                    <a:pt x="217" y="131"/>
                    <a:pt x="221" y="131"/>
                    <a:pt x="225" y="131"/>
                  </a:cubicBezTo>
                  <a:cubicBezTo>
                    <a:pt x="243" y="131"/>
                    <a:pt x="258" y="117"/>
                    <a:pt x="258" y="98"/>
                  </a:cubicBezTo>
                  <a:cubicBezTo>
                    <a:pt x="258" y="83"/>
                    <a:pt x="247" y="70"/>
                    <a:pt x="232" y="66"/>
                  </a:cubicBezTo>
                  <a:close/>
                  <a:moveTo>
                    <a:pt x="111" y="21"/>
                  </a:moveTo>
                  <a:cubicBezTo>
                    <a:pt x="154" y="21"/>
                    <a:pt x="191" y="34"/>
                    <a:pt x="206" y="53"/>
                  </a:cubicBezTo>
                  <a:cubicBezTo>
                    <a:pt x="207" y="51"/>
                    <a:pt x="207" y="49"/>
                    <a:pt x="207" y="46"/>
                  </a:cubicBezTo>
                  <a:cubicBezTo>
                    <a:pt x="207" y="21"/>
                    <a:pt x="163" y="0"/>
                    <a:pt x="111" y="0"/>
                  </a:cubicBezTo>
                  <a:cubicBezTo>
                    <a:pt x="58" y="0"/>
                    <a:pt x="14" y="21"/>
                    <a:pt x="14" y="46"/>
                  </a:cubicBezTo>
                  <a:cubicBezTo>
                    <a:pt x="14" y="49"/>
                    <a:pt x="14" y="51"/>
                    <a:pt x="15" y="53"/>
                  </a:cubicBezTo>
                  <a:cubicBezTo>
                    <a:pt x="30" y="34"/>
                    <a:pt x="67" y="21"/>
                    <a:pt x="111" y="21"/>
                  </a:cubicBezTo>
                  <a:close/>
                  <a:moveTo>
                    <a:pt x="111" y="174"/>
                  </a:moveTo>
                  <a:cubicBezTo>
                    <a:pt x="172" y="174"/>
                    <a:pt x="221" y="125"/>
                    <a:pt x="221" y="64"/>
                  </a:cubicBezTo>
                  <a:cubicBezTo>
                    <a:pt x="221" y="56"/>
                    <a:pt x="220" y="49"/>
                    <a:pt x="219" y="44"/>
                  </a:cubicBezTo>
                  <a:cubicBezTo>
                    <a:pt x="219" y="45"/>
                    <a:pt x="219" y="45"/>
                    <a:pt x="219" y="46"/>
                  </a:cubicBezTo>
                  <a:cubicBezTo>
                    <a:pt x="219" y="78"/>
                    <a:pt x="171" y="103"/>
                    <a:pt x="111" y="103"/>
                  </a:cubicBezTo>
                  <a:cubicBezTo>
                    <a:pt x="50" y="103"/>
                    <a:pt x="2" y="78"/>
                    <a:pt x="2" y="46"/>
                  </a:cubicBezTo>
                  <a:cubicBezTo>
                    <a:pt x="2" y="46"/>
                    <a:pt x="2" y="46"/>
                    <a:pt x="2" y="46"/>
                  </a:cubicBezTo>
                  <a:cubicBezTo>
                    <a:pt x="1" y="51"/>
                    <a:pt x="0" y="57"/>
                    <a:pt x="0" y="64"/>
                  </a:cubicBezTo>
                  <a:cubicBezTo>
                    <a:pt x="0" y="125"/>
                    <a:pt x="50" y="174"/>
                    <a:pt x="111" y="174"/>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10278" name="组合 4"/>
          <p:cNvGrpSpPr>
            <a:grpSpLocks/>
          </p:cNvGrpSpPr>
          <p:nvPr/>
        </p:nvGrpSpPr>
        <p:grpSpPr bwMode="auto">
          <a:xfrm>
            <a:off x="4897438" y="996950"/>
            <a:ext cx="1058862" cy="1060450"/>
            <a:chOff x="0" y="0"/>
            <a:chExt cx="1059789" cy="1059789"/>
          </a:xfrm>
        </p:grpSpPr>
        <p:grpSp>
          <p:nvGrpSpPr>
            <p:cNvPr id="9255" name="组合 28"/>
            <p:cNvGrpSpPr>
              <a:grpSpLocks noChangeAspect="1"/>
            </p:cNvGrpSpPr>
            <p:nvPr/>
          </p:nvGrpSpPr>
          <p:grpSpPr bwMode="auto">
            <a:xfrm>
              <a:off x="0" y="0"/>
              <a:ext cx="1059789" cy="1059789"/>
              <a:chOff x="0" y="0"/>
              <a:chExt cx="1800000" cy="1800000"/>
            </a:xfrm>
          </p:grpSpPr>
          <p:sp>
            <p:nvSpPr>
              <p:cNvPr id="9262" name="椭圆 30"/>
              <p:cNvSpPr>
                <a:spLocks noChangeAspect="1" noChangeArrowheads="1"/>
              </p:cNvSpPr>
              <p:nvPr/>
            </p:nvSpPr>
            <p:spPr bwMode="auto">
              <a:xfrm>
                <a:off x="144000" y="144000"/>
                <a:ext cx="1512000" cy="1512000"/>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9263" name="椭圆 33"/>
              <p:cNvSpPr>
                <a:spLocks noChangeAspect="1" noChangeArrowheads="1"/>
              </p:cNvSpPr>
              <p:nvPr/>
            </p:nvSpPr>
            <p:spPr bwMode="auto">
              <a:xfrm>
                <a:off x="0" y="0"/>
                <a:ext cx="1800000" cy="1800000"/>
              </a:xfrm>
              <a:prstGeom prst="ellipse">
                <a:avLst/>
              </a:prstGeom>
              <a:noFill/>
              <a:ln w="15875">
                <a:solidFill>
                  <a:srgbClr val="D00000">
                    <a:alpha val="39999"/>
                  </a:srgbClr>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grpSp>
          <p:nvGrpSpPr>
            <p:cNvPr id="9256" name="组合 58"/>
            <p:cNvGrpSpPr>
              <a:grpSpLocks/>
            </p:cNvGrpSpPr>
            <p:nvPr/>
          </p:nvGrpSpPr>
          <p:grpSpPr bwMode="auto">
            <a:xfrm>
              <a:off x="238348" y="242667"/>
              <a:ext cx="592854" cy="592854"/>
              <a:chOff x="0" y="0"/>
              <a:chExt cx="479204" cy="479204"/>
            </a:xfrm>
          </p:grpSpPr>
          <p:grpSp>
            <p:nvGrpSpPr>
              <p:cNvPr id="9257" name="组合 59"/>
              <p:cNvGrpSpPr>
                <a:grpSpLocks/>
              </p:cNvGrpSpPr>
              <p:nvPr/>
            </p:nvGrpSpPr>
            <p:grpSpPr bwMode="auto">
              <a:xfrm>
                <a:off x="139700" y="39920"/>
                <a:ext cx="230918" cy="376975"/>
                <a:chOff x="0" y="0"/>
                <a:chExt cx="449263" cy="733425"/>
              </a:xfrm>
            </p:grpSpPr>
            <p:sp>
              <p:nvSpPr>
                <p:cNvPr id="9259" name="Freeform 19"/>
                <p:cNvSpPr>
                  <a:spLocks noEditPoints="1" noChangeArrowheads="1"/>
                </p:cNvSpPr>
                <p:nvPr/>
              </p:nvSpPr>
              <p:spPr bwMode="auto">
                <a:xfrm>
                  <a:off x="66675" y="0"/>
                  <a:ext cx="301625" cy="401638"/>
                </a:xfrm>
                <a:custGeom>
                  <a:avLst/>
                  <a:gdLst>
                    <a:gd name="T0" fmla="*/ 2147483647 w 116"/>
                    <a:gd name="T1" fmla="*/ 2147483647 h 155"/>
                    <a:gd name="T2" fmla="*/ 2147483647 w 116"/>
                    <a:gd name="T3" fmla="*/ 2147483647 h 155"/>
                    <a:gd name="T4" fmla="*/ 2147483647 w 116"/>
                    <a:gd name="T5" fmla="*/ 2147483647 h 155"/>
                    <a:gd name="T6" fmla="*/ 2147483647 w 116"/>
                    <a:gd name="T7" fmla="*/ 2147483647 h 155"/>
                    <a:gd name="T8" fmla="*/ 2147483647 w 116"/>
                    <a:gd name="T9" fmla="*/ 2147483647 h 155"/>
                    <a:gd name="T10" fmla="*/ 2147483647 w 116"/>
                    <a:gd name="T11" fmla="*/ 2147483647 h 155"/>
                    <a:gd name="T12" fmla="*/ 2147483647 w 116"/>
                    <a:gd name="T13" fmla="*/ 2147483647 h 155"/>
                    <a:gd name="T14" fmla="*/ 2147483647 w 116"/>
                    <a:gd name="T15" fmla="*/ 2147483647 h 155"/>
                    <a:gd name="T16" fmla="*/ 2147483647 w 116"/>
                    <a:gd name="T17" fmla="*/ 2147483647 h 155"/>
                    <a:gd name="T18" fmla="*/ 2147483647 w 116"/>
                    <a:gd name="T19" fmla="*/ 2147483647 h 155"/>
                    <a:gd name="T20" fmla="*/ 2147483647 w 116"/>
                    <a:gd name="T21" fmla="*/ 2147483647 h 155"/>
                    <a:gd name="T22" fmla="*/ 2147483647 w 116"/>
                    <a:gd name="T23" fmla="*/ 2147483647 h 155"/>
                    <a:gd name="T24" fmla="*/ 2147483647 w 116"/>
                    <a:gd name="T25" fmla="*/ 2147483647 h 155"/>
                    <a:gd name="T26" fmla="*/ 2147483647 w 116"/>
                    <a:gd name="T27" fmla="*/ 2147483647 h 155"/>
                    <a:gd name="T28" fmla="*/ 2147483647 w 116"/>
                    <a:gd name="T29" fmla="*/ 2147483647 h 155"/>
                    <a:gd name="T30" fmla="*/ 2147483647 w 116"/>
                    <a:gd name="T31" fmla="*/ 2147483647 h 155"/>
                    <a:gd name="T32" fmla="*/ 2147483647 w 116"/>
                    <a:gd name="T33" fmla="*/ 2147483647 h 155"/>
                    <a:gd name="T34" fmla="*/ 2147483647 w 116"/>
                    <a:gd name="T35" fmla="*/ 2147483647 h 155"/>
                    <a:gd name="T36" fmla="*/ 2147483647 w 116"/>
                    <a:gd name="T37" fmla="*/ 2147483647 h 155"/>
                    <a:gd name="T38" fmla="*/ 2147483647 w 116"/>
                    <a:gd name="T39" fmla="*/ 2147483647 h 155"/>
                    <a:gd name="T40" fmla="*/ 2147483647 w 116"/>
                    <a:gd name="T41" fmla="*/ 2147483647 h 155"/>
                    <a:gd name="T42" fmla="*/ 2147483647 w 116"/>
                    <a:gd name="T43" fmla="*/ 2147483647 h 155"/>
                    <a:gd name="T44" fmla="*/ 2147483647 w 116"/>
                    <a:gd name="T45" fmla="*/ 2147483647 h 155"/>
                    <a:gd name="T46" fmla="*/ 2147483647 w 116"/>
                    <a:gd name="T47" fmla="*/ 2147483647 h 155"/>
                    <a:gd name="T48" fmla="*/ 2147483647 w 116"/>
                    <a:gd name="T49" fmla="*/ 2147483647 h 155"/>
                    <a:gd name="T50" fmla="*/ 2147483647 w 116"/>
                    <a:gd name="T51" fmla="*/ 2147483647 h 155"/>
                    <a:gd name="T52" fmla="*/ 2147483647 w 116"/>
                    <a:gd name="T53" fmla="*/ 2147483647 h 155"/>
                    <a:gd name="T54" fmla="*/ 2147483647 w 116"/>
                    <a:gd name="T55" fmla="*/ 2147483647 h 155"/>
                    <a:gd name="T56" fmla="*/ 2147483647 w 116"/>
                    <a:gd name="T57" fmla="*/ 2147483647 h 155"/>
                    <a:gd name="T58" fmla="*/ 2147483647 w 116"/>
                    <a:gd name="T59" fmla="*/ 2147483647 h 155"/>
                    <a:gd name="T60" fmla="*/ 2147483647 w 116"/>
                    <a:gd name="T61" fmla="*/ 2147483647 h 155"/>
                    <a:gd name="T62" fmla="*/ 2147483647 w 116"/>
                    <a:gd name="T63" fmla="*/ 2147483647 h 155"/>
                    <a:gd name="T64" fmla="*/ 2147483647 w 116"/>
                    <a:gd name="T65" fmla="*/ 2147483647 h 155"/>
                    <a:gd name="T66" fmla="*/ 2147483647 w 116"/>
                    <a:gd name="T67" fmla="*/ 2147483647 h 155"/>
                    <a:gd name="T68" fmla="*/ 2147483647 w 116"/>
                    <a:gd name="T69" fmla="*/ 2147483647 h 155"/>
                    <a:gd name="T70" fmla="*/ 2147483647 w 116"/>
                    <a:gd name="T71" fmla="*/ 2147483647 h 155"/>
                    <a:gd name="T72" fmla="*/ 2147483647 w 116"/>
                    <a:gd name="T73" fmla="*/ 2147483647 h 155"/>
                    <a:gd name="T74" fmla="*/ 2147483647 w 116"/>
                    <a:gd name="T75" fmla="*/ 2147483647 h 155"/>
                    <a:gd name="T76" fmla="*/ 2147483647 w 116"/>
                    <a:gd name="T77" fmla="*/ 2147483647 h 155"/>
                    <a:gd name="T78" fmla="*/ 2147483647 w 116"/>
                    <a:gd name="T79" fmla="*/ 2147483647 h 155"/>
                    <a:gd name="T80" fmla="*/ 2147483647 w 116"/>
                    <a:gd name="T81" fmla="*/ 2147483647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55"/>
                    <a:gd name="T125" fmla="*/ 116 w 11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55">
                      <a:moveTo>
                        <a:pt x="8" y="97"/>
                      </a:moveTo>
                      <a:cubicBezTo>
                        <a:pt x="8" y="105"/>
                        <a:pt x="13" y="110"/>
                        <a:pt x="18" y="111"/>
                      </a:cubicBezTo>
                      <a:cubicBezTo>
                        <a:pt x="22" y="136"/>
                        <a:pt x="40" y="155"/>
                        <a:pt x="60" y="155"/>
                      </a:cubicBezTo>
                      <a:cubicBezTo>
                        <a:pt x="81" y="155"/>
                        <a:pt x="98" y="136"/>
                        <a:pt x="102" y="111"/>
                      </a:cubicBezTo>
                      <a:cubicBezTo>
                        <a:pt x="102" y="111"/>
                        <a:pt x="103" y="111"/>
                        <a:pt x="103" y="111"/>
                      </a:cubicBezTo>
                      <a:cubicBezTo>
                        <a:pt x="109" y="111"/>
                        <a:pt x="114" y="105"/>
                        <a:pt x="114" y="97"/>
                      </a:cubicBezTo>
                      <a:cubicBezTo>
                        <a:pt x="114" y="91"/>
                        <a:pt x="110" y="85"/>
                        <a:pt x="105" y="84"/>
                      </a:cubicBezTo>
                      <a:cubicBezTo>
                        <a:pt x="105" y="84"/>
                        <a:pt x="116" y="45"/>
                        <a:pt x="92" y="34"/>
                      </a:cubicBezTo>
                      <a:cubicBezTo>
                        <a:pt x="89" y="0"/>
                        <a:pt x="30" y="26"/>
                        <a:pt x="30" y="26"/>
                      </a:cubicBezTo>
                      <a:cubicBezTo>
                        <a:pt x="0" y="42"/>
                        <a:pt x="14" y="85"/>
                        <a:pt x="14" y="85"/>
                      </a:cubicBezTo>
                      <a:cubicBezTo>
                        <a:pt x="14" y="85"/>
                        <a:pt x="14" y="85"/>
                        <a:pt x="14" y="85"/>
                      </a:cubicBezTo>
                      <a:cubicBezTo>
                        <a:pt x="11" y="87"/>
                        <a:pt x="8" y="92"/>
                        <a:pt x="8" y="97"/>
                      </a:cubicBezTo>
                      <a:close/>
                      <a:moveTo>
                        <a:pt x="19" y="87"/>
                      </a:moveTo>
                      <a:cubicBezTo>
                        <a:pt x="19" y="87"/>
                        <a:pt x="19" y="87"/>
                        <a:pt x="19" y="87"/>
                      </a:cubicBezTo>
                      <a:cubicBezTo>
                        <a:pt x="20" y="87"/>
                        <a:pt x="20" y="87"/>
                        <a:pt x="20" y="87"/>
                      </a:cubicBezTo>
                      <a:cubicBezTo>
                        <a:pt x="20" y="83"/>
                        <a:pt x="20" y="83"/>
                        <a:pt x="20" y="83"/>
                      </a:cubicBezTo>
                      <a:cubicBezTo>
                        <a:pt x="23" y="65"/>
                        <a:pt x="23" y="65"/>
                        <a:pt x="23" y="65"/>
                      </a:cubicBezTo>
                      <a:cubicBezTo>
                        <a:pt x="25" y="62"/>
                        <a:pt x="27" y="60"/>
                        <a:pt x="27" y="60"/>
                      </a:cubicBezTo>
                      <a:cubicBezTo>
                        <a:pt x="54" y="62"/>
                        <a:pt x="75" y="48"/>
                        <a:pt x="75" y="48"/>
                      </a:cubicBezTo>
                      <a:cubicBezTo>
                        <a:pt x="93" y="34"/>
                        <a:pt x="99" y="87"/>
                        <a:pt x="99" y="87"/>
                      </a:cubicBezTo>
                      <a:cubicBezTo>
                        <a:pt x="99" y="87"/>
                        <a:pt x="99" y="87"/>
                        <a:pt x="99" y="87"/>
                      </a:cubicBezTo>
                      <a:cubicBezTo>
                        <a:pt x="102" y="87"/>
                        <a:pt x="102" y="87"/>
                        <a:pt x="102" y="87"/>
                      </a:cubicBezTo>
                      <a:cubicBezTo>
                        <a:pt x="102" y="87"/>
                        <a:pt x="102" y="87"/>
                        <a:pt x="103" y="87"/>
                      </a:cubicBezTo>
                      <a:cubicBezTo>
                        <a:pt x="105" y="87"/>
                        <a:pt x="107" y="88"/>
                        <a:pt x="108" y="89"/>
                      </a:cubicBezTo>
                      <a:cubicBezTo>
                        <a:pt x="110" y="91"/>
                        <a:pt x="111" y="94"/>
                        <a:pt x="111" y="97"/>
                      </a:cubicBezTo>
                      <a:cubicBezTo>
                        <a:pt x="111" y="100"/>
                        <a:pt x="110" y="103"/>
                        <a:pt x="108" y="105"/>
                      </a:cubicBezTo>
                      <a:cubicBezTo>
                        <a:pt x="107" y="107"/>
                        <a:pt x="105" y="108"/>
                        <a:pt x="103" y="108"/>
                      </a:cubicBezTo>
                      <a:cubicBezTo>
                        <a:pt x="103" y="108"/>
                        <a:pt x="103" y="108"/>
                        <a:pt x="102" y="108"/>
                      </a:cubicBezTo>
                      <a:cubicBezTo>
                        <a:pt x="100" y="108"/>
                        <a:pt x="100" y="108"/>
                        <a:pt x="100" y="108"/>
                      </a:cubicBezTo>
                      <a:cubicBezTo>
                        <a:pt x="99" y="110"/>
                        <a:pt x="99" y="110"/>
                        <a:pt x="99" y="110"/>
                      </a:cubicBezTo>
                      <a:cubicBezTo>
                        <a:pt x="97" y="122"/>
                        <a:pt x="92" y="133"/>
                        <a:pt x="85" y="140"/>
                      </a:cubicBezTo>
                      <a:cubicBezTo>
                        <a:pt x="82" y="144"/>
                        <a:pt x="78" y="147"/>
                        <a:pt x="74" y="149"/>
                      </a:cubicBezTo>
                      <a:cubicBezTo>
                        <a:pt x="69" y="151"/>
                        <a:pt x="65" y="152"/>
                        <a:pt x="60" y="152"/>
                      </a:cubicBezTo>
                      <a:cubicBezTo>
                        <a:pt x="56" y="152"/>
                        <a:pt x="51" y="151"/>
                        <a:pt x="47" y="149"/>
                      </a:cubicBezTo>
                      <a:cubicBezTo>
                        <a:pt x="43" y="147"/>
                        <a:pt x="39" y="144"/>
                        <a:pt x="35" y="140"/>
                      </a:cubicBezTo>
                      <a:cubicBezTo>
                        <a:pt x="28" y="133"/>
                        <a:pt x="23" y="122"/>
                        <a:pt x="21" y="110"/>
                      </a:cubicBezTo>
                      <a:cubicBezTo>
                        <a:pt x="21" y="108"/>
                        <a:pt x="21" y="108"/>
                        <a:pt x="21" y="108"/>
                      </a:cubicBezTo>
                      <a:cubicBezTo>
                        <a:pt x="19" y="108"/>
                        <a:pt x="19" y="108"/>
                        <a:pt x="19" y="108"/>
                      </a:cubicBezTo>
                      <a:cubicBezTo>
                        <a:pt x="14" y="108"/>
                        <a:pt x="11" y="103"/>
                        <a:pt x="11" y="97"/>
                      </a:cubicBezTo>
                      <a:cubicBezTo>
                        <a:pt x="11" y="94"/>
                        <a:pt x="12" y="91"/>
                        <a:pt x="14" y="89"/>
                      </a:cubicBezTo>
                      <a:cubicBezTo>
                        <a:pt x="15" y="88"/>
                        <a:pt x="17" y="87"/>
                        <a:pt x="19" y="87"/>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9260" name="Freeform 20"/>
                <p:cNvSpPr>
                  <a:spLocks noEditPoints="1" noChangeArrowheads="1"/>
                </p:cNvSpPr>
                <p:nvPr/>
              </p:nvSpPr>
              <p:spPr bwMode="auto">
                <a:xfrm>
                  <a:off x="131763" y="200025"/>
                  <a:ext cx="179388" cy="61913"/>
                </a:xfrm>
                <a:custGeom>
                  <a:avLst/>
                  <a:gdLst>
                    <a:gd name="T0" fmla="*/ 2147483647 w 69"/>
                    <a:gd name="T1" fmla="*/ 2147483647 h 24"/>
                    <a:gd name="T2" fmla="*/ 2147483647 w 69"/>
                    <a:gd name="T3" fmla="*/ 2147483647 h 24"/>
                    <a:gd name="T4" fmla="*/ 2147483647 w 69"/>
                    <a:gd name="T5" fmla="*/ 2147483647 h 24"/>
                    <a:gd name="T6" fmla="*/ 2147483647 w 69"/>
                    <a:gd name="T7" fmla="*/ 2147483647 h 24"/>
                    <a:gd name="T8" fmla="*/ 2147483647 w 69"/>
                    <a:gd name="T9" fmla="*/ 2147483647 h 24"/>
                    <a:gd name="T10" fmla="*/ 2147483647 w 69"/>
                    <a:gd name="T11" fmla="*/ 2147483647 h 24"/>
                    <a:gd name="T12" fmla="*/ 2147483647 w 69"/>
                    <a:gd name="T13" fmla="*/ 2147483647 h 24"/>
                    <a:gd name="T14" fmla="*/ 2147483647 w 69"/>
                    <a:gd name="T15" fmla="*/ 2147483647 h 24"/>
                    <a:gd name="T16" fmla="*/ 2147483647 w 69"/>
                    <a:gd name="T17" fmla="*/ 2147483647 h 24"/>
                    <a:gd name="T18" fmla="*/ 2147483647 w 69"/>
                    <a:gd name="T19" fmla="*/ 2147483647 h 24"/>
                    <a:gd name="T20" fmla="*/ 2147483647 w 69"/>
                    <a:gd name="T21" fmla="*/ 0 h 24"/>
                    <a:gd name="T22" fmla="*/ 2147483647 w 69"/>
                    <a:gd name="T23" fmla="*/ 0 h 24"/>
                    <a:gd name="T24" fmla="*/ 2147483647 w 69"/>
                    <a:gd name="T25" fmla="*/ 2147483647 h 24"/>
                    <a:gd name="T26" fmla="*/ 2147483647 w 69"/>
                    <a:gd name="T27" fmla="*/ 2147483647 h 24"/>
                    <a:gd name="T28" fmla="*/ 2147483647 w 69"/>
                    <a:gd name="T29" fmla="*/ 2147483647 h 24"/>
                    <a:gd name="T30" fmla="*/ 2147483647 w 69"/>
                    <a:gd name="T31" fmla="*/ 2147483647 h 24"/>
                    <a:gd name="T32" fmla="*/ 2147483647 w 69"/>
                    <a:gd name="T33" fmla="*/ 0 h 24"/>
                    <a:gd name="T34" fmla="*/ 2147483647 w 69"/>
                    <a:gd name="T35" fmla="*/ 0 h 24"/>
                    <a:gd name="T36" fmla="*/ 0 w 69"/>
                    <a:gd name="T37" fmla="*/ 2147483647 h 24"/>
                    <a:gd name="T38" fmla="*/ 0 w 69"/>
                    <a:gd name="T39" fmla="*/ 2147483647 h 24"/>
                    <a:gd name="T40" fmla="*/ 2147483647 w 69"/>
                    <a:gd name="T41" fmla="*/ 2147483647 h 24"/>
                    <a:gd name="T42" fmla="*/ 2147483647 w 69"/>
                    <a:gd name="T43" fmla="*/ 2147483647 h 24"/>
                    <a:gd name="T44" fmla="*/ 2147483647 w 69"/>
                    <a:gd name="T45" fmla="*/ 2147483647 h 24"/>
                    <a:gd name="T46" fmla="*/ 2147483647 w 69"/>
                    <a:gd name="T47" fmla="*/ 2147483647 h 24"/>
                    <a:gd name="T48" fmla="*/ 2147483647 w 69"/>
                    <a:gd name="T49" fmla="*/ 2147483647 h 24"/>
                    <a:gd name="T50" fmla="*/ 2147483647 w 69"/>
                    <a:gd name="T51" fmla="*/ 2147483647 h 24"/>
                    <a:gd name="T52" fmla="*/ 2147483647 w 69"/>
                    <a:gd name="T53" fmla="*/ 2147483647 h 24"/>
                    <a:gd name="T54" fmla="*/ 2147483647 w 69"/>
                    <a:gd name="T55" fmla="*/ 2147483647 h 24"/>
                    <a:gd name="T56" fmla="*/ 2147483647 w 69"/>
                    <a:gd name="T57" fmla="*/ 2147483647 h 24"/>
                    <a:gd name="T58" fmla="*/ 2147483647 w 69"/>
                    <a:gd name="T59" fmla="*/ 2147483647 h 24"/>
                    <a:gd name="T60" fmla="*/ 2147483647 w 69"/>
                    <a:gd name="T61" fmla="*/ 2147483647 h 24"/>
                    <a:gd name="T62" fmla="*/ 2147483647 w 69"/>
                    <a:gd name="T63" fmla="*/ 2147483647 h 24"/>
                    <a:gd name="T64" fmla="*/ 2147483647 w 69"/>
                    <a:gd name="T65" fmla="*/ 2147483647 h 24"/>
                    <a:gd name="T66" fmla="*/ 2147483647 w 69"/>
                    <a:gd name="T67" fmla="*/ 2147483647 h 24"/>
                    <a:gd name="T68" fmla="*/ 2147483647 w 69"/>
                    <a:gd name="T69" fmla="*/ 2147483647 h 24"/>
                    <a:gd name="T70" fmla="*/ 2147483647 w 69"/>
                    <a:gd name="T71" fmla="*/ 2147483647 h 24"/>
                    <a:gd name="T72" fmla="*/ 2147483647 w 69"/>
                    <a:gd name="T73" fmla="*/ 2147483647 h 24"/>
                    <a:gd name="T74" fmla="*/ 2147483647 w 69"/>
                    <a:gd name="T75" fmla="*/ 2147483647 h 24"/>
                    <a:gd name="T76" fmla="*/ 2147483647 w 69"/>
                    <a:gd name="T77" fmla="*/ 2147483647 h 24"/>
                    <a:gd name="T78" fmla="*/ 2147483647 w 69"/>
                    <a:gd name="T79" fmla="*/ 2147483647 h 24"/>
                    <a:gd name="T80" fmla="*/ 2147483647 w 69"/>
                    <a:gd name="T81" fmla="*/ 2147483647 h 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4"/>
                    <a:gd name="T125" fmla="*/ 69 w 69"/>
                    <a:gd name="T126" fmla="*/ 24 h 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4">
                      <a:moveTo>
                        <a:pt x="6" y="24"/>
                      </a:moveTo>
                      <a:cubicBezTo>
                        <a:pt x="25" y="24"/>
                        <a:pt x="25" y="24"/>
                        <a:pt x="25" y="24"/>
                      </a:cubicBezTo>
                      <a:cubicBezTo>
                        <a:pt x="28" y="24"/>
                        <a:pt x="31" y="21"/>
                        <a:pt x="31" y="18"/>
                      </a:cubicBezTo>
                      <a:cubicBezTo>
                        <a:pt x="31" y="12"/>
                        <a:pt x="31" y="12"/>
                        <a:pt x="31" y="12"/>
                      </a:cubicBezTo>
                      <a:cubicBezTo>
                        <a:pt x="38" y="12"/>
                        <a:pt x="38" y="12"/>
                        <a:pt x="38" y="12"/>
                      </a:cubicBezTo>
                      <a:cubicBezTo>
                        <a:pt x="38" y="18"/>
                        <a:pt x="38" y="18"/>
                        <a:pt x="38" y="18"/>
                      </a:cubicBezTo>
                      <a:cubicBezTo>
                        <a:pt x="38" y="21"/>
                        <a:pt x="41" y="24"/>
                        <a:pt x="44" y="24"/>
                      </a:cubicBezTo>
                      <a:cubicBezTo>
                        <a:pt x="62" y="24"/>
                        <a:pt x="62" y="24"/>
                        <a:pt x="62" y="24"/>
                      </a:cubicBezTo>
                      <a:cubicBezTo>
                        <a:pt x="66" y="24"/>
                        <a:pt x="69" y="21"/>
                        <a:pt x="69" y="18"/>
                      </a:cubicBezTo>
                      <a:cubicBezTo>
                        <a:pt x="69" y="6"/>
                        <a:pt x="69" y="6"/>
                        <a:pt x="69" y="6"/>
                      </a:cubicBezTo>
                      <a:cubicBezTo>
                        <a:pt x="69" y="3"/>
                        <a:pt x="66" y="0"/>
                        <a:pt x="62" y="0"/>
                      </a:cubicBezTo>
                      <a:cubicBezTo>
                        <a:pt x="44" y="0"/>
                        <a:pt x="44" y="0"/>
                        <a:pt x="44" y="0"/>
                      </a:cubicBezTo>
                      <a:cubicBezTo>
                        <a:pt x="41" y="0"/>
                        <a:pt x="38" y="3"/>
                        <a:pt x="38" y="6"/>
                      </a:cubicBezTo>
                      <a:cubicBezTo>
                        <a:pt x="38" y="10"/>
                        <a:pt x="38" y="10"/>
                        <a:pt x="38" y="10"/>
                      </a:cubicBezTo>
                      <a:cubicBezTo>
                        <a:pt x="31" y="10"/>
                        <a:pt x="31" y="10"/>
                        <a:pt x="31" y="10"/>
                      </a:cubicBezTo>
                      <a:cubicBezTo>
                        <a:pt x="31" y="6"/>
                        <a:pt x="31" y="6"/>
                        <a:pt x="31" y="6"/>
                      </a:cubicBezTo>
                      <a:cubicBezTo>
                        <a:pt x="31" y="3"/>
                        <a:pt x="28" y="0"/>
                        <a:pt x="25" y="0"/>
                      </a:cubicBezTo>
                      <a:cubicBezTo>
                        <a:pt x="6" y="0"/>
                        <a:pt x="6" y="0"/>
                        <a:pt x="6" y="0"/>
                      </a:cubicBezTo>
                      <a:cubicBezTo>
                        <a:pt x="3" y="0"/>
                        <a:pt x="0" y="3"/>
                        <a:pt x="0" y="6"/>
                      </a:cubicBezTo>
                      <a:cubicBezTo>
                        <a:pt x="0" y="18"/>
                        <a:pt x="0" y="18"/>
                        <a:pt x="0" y="18"/>
                      </a:cubicBezTo>
                      <a:cubicBezTo>
                        <a:pt x="0" y="21"/>
                        <a:pt x="3" y="24"/>
                        <a:pt x="6" y="24"/>
                      </a:cubicBezTo>
                      <a:close/>
                      <a:moveTo>
                        <a:pt x="39" y="6"/>
                      </a:moveTo>
                      <a:cubicBezTo>
                        <a:pt x="39" y="3"/>
                        <a:pt x="42" y="1"/>
                        <a:pt x="44" y="1"/>
                      </a:cubicBezTo>
                      <a:cubicBezTo>
                        <a:pt x="62" y="1"/>
                        <a:pt x="62" y="1"/>
                        <a:pt x="62" y="1"/>
                      </a:cubicBezTo>
                      <a:cubicBezTo>
                        <a:pt x="65" y="1"/>
                        <a:pt x="67" y="3"/>
                        <a:pt x="67" y="6"/>
                      </a:cubicBezTo>
                      <a:cubicBezTo>
                        <a:pt x="67" y="18"/>
                        <a:pt x="67" y="18"/>
                        <a:pt x="67" y="18"/>
                      </a:cubicBezTo>
                      <a:cubicBezTo>
                        <a:pt x="67" y="20"/>
                        <a:pt x="65" y="22"/>
                        <a:pt x="62" y="22"/>
                      </a:cubicBezTo>
                      <a:cubicBezTo>
                        <a:pt x="44" y="22"/>
                        <a:pt x="44" y="22"/>
                        <a:pt x="44" y="22"/>
                      </a:cubicBezTo>
                      <a:cubicBezTo>
                        <a:pt x="42" y="22"/>
                        <a:pt x="39" y="20"/>
                        <a:pt x="39" y="18"/>
                      </a:cubicBezTo>
                      <a:lnTo>
                        <a:pt x="39" y="6"/>
                      </a:lnTo>
                      <a:close/>
                      <a:moveTo>
                        <a:pt x="2" y="6"/>
                      </a:moveTo>
                      <a:cubicBezTo>
                        <a:pt x="2" y="3"/>
                        <a:pt x="4" y="1"/>
                        <a:pt x="6" y="1"/>
                      </a:cubicBezTo>
                      <a:cubicBezTo>
                        <a:pt x="25" y="1"/>
                        <a:pt x="25" y="1"/>
                        <a:pt x="25" y="1"/>
                      </a:cubicBezTo>
                      <a:cubicBezTo>
                        <a:pt x="27" y="1"/>
                        <a:pt x="30" y="3"/>
                        <a:pt x="30" y="6"/>
                      </a:cubicBezTo>
                      <a:cubicBezTo>
                        <a:pt x="30" y="10"/>
                        <a:pt x="30" y="10"/>
                        <a:pt x="30" y="10"/>
                      </a:cubicBezTo>
                      <a:cubicBezTo>
                        <a:pt x="30" y="12"/>
                        <a:pt x="30" y="12"/>
                        <a:pt x="30" y="12"/>
                      </a:cubicBezTo>
                      <a:cubicBezTo>
                        <a:pt x="30" y="18"/>
                        <a:pt x="30" y="18"/>
                        <a:pt x="30" y="18"/>
                      </a:cubicBezTo>
                      <a:cubicBezTo>
                        <a:pt x="30" y="20"/>
                        <a:pt x="27" y="22"/>
                        <a:pt x="25" y="22"/>
                      </a:cubicBezTo>
                      <a:cubicBezTo>
                        <a:pt x="6" y="22"/>
                        <a:pt x="6" y="22"/>
                        <a:pt x="6" y="22"/>
                      </a:cubicBezTo>
                      <a:cubicBezTo>
                        <a:pt x="4" y="22"/>
                        <a:pt x="2" y="20"/>
                        <a:pt x="2" y="18"/>
                      </a:cubicBezTo>
                      <a:lnTo>
                        <a:pt x="2" y="6"/>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9261" name="Freeform 21"/>
                <p:cNvSpPr>
                  <a:spLocks noChangeArrowheads="1"/>
                </p:cNvSpPr>
                <p:nvPr/>
              </p:nvSpPr>
              <p:spPr bwMode="auto">
                <a:xfrm>
                  <a:off x="0" y="400050"/>
                  <a:ext cx="449263" cy="333375"/>
                </a:xfrm>
                <a:custGeom>
                  <a:avLst/>
                  <a:gdLst>
                    <a:gd name="T0" fmla="*/ 2147483647 w 173"/>
                    <a:gd name="T1" fmla="*/ 2147483647 h 129"/>
                    <a:gd name="T2" fmla="*/ 2147483647 w 173"/>
                    <a:gd name="T3" fmla="*/ 2147483647 h 129"/>
                    <a:gd name="T4" fmla="*/ 2147483647 w 173"/>
                    <a:gd name="T5" fmla="*/ 0 h 129"/>
                    <a:gd name="T6" fmla="*/ 2147483647 w 173"/>
                    <a:gd name="T7" fmla="*/ 2147483647 h 129"/>
                    <a:gd name="T8" fmla="*/ 2147483647 w 173"/>
                    <a:gd name="T9" fmla="*/ 2147483647 h 129"/>
                    <a:gd name="T10" fmla="*/ 2147483647 w 173"/>
                    <a:gd name="T11" fmla="*/ 2147483647 h 129"/>
                    <a:gd name="T12" fmla="*/ 2147483647 w 173"/>
                    <a:gd name="T13" fmla="*/ 2147483647 h 129"/>
                    <a:gd name="T14" fmla="*/ 2147483647 w 173"/>
                    <a:gd name="T15" fmla="*/ 2147483647 h 129"/>
                    <a:gd name="T16" fmla="*/ 2147483647 w 173"/>
                    <a:gd name="T17" fmla="*/ 2147483647 h 129"/>
                    <a:gd name="T18" fmla="*/ 2147483647 w 173"/>
                    <a:gd name="T19" fmla="*/ 2147483647 h 129"/>
                    <a:gd name="T20" fmla="*/ 2147483647 w 173"/>
                    <a:gd name="T21" fmla="*/ 0 h 129"/>
                    <a:gd name="T22" fmla="*/ 2147483647 w 173"/>
                    <a:gd name="T23" fmla="*/ 2147483647 h 129"/>
                    <a:gd name="T24" fmla="*/ 0 w 173"/>
                    <a:gd name="T25" fmla="*/ 2147483647 h 129"/>
                    <a:gd name="T26" fmla="*/ 0 w 173"/>
                    <a:gd name="T27" fmla="*/ 2147483647 h 129"/>
                    <a:gd name="T28" fmla="*/ 0 w 173"/>
                    <a:gd name="T29" fmla="*/ 2147483647 h 129"/>
                    <a:gd name="T30" fmla="*/ 0 w 173"/>
                    <a:gd name="T31" fmla="*/ 2147483647 h 129"/>
                    <a:gd name="T32" fmla="*/ 2147483647 w 173"/>
                    <a:gd name="T33" fmla="*/ 2147483647 h 129"/>
                    <a:gd name="T34" fmla="*/ 2147483647 w 173"/>
                    <a:gd name="T35" fmla="*/ 2147483647 h 129"/>
                    <a:gd name="T36" fmla="*/ 2147483647 w 173"/>
                    <a:gd name="T37" fmla="*/ 2147483647 h 129"/>
                    <a:gd name="T38" fmla="*/ 2147483647 w 173"/>
                    <a:gd name="T39" fmla="*/ 2147483647 h 129"/>
                    <a:gd name="T40" fmla="*/ 2147483647 w 173"/>
                    <a:gd name="T41" fmla="*/ 2147483647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129"/>
                    <a:gd name="T65" fmla="*/ 173 w 173"/>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129">
                      <a:moveTo>
                        <a:pt x="173" y="41"/>
                      </a:moveTo>
                      <a:cubicBezTo>
                        <a:pt x="173" y="41"/>
                        <a:pt x="173" y="41"/>
                        <a:pt x="173" y="41"/>
                      </a:cubicBezTo>
                      <a:cubicBezTo>
                        <a:pt x="170" y="24"/>
                        <a:pt x="155" y="9"/>
                        <a:pt x="134" y="0"/>
                      </a:cubicBezTo>
                      <a:cubicBezTo>
                        <a:pt x="97" y="63"/>
                        <a:pt x="97" y="63"/>
                        <a:pt x="97" y="63"/>
                      </a:cubicBezTo>
                      <a:cubicBezTo>
                        <a:pt x="92" y="35"/>
                        <a:pt x="92" y="35"/>
                        <a:pt x="92" y="35"/>
                      </a:cubicBezTo>
                      <a:cubicBezTo>
                        <a:pt x="95" y="33"/>
                        <a:pt x="97" y="30"/>
                        <a:pt x="97" y="26"/>
                      </a:cubicBezTo>
                      <a:cubicBezTo>
                        <a:pt x="97" y="20"/>
                        <a:pt x="93" y="15"/>
                        <a:pt x="87" y="15"/>
                      </a:cubicBezTo>
                      <a:cubicBezTo>
                        <a:pt x="81" y="15"/>
                        <a:pt x="76" y="20"/>
                        <a:pt x="76" y="26"/>
                      </a:cubicBezTo>
                      <a:cubicBezTo>
                        <a:pt x="76" y="30"/>
                        <a:pt x="78" y="33"/>
                        <a:pt x="81" y="35"/>
                      </a:cubicBezTo>
                      <a:cubicBezTo>
                        <a:pt x="77" y="62"/>
                        <a:pt x="77" y="62"/>
                        <a:pt x="77" y="62"/>
                      </a:cubicBezTo>
                      <a:cubicBezTo>
                        <a:pt x="40" y="0"/>
                        <a:pt x="40" y="0"/>
                        <a:pt x="40" y="0"/>
                      </a:cubicBezTo>
                      <a:cubicBezTo>
                        <a:pt x="19" y="9"/>
                        <a:pt x="4" y="24"/>
                        <a:pt x="1" y="41"/>
                      </a:cubicBezTo>
                      <a:cubicBezTo>
                        <a:pt x="0" y="41"/>
                        <a:pt x="0" y="41"/>
                        <a:pt x="0" y="41"/>
                      </a:cubicBezTo>
                      <a:cubicBezTo>
                        <a:pt x="0" y="95"/>
                        <a:pt x="0" y="95"/>
                        <a:pt x="0" y="95"/>
                      </a:cubicBezTo>
                      <a:cubicBezTo>
                        <a:pt x="0" y="95"/>
                        <a:pt x="0" y="95"/>
                        <a:pt x="0" y="95"/>
                      </a:cubicBezTo>
                      <a:cubicBezTo>
                        <a:pt x="0" y="95"/>
                        <a:pt x="0" y="96"/>
                        <a:pt x="0" y="96"/>
                      </a:cubicBezTo>
                      <a:cubicBezTo>
                        <a:pt x="0" y="114"/>
                        <a:pt x="39" y="129"/>
                        <a:pt x="87" y="129"/>
                      </a:cubicBezTo>
                      <a:cubicBezTo>
                        <a:pt x="135" y="129"/>
                        <a:pt x="173" y="114"/>
                        <a:pt x="173" y="96"/>
                      </a:cubicBezTo>
                      <a:cubicBezTo>
                        <a:pt x="173" y="96"/>
                        <a:pt x="173" y="95"/>
                        <a:pt x="173" y="95"/>
                      </a:cubicBezTo>
                      <a:cubicBezTo>
                        <a:pt x="173" y="95"/>
                        <a:pt x="173" y="95"/>
                        <a:pt x="173" y="95"/>
                      </a:cubicBezTo>
                      <a:lnTo>
                        <a:pt x="173" y="41"/>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9258" name="椭圆 60"/>
              <p:cNvSpPr>
                <a:spLocks noChangeArrowheads="1"/>
              </p:cNvSpPr>
              <p:nvPr/>
            </p:nvSpPr>
            <p:spPr bwMode="auto">
              <a:xfrm>
                <a:off x="0" y="0"/>
                <a:ext cx="479204" cy="479204"/>
              </a:xfrm>
              <a:prstGeom prst="ellipse">
                <a:avLst/>
              </a:prstGeom>
              <a:noFill/>
              <a:ln w="15875">
                <a:solidFill>
                  <a:srgbClr val="262626"/>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grpSp>
      <p:sp>
        <p:nvSpPr>
          <p:cNvPr id="10288" name="TextBox 64"/>
          <p:cNvSpPr>
            <a:spLocks noChangeArrowheads="1"/>
          </p:cNvSpPr>
          <p:nvPr/>
        </p:nvSpPr>
        <p:spPr bwMode="auto">
          <a:xfrm>
            <a:off x="2492375" y="2187575"/>
            <a:ext cx="153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400" b="1">
                <a:solidFill>
                  <a:srgbClr val="FF0000"/>
                </a:solidFill>
                <a:latin typeface="微软雅黑" pitchFamily="34" charset="-122"/>
                <a:ea typeface="微软雅黑" pitchFamily="34" charset="-122"/>
                <a:sym typeface="微软雅黑" pitchFamily="34" charset="-122"/>
              </a:rPr>
              <a:t>1.</a:t>
            </a:r>
            <a:r>
              <a:rPr lang="zh-CN" altLang="en-US" sz="1400" b="1">
                <a:solidFill>
                  <a:srgbClr val="FF0000"/>
                </a:solidFill>
                <a:latin typeface="微软雅黑" pitchFamily="34" charset="-122"/>
                <a:ea typeface="微软雅黑" pitchFamily="34" charset="-122"/>
                <a:sym typeface="微软雅黑" pitchFamily="34" charset="-122"/>
              </a:rPr>
              <a:t>点击添加标题</a:t>
            </a:r>
            <a:r>
              <a:rPr lang="en-US" altLang="zh-CN" sz="1400" b="1">
                <a:solidFill>
                  <a:srgbClr val="FF0000"/>
                </a:solidFill>
                <a:latin typeface="微软雅黑" pitchFamily="34" charset="-122"/>
                <a:ea typeface="微软雅黑" pitchFamily="34" charset="-122"/>
                <a:sym typeface="微软雅黑" pitchFamily="34" charset="-122"/>
              </a:rPr>
              <a:t>1</a:t>
            </a:r>
            <a:endParaRPr lang="zh-CN" altLang="en-US" sz="1400" b="1">
              <a:solidFill>
                <a:srgbClr val="FF0000"/>
              </a:solidFill>
              <a:latin typeface="微软雅黑" pitchFamily="34" charset="-122"/>
              <a:ea typeface="微软雅黑" pitchFamily="34" charset="-122"/>
              <a:sym typeface="微软雅黑" pitchFamily="34" charset="-122"/>
            </a:endParaRPr>
          </a:p>
        </p:txBody>
      </p:sp>
      <p:sp>
        <p:nvSpPr>
          <p:cNvPr id="10289" name="TextBox 65"/>
          <p:cNvSpPr>
            <a:spLocks noChangeArrowheads="1"/>
          </p:cNvSpPr>
          <p:nvPr/>
        </p:nvSpPr>
        <p:spPr bwMode="auto">
          <a:xfrm>
            <a:off x="6002338" y="946150"/>
            <a:ext cx="1535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400" b="1">
                <a:solidFill>
                  <a:srgbClr val="FF0000"/>
                </a:solidFill>
                <a:latin typeface="微软雅黑" pitchFamily="34" charset="-122"/>
                <a:ea typeface="微软雅黑" pitchFamily="34" charset="-122"/>
                <a:sym typeface="微软雅黑" pitchFamily="34" charset="-122"/>
              </a:rPr>
              <a:t>2.</a:t>
            </a:r>
            <a:r>
              <a:rPr lang="zh-CN" altLang="en-US" sz="1400" b="1">
                <a:solidFill>
                  <a:srgbClr val="FF0000"/>
                </a:solidFill>
                <a:latin typeface="微软雅黑" pitchFamily="34" charset="-122"/>
                <a:ea typeface="微软雅黑" pitchFamily="34" charset="-122"/>
                <a:sym typeface="微软雅黑" pitchFamily="34" charset="-122"/>
              </a:rPr>
              <a:t>点击添加标题</a:t>
            </a:r>
            <a:r>
              <a:rPr lang="en-US" altLang="zh-CN" sz="1400" b="1">
                <a:solidFill>
                  <a:srgbClr val="FF0000"/>
                </a:solidFill>
                <a:latin typeface="微软雅黑" pitchFamily="34" charset="-122"/>
                <a:ea typeface="微软雅黑" pitchFamily="34" charset="-122"/>
                <a:sym typeface="微软雅黑" pitchFamily="34" charset="-122"/>
              </a:rPr>
              <a:t>1</a:t>
            </a:r>
            <a:endParaRPr lang="zh-CN" altLang="en-US" sz="1400" b="1">
              <a:solidFill>
                <a:srgbClr val="FF0000"/>
              </a:solidFill>
              <a:latin typeface="微软雅黑" pitchFamily="34" charset="-122"/>
              <a:ea typeface="微软雅黑" pitchFamily="34" charset="-122"/>
              <a:sym typeface="微软雅黑" pitchFamily="34" charset="-122"/>
            </a:endParaRPr>
          </a:p>
        </p:txBody>
      </p:sp>
      <p:sp>
        <p:nvSpPr>
          <p:cNvPr id="10290" name="TextBox 66"/>
          <p:cNvSpPr>
            <a:spLocks noChangeArrowheads="1"/>
          </p:cNvSpPr>
          <p:nvPr/>
        </p:nvSpPr>
        <p:spPr bwMode="auto">
          <a:xfrm>
            <a:off x="6002338" y="2233613"/>
            <a:ext cx="1535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400" b="1">
                <a:solidFill>
                  <a:srgbClr val="FF0000"/>
                </a:solidFill>
                <a:latin typeface="微软雅黑" pitchFamily="34" charset="-122"/>
                <a:ea typeface="微软雅黑" pitchFamily="34" charset="-122"/>
                <a:sym typeface="微软雅黑" pitchFamily="34" charset="-122"/>
              </a:rPr>
              <a:t>3.</a:t>
            </a:r>
            <a:r>
              <a:rPr lang="zh-CN" altLang="en-US" sz="1400" b="1">
                <a:solidFill>
                  <a:srgbClr val="FF0000"/>
                </a:solidFill>
                <a:latin typeface="微软雅黑" pitchFamily="34" charset="-122"/>
                <a:ea typeface="微软雅黑" pitchFamily="34" charset="-122"/>
                <a:sym typeface="微软雅黑" pitchFamily="34" charset="-122"/>
              </a:rPr>
              <a:t>点击添加标题</a:t>
            </a:r>
            <a:r>
              <a:rPr lang="en-US" altLang="zh-CN" sz="1400" b="1">
                <a:solidFill>
                  <a:srgbClr val="FF0000"/>
                </a:solidFill>
                <a:latin typeface="微软雅黑" pitchFamily="34" charset="-122"/>
                <a:ea typeface="微软雅黑" pitchFamily="34" charset="-122"/>
                <a:sym typeface="微软雅黑" pitchFamily="34" charset="-122"/>
              </a:rPr>
              <a:t>1</a:t>
            </a:r>
            <a:endParaRPr lang="zh-CN" altLang="en-US" sz="1400" b="1">
              <a:solidFill>
                <a:srgbClr val="FF0000"/>
              </a:solidFill>
              <a:latin typeface="微软雅黑" pitchFamily="34" charset="-122"/>
              <a:ea typeface="微软雅黑" pitchFamily="34" charset="-122"/>
              <a:sym typeface="微软雅黑" pitchFamily="34" charset="-122"/>
            </a:endParaRPr>
          </a:p>
        </p:txBody>
      </p:sp>
      <p:sp>
        <p:nvSpPr>
          <p:cNvPr id="10291" name="TextBox 67"/>
          <p:cNvSpPr>
            <a:spLocks noChangeArrowheads="1"/>
          </p:cNvSpPr>
          <p:nvPr/>
        </p:nvSpPr>
        <p:spPr bwMode="auto">
          <a:xfrm>
            <a:off x="6002338" y="3525838"/>
            <a:ext cx="1535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400" b="1">
                <a:solidFill>
                  <a:srgbClr val="FF0000"/>
                </a:solidFill>
                <a:latin typeface="微软雅黑" pitchFamily="34" charset="-122"/>
                <a:ea typeface="微软雅黑" pitchFamily="34" charset="-122"/>
                <a:sym typeface="微软雅黑" pitchFamily="34" charset="-122"/>
              </a:rPr>
              <a:t>4.</a:t>
            </a:r>
            <a:r>
              <a:rPr lang="zh-CN" altLang="en-US" sz="1400" b="1">
                <a:solidFill>
                  <a:srgbClr val="FF0000"/>
                </a:solidFill>
                <a:latin typeface="微软雅黑" pitchFamily="34" charset="-122"/>
                <a:ea typeface="微软雅黑" pitchFamily="34" charset="-122"/>
                <a:sym typeface="微软雅黑" pitchFamily="34" charset="-122"/>
              </a:rPr>
              <a:t>点击添加标题</a:t>
            </a:r>
            <a:r>
              <a:rPr lang="en-US" altLang="zh-CN" sz="1400" b="1">
                <a:solidFill>
                  <a:srgbClr val="FF0000"/>
                </a:solidFill>
                <a:latin typeface="微软雅黑" pitchFamily="34" charset="-122"/>
                <a:ea typeface="微软雅黑" pitchFamily="34" charset="-122"/>
                <a:sym typeface="微软雅黑" pitchFamily="34" charset="-122"/>
              </a:rPr>
              <a:t>1</a:t>
            </a:r>
            <a:endParaRPr lang="zh-CN" altLang="en-US" sz="1400" b="1">
              <a:solidFill>
                <a:srgbClr val="FF0000"/>
              </a:solidFill>
              <a:latin typeface="微软雅黑" pitchFamily="34" charset="-122"/>
              <a:ea typeface="微软雅黑" pitchFamily="34" charset="-122"/>
              <a:sym typeface="微软雅黑" pitchFamily="34" charset="-122"/>
            </a:endParaRPr>
          </a:p>
        </p:txBody>
      </p:sp>
      <p:sp>
        <p:nvSpPr>
          <p:cNvPr id="10292" name="矩形 68"/>
          <p:cNvSpPr>
            <a:spLocks noChangeArrowheads="1"/>
          </p:cNvSpPr>
          <p:nvPr/>
        </p:nvSpPr>
        <p:spPr bwMode="auto">
          <a:xfrm>
            <a:off x="6083300" y="1316038"/>
            <a:ext cx="230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      单击此处添加文字内容 单击此处添加文字内容单击此处添加文字内容单击此处添加文字内容 单击此处添加文字内容</a:t>
            </a:r>
          </a:p>
        </p:txBody>
      </p:sp>
      <p:sp>
        <p:nvSpPr>
          <p:cNvPr id="10293" name="矩形 69"/>
          <p:cNvSpPr>
            <a:spLocks noChangeArrowheads="1"/>
          </p:cNvSpPr>
          <p:nvPr/>
        </p:nvSpPr>
        <p:spPr bwMode="auto">
          <a:xfrm>
            <a:off x="6083300" y="2597150"/>
            <a:ext cx="2305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      单击此处添加文字内容 单击此处添加文字内容单击此处添加文字内容单击此处添加文字内容 单击此处添加文字内容</a:t>
            </a:r>
          </a:p>
        </p:txBody>
      </p:sp>
      <p:sp>
        <p:nvSpPr>
          <p:cNvPr id="10294" name="矩形 70"/>
          <p:cNvSpPr>
            <a:spLocks noChangeArrowheads="1"/>
          </p:cNvSpPr>
          <p:nvPr/>
        </p:nvSpPr>
        <p:spPr bwMode="auto">
          <a:xfrm>
            <a:off x="6083300" y="3875088"/>
            <a:ext cx="230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      单击此处添加文字内容 单击此处添加文字内容单击此处添加文字内容单击此处添加文字内容 单击此处添加文字内容</a:t>
            </a:r>
          </a:p>
        </p:txBody>
      </p:sp>
      <p:sp>
        <p:nvSpPr>
          <p:cNvPr id="10295" name="矩形 71"/>
          <p:cNvSpPr>
            <a:spLocks noChangeArrowheads="1"/>
          </p:cNvSpPr>
          <p:nvPr/>
        </p:nvSpPr>
        <p:spPr bwMode="auto">
          <a:xfrm>
            <a:off x="2627313" y="2543175"/>
            <a:ext cx="1731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单击此处添加文字内容单击此处添加文字内容</a:t>
            </a:r>
            <a:endParaRPr lang="zh-CN" altLang="en-US"/>
          </a:p>
        </p:txBody>
      </p:sp>
      <p:grpSp>
        <p:nvGrpSpPr>
          <p:cNvPr id="10296" name="组合 72"/>
          <p:cNvGrpSpPr>
            <a:grpSpLocks/>
          </p:cNvGrpSpPr>
          <p:nvPr/>
        </p:nvGrpSpPr>
        <p:grpSpPr bwMode="auto">
          <a:xfrm>
            <a:off x="539750" y="3724275"/>
            <a:ext cx="360363" cy="287338"/>
            <a:chOff x="0" y="0"/>
            <a:chExt cx="360040" cy="288032"/>
          </a:xfrm>
        </p:grpSpPr>
        <p:sp>
          <p:nvSpPr>
            <p:cNvPr id="9252" name="圆角矩形标注 73"/>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9253" name="直接连接符 74"/>
            <p:cNvCxnSpPr>
              <a:cxnSpLocks noChangeShapeType="1"/>
              <a:stCxn id="9252" idx="0"/>
              <a:endCxn id="9252"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9254" name="直接连接符 75"/>
            <p:cNvCxnSpPr>
              <a:cxnSpLocks noChangeShapeType="1"/>
              <a:stCxn id="9252" idx="1"/>
              <a:endCxn id="9252"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0301" name="TextBox 77"/>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62" name="图片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96"/>
                                        </p:tgtEl>
                                        <p:attrNameLst>
                                          <p:attrName>style.visibility</p:attrName>
                                        </p:attrNameLst>
                                      </p:cBhvr>
                                      <p:to>
                                        <p:strVal val="visible"/>
                                      </p:to>
                                    </p:set>
                                    <p:anim calcmode="lin" valueType="num">
                                      <p:cBhvr>
                                        <p:cTn id="7" dur="500" fill="hold"/>
                                        <p:tgtEl>
                                          <p:spTgt spid="10296"/>
                                        </p:tgtEl>
                                        <p:attrNameLst>
                                          <p:attrName>ppt_w</p:attrName>
                                        </p:attrNameLst>
                                      </p:cBhvr>
                                      <p:tavLst>
                                        <p:tav tm="0">
                                          <p:val>
                                            <p:fltVal val="0"/>
                                          </p:val>
                                        </p:tav>
                                        <p:tav tm="100000">
                                          <p:val>
                                            <p:strVal val="#ppt_w"/>
                                          </p:val>
                                        </p:tav>
                                      </p:tavLst>
                                    </p:anim>
                                    <p:anim calcmode="lin" valueType="num">
                                      <p:cBhvr>
                                        <p:cTn id="8" dur="500" fill="hold"/>
                                        <p:tgtEl>
                                          <p:spTgt spid="10296"/>
                                        </p:tgtEl>
                                        <p:attrNameLst>
                                          <p:attrName>ppt_h</p:attrName>
                                        </p:attrNameLst>
                                      </p:cBhvr>
                                      <p:tavLst>
                                        <p:tav tm="0">
                                          <p:val>
                                            <p:fltVal val="0"/>
                                          </p:val>
                                        </p:tav>
                                        <p:tav tm="100000">
                                          <p:val>
                                            <p:strVal val="#ppt_h"/>
                                          </p:val>
                                        </p:tav>
                                      </p:tavLst>
                                    </p:anim>
                                    <p:animEffect>
                                      <p:cBhvr>
                                        <p:cTn id="9" dur="500"/>
                                        <p:tgtEl>
                                          <p:spTgt spid="10296"/>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0301"/>
                                        </p:tgtEl>
                                        <p:attrNameLst>
                                          <p:attrName>style.visibility</p:attrName>
                                        </p:attrNameLst>
                                      </p:cBhvr>
                                      <p:to>
                                        <p:strVal val="visible"/>
                                      </p:to>
                                    </p:set>
                                    <p:anim calcmode="lin" valueType="num">
                                      <p:cBhvr>
                                        <p:cTn id="13" dur="500" fill="hold"/>
                                        <p:tgtEl>
                                          <p:spTgt spid="10301"/>
                                        </p:tgtEl>
                                        <p:attrNameLst>
                                          <p:attrName>ppt_w</p:attrName>
                                        </p:attrNameLst>
                                      </p:cBhvr>
                                      <p:tavLst>
                                        <p:tav tm="0">
                                          <p:val>
                                            <p:strVal val="4/3*#ppt_w"/>
                                          </p:val>
                                        </p:tav>
                                        <p:tav tm="100000">
                                          <p:val>
                                            <p:strVal val="#ppt_w"/>
                                          </p:val>
                                        </p:tav>
                                      </p:tavLst>
                                    </p:anim>
                                    <p:anim calcmode="lin" valueType="num">
                                      <p:cBhvr>
                                        <p:cTn id="14" dur="500" fill="hold"/>
                                        <p:tgtEl>
                                          <p:spTgt spid="10301"/>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42" presetClass="entr" presetSubtype="0" fill="hold" nodeType="afterEffect">
                                  <p:stCondLst>
                                    <p:cond delay="0"/>
                                  </p:stCondLst>
                                  <p:childTnLst>
                                    <p:set>
                                      <p:cBhvr>
                                        <p:cTn id="17" dur="1" fill="hold">
                                          <p:stCondLst>
                                            <p:cond delay="0"/>
                                          </p:stCondLst>
                                        </p:cTn>
                                        <p:tgtEl>
                                          <p:spTgt spid="10263"/>
                                        </p:tgtEl>
                                        <p:attrNameLst>
                                          <p:attrName>style.visibility</p:attrName>
                                        </p:attrNameLst>
                                      </p:cBhvr>
                                      <p:to>
                                        <p:strVal val="visible"/>
                                      </p:to>
                                    </p:set>
                                    <p:animEffect>
                                      <p:cBhvr>
                                        <p:cTn id="18" dur="500"/>
                                        <p:tgtEl>
                                          <p:spTgt spid="10263"/>
                                        </p:tgtEl>
                                      </p:cBhvr>
                                    </p:animEffect>
                                    <p:anim calcmode="lin" valueType="num">
                                      <p:cBhvr>
                                        <p:cTn id="19" dur="500" fill="hold"/>
                                        <p:tgtEl>
                                          <p:spTgt spid="10263"/>
                                        </p:tgtEl>
                                        <p:attrNameLst>
                                          <p:attrName>ppt_x</p:attrName>
                                        </p:attrNameLst>
                                      </p:cBhvr>
                                      <p:tavLst>
                                        <p:tav tm="0">
                                          <p:val>
                                            <p:strVal val="#ppt_x"/>
                                          </p:val>
                                        </p:tav>
                                        <p:tav tm="100000">
                                          <p:val>
                                            <p:strVal val="#ppt_x"/>
                                          </p:val>
                                        </p:tav>
                                      </p:tavLst>
                                    </p:anim>
                                    <p:anim calcmode="lin" valueType="num">
                                      <p:cBhvr>
                                        <p:cTn id="20" dur="500" fill="hold"/>
                                        <p:tgtEl>
                                          <p:spTgt spid="10263"/>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95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10288"/>
                                        </p:tgtEl>
                                        <p:attrNameLst>
                                          <p:attrName>style.visibility</p:attrName>
                                        </p:attrNameLst>
                                      </p:cBhvr>
                                      <p:to>
                                        <p:strVal val="visible"/>
                                      </p:to>
                                    </p:set>
                                    <p:anim calcmode="lin" valueType="num">
                                      <p:cBhvr>
                                        <p:cTn id="24" dur="250" fill="hold"/>
                                        <p:tgtEl>
                                          <p:spTgt spid="10288"/>
                                        </p:tgtEl>
                                        <p:attrNameLst>
                                          <p:attrName>ppt_w</p:attrName>
                                        </p:attrNameLst>
                                      </p:cBhvr>
                                      <p:tavLst>
                                        <p:tav tm="0">
                                          <p:val>
                                            <p:fltVal val="0"/>
                                          </p:val>
                                        </p:tav>
                                        <p:tav tm="100000">
                                          <p:val>
                                            <p:strVal val="#ppt_w"/>
                                          </p:val>
                                        </p:tav>
                                      </p:tavLst>
                                    </p:anim>
                                    <p:anim calcmode="lin" valueType="num">
                                      <p:cBhvr>
                                        <p:cTn id="25" dur="250" fill="hold"/>
                                        <p:tgtEl>
                                          <p:spTgt spid="10288"/>
                                        </p:tgtEl>
                                        <p:attrNameLst>
                                          <p:attrName>ppt_h</p:attrName>
                                        </p:attrNameLst>
                                      </p:cBhvr>
                                      <p:tavLst>
                                        <p:tav tm="0">
                                          <p:val>
                                            <p:fltVal val="0"/>
                                          </p:val>
                                        </p:tav>
                                        <p:tav tm="100000">
                                          <p:val>
                                            <p:strVal val="#ppt_h"/>
                                          </p:val>
                                        </p:tav>
                                      </p:tavLst>
                                    </p:anim>
                                    <p:anim calcmode="lin" valueType="num">
                                      <p:cBhvr>
                                        <p:cTn id="26" dur="250" fill="hold"/>
                                        <p:tgtEl>
                                          <p:spTgt spid="10288"/>
                                        </p:tgtEl>
                                        <p:attrNameLst>
                                          <p:attrName>style.rotation</p:attrName>
                                        </p:attrNameLst>
                                      </p:cBhvr>
                                      <p:tavLst>
                                        <p:tav tm="0">
                                          <p:val>
                                            <p:fltVal val="90"/>
                                          </p:val>
                                        </p:tav>
                                        <p:tav tm="100000">
                                          <p:val>
                                            <p:fltVal val="0"/>
                                          </p:val>
                                        </p:tav>
                                      </p:tavLst>
                                    </p:anim>
                                    <p:animEffect>
                                      <p:cBhvr>
                                        <p:cTn id="27" dur="250"/>
                                        <p:tgtEl>
                                          <p:spTgt spid="10288"/>
                                        </p:tgtEl>
                                      </p:cBhvr>
                                    </p:animEffect>
                                  </p:childTnLst>
                                </p:cTn>
                              </p:par>
                            </p:childTnLst>
                          </p:cTn>
                        </p:par>
                        <p:par>
                          <p:cTn id="28" fill="hold" nodeType="afterGroup">
                            <p:stCondLst>
                              <p:cond delay="2300"/>
                            </p:stCondLst>
                            <p:childTnLst>
                              <p:par>
                                <p:cTn id="29" presetID="22" presetClass="entr" presetSubtype="4" fill="hold" grpId="0" nodeType="afterEffect">
                                  <p:stCondLst>
                                    <p:cond delay="0"/>
                                  </p:stCondLst>
                                  <p:childTnLst>
                                    <p:set>
                                      <p:cBhvr>
                                        <p:cTn id="30" dur="1" fill="hold">
                                          <p:stCondLst>
                                            <p:cond delay="0"/>
                                          </p:stCondLst>
                                        </p:cTn>
                                        <p:tgtEl>
                                          <p:spTgt spid="10295"/>
                                        </p:tgtEl>
                                        <p:attrNameLst>
                                          <p:attrName>style.visibility</p:attrName>
                                        </p:attrNameLst>
                                      </p:cBhvr>
                                      <p:to>
                                        <p:strVal val="visible"/>
                                      </p:to>
                                    </p:set>
                                    <p:animEffect>
                                      <p:cBhvr>
                                        <p:cTn id="31" dur="500"/>
                                        <p:tgtEl>
                                          <p:spTgt spid="10295"/>
                                        </p:tgtEl>
                                      </p:cBhvr>
                                    </p:animEffect>
                                  </p:childTnLst>
                                </p:cTn>
                              </p:par>
                            </p:childTnLst>
                          </p:cTn>
                        </p:par>
                        <p:par>
                          <p:cTn id="32" fill="hold" nodeType="afterGroup">
                            <p:stCondLst>
                              <p:cond delay="2800"/>
                            </p:stCondLst>
                            <p:childTnLst>
                              <p:par>
                                <p:cTn id="33" presetID="42" presetClass="entr" presetSubtype="0" fill="hold" nodeType="afterEffect">
                                  <p:stCondLst>
                                    <p:cond delay="0"/>
                                  </p:stCondLst>
                                  <p:childTnLst>
                                    <p:set>
                                      <p:cBhvr>
                                        <p:cTn id="34" dur="1" fill="hold">
                                          <p:stCondLst>
                                            <p:cond delay="0"/>
                                          </p:stCondLst>
                                        </p:cTn>
                                        <p:tgtEl>
                                          <p:spTgt spid="10278"/>
                                        </p:tgtEl>
                                        <p:attrNameLst>
                                          <p:attrName>style.visibility</p:attrName>
                                        </p:attrNameLst>
                                      </p:cBhvr>
                                      <p:to>
                                        <p:strVal val="visible"/>
                                      </p:to>
                                    </p:set>
                                    <p:animEffect>
                                      <p:cBhvr>
                                        <p:cTn id="35" dur="500"/>
                                        <p:tgtEl>
                                          <p:spTgt spid="10278"/>
                                        </p:tgtEl>
                                      </p:cBhvr>
                                    </p:animEffect>
                                    <p:anim calcmode="lin" valueType="num">
                                      <p:cBhvr>
                                        <p:cTn id="36" dur="500" fill="hold"/>
                                        <p:tgtEl>
                                          <p:spTgt spid="10278"/>
                                        </p:tgtEl>
                                        <p:attrNameLst>
                                          <p:attrName>ppt_x</p:attrName>
                                        </p:attrNameLst>
                                      </p:cBhvr>
                                      <p:tavLst>
                                        <p:tav tm="0">
                                          <p:val>
                                            <p:strVal val="#ppt_x"/>
                                          </p:val>
                                        </p:tav>
                                        <p:tav tm="100000">
                                          <p:val>
                                            <p:strVal val="#ppt_x"/>
                                          </p:val>
                                        </p:tav>
                                      </p:tavLst>
                                    </p:anim>
                                    <p:anim calcmode="lin" valueType="num">
                                      <p:cBhvr>
                                        <p:cTn id="37" dur="500" fill="hold"/>
                                        <p:tgtEl>
                                          <p:spTgt spid="10278"/>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33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0289"/>
                                        </p:tgtEl>
                                        <p:attrNameLst>
                                          <p:attrName>style.visibility</p:attrName>
                                        </p:attrNameLst>
                                      </p:cBhvr>
                                      <p:to>
                                        <p:strVal val="visible"/>
                                      </p:to>
                                    </p:set>
                                    <p:anim calcmode="lin" valueType="num">
                                      <p:cBhvr>
                                        <p:cTn id="41" dur="250" fill="hold"/>
                                        <p:tgtEl>
                                          <p:spTgt spid="10289"/>
                                        </p:tgtEl>
                                        <p:attrNameLst>
                                          <p:attrName>ppt_w</p:attrName>
                                        </p:attrNameLst>
                                      </p:cBhvr>
                                      <p:tavLst>
                                        <p:tav tm="0">
                                          <p:val>
                                            <p:fltVal val="0"/>
                                          </p:val>
                                        </p:tav>
                                        <p:tav tm="100000">
                                          <p:val>
                                            <p:strVal val="#ppt_w"/>
                                          </p:val>
                                        </p:tav>
                                      </p:tavLst>
                                    </p:anim>
                                    <p:anim calcmode="lin" valueType="num">
                                      <p:cBhvr>
                                        <p:cTn id="42" dur="250" fill="hold"/>
                                        <p:tgtEl>
                                          <p:spTgt spid="10289"/>
                                        </p:tgtEl>
                                        <p:attrNameLst>
                                          <p:attrName>ppt_h</p:attrName>
                                        </p:attrNameLst>
                                      </p:cBhvr>
                                      <p:tavLst>
                                        <p:tav tm="0">
                                          <p:val>
                                            <p:fltVal val="0"/>
                                          </p:val>
                                        </p:tav>
                                        <p:tav tm="100000">
                                          <p:val>
                                            <p:strVal val="#ppt_h"/>
                                          </p:val>
                                        </p:tav>
                                      </p:tavLst>
                                    </p:anim>
                                    <p:anim calcmode="lin" valueType="num">
                                      <p:cBhvr>
                                        <p:cTn id="43" dur="250" fill="hold"/>
                                        <p:tgtEl>
                                          <p:spTgt spid="10289"/>
                                        </p:tgtEl>
                                        <p:attrNameLst>
                                          <p:attrName>style.rotation</p:attrName>
                                        </p:attrNameLst>
                                      </p:cBhvr>
                                      <p:tavLst>
                                        <p:tav tm="0">
                                          <p:val>
                                            <p:fltVal val="90"/>
                                          </p:val>
                                        </p:tav>
                                        <p:tav tm="100000">
                                          <p:val>
                                            <p:fltVal val="0"/>
                                          </p:val>
                                        </p:tav>
                                      </p:tavLst>
                                    </p:anim>
                                    <p:animEffect>
                                      <p:cBhvr>
                                        <p:cTn id="44" dur="250"/>
                                        <p:tgtEl>
                                          <p:spTgt spid="10289"/>
                                        </p:tgtEl>
                                      </p:cBhvr>
                                    </p:animEffect>
                                  </p:childTnLst>
                                </p:cTn>
                              </p:par>
                            </p:childTnLst>
                          </p:cTn>
                        </p:par>
                        <p:par>
                          <p:cTn id="45" fill="hold" nodeType="afterGroup">
                            <p:stCondLst>
                              <p:cond delay="3650"/>
                            </p:stCondLst>
                            <p:childTnLst>
                              <p:par>
                                <p:cTn id="46" presetID="22" presetClass="entr" presetSubtype="4" fill="hold" grpId="0" nodeType="afterEffect">
                                  <p:stCondLst>
                                    <p:cond delay="0"/>
                                  </p:stCondLst>
                                  <p:childTnLst>
                                    <p:set>
                                      <p:cBhvr>
                                        <p:cTn id="47" dur="1" fill="hold">
                                          <p:stCondLst>
                                            <p:cond delay="0"/>
                                          </p:stCondLst>
                                        </p:cTn>
                                        <p:tgtEl>
                                          <p:spTgt spid="10292"/>
                                        </p:tgtEl>
                                        <p:attrNameLst>
                                          <p:attrName>style.visibility</p:attrName>
                                        </p:attrNameLst>
                                      </p:cBhvr>
                                      <p:to>
                                        <p:strVal val="visible"/>
                                      </p:to>
                                    </p:set>
                                    <p:animEffect>
                                      <p:cBhvr>
                                        <p:cTn id="48" dur="500"/>
                                        <p:tgtEl>
                                          <p:spTgt spid="10292"/>
                                        </p:tgtEl>
                                      </p:cBhvr>
                                    </p:animEffect>
                                  </p:childTnLst>
                                </p:cTn>
                              </p:par>
                            </p:childTnLst>
                          </p:cTn>
                        </p:par>
                        <p:par>
                          <p:cTn id="49" fill="hold" nodeType="afterGroup">
                            <p:stCondLst>
                              <p:cond delay="4150"/>
                            </p:stCondLst>
                            <p:childTnLst>
                              <p:par>
                                <p:cTn id="50" presetID="42" presetClass="entr" presetSubtype="0" fill="hold" nodeType="afterEffect">
                                  <p:stCondLst>
                                    <p:cond delay="0"/>
                                  </p:stCondLst>
                                  <p:childTnLst>
                                    <p:set>
                                      <p:cBhvr>
                                        <p:cTn id="51" dur="1" fill="hold">
                                          <p:stCondLst>
                                            <p:cond delay="0"/>
                                          </p:stCondLst>
                                        </p:cTn>
                                        <p:tgtEl>
                                          <p:spTgt spid="10268"/>
                                        </p:tgtEl>
                                        <p:attrNameLst>
                                          <p:attrName>style.visibility</p:attrName>
                                        </p:attrNameLst>
                                      </p:cBhvr>
                                      <p:to>
                                        <p:strVal val="visible"/>
                                      </p:to>
                                    </p:set>
                                    <p:animEffect>
                                      <p:cBhvr>
                                        <p:cTn id="52" dur="500"/>
                                        <p:tgtEl>
                                          <p:spTgt spid="10268"/>
                                        </p:tgtEl>
                                      </p:cBhvr>
                                    </p:animEffect>
                                    <p:anim calcmode="lin" valueType="num">
                                      <p:cBhvr>
                                        <p:cTn id="53" dur="500" fill="hold"/>
                                        <p:tgtEl>
                                          <p:spTgt spid="10268"/>
                                        </p:tgtEl>
                                        <p:attrNameLst>
                                          <p:attrName>ppt_x</p:attrName>
                                        </p:attrNameLst>
                                      </p:cBhvr>
                                      <p:tavLst>
                                        <p:tav tm="0">
                                          <p:val>
                                            <p:strVal val="#ppt_x"/>
                                          </p:val>
                                        </p:tav>
                                        <p:tav tm="100000">
                                          <p:val>
                                            <p:strVal val="#ppt_x"/>
                                          </p:val>
                                        </p:tav>
                                      </p:tavLst>
                                    </p:anim>
                                    <p:anim calcmode="lin" valueType="num">
                                      <p:cBhvr>
                                        <p:cTn id="54" dur="500" fill="hold"/>
                                        <p:tgtEl>
                                          <p:spTgt spid="10268"/>
                                        </p:tgtEl>
                                        <p:attrNameLst>
                                          <p:attrName>ppt_y</p:attrName>
                                        </p:attrNameLst>
                                      </p:cBhvr>
                                      <p:tavLst>
                                        <p:tav tm="0">
                                          <p:val>
                                            <p:strVal val="#ppt_y+.1"/>
                                          </p:val>
                                        </p:tav>
                                        <p:tav tm="100000">
                                          <p:val>
                                            <p:strVal val="#ppt_y"/>
                                          </p:val>
                                        </p:tav>
                                      </p:tavLst>
                                    </p:anim>
                                  </p:childTnLst>
                                </p:cTn>
                              </p:par>
                            </p:childTnLst>
                          </p:cTn>
                        </p:par>
                        <p:par>
                          <p:cTn id="55" fill="hold" nodeType="afterGroup">
                            <p:stCondLst>
                              <p:cond delay="4650"/>
                            </p:stCondLst>
                            <p:childTnLst>
                              <p:par>
                                <p:cTn id="56" presetID="31" presetClass="entr" presetSubtype="0" fill="hold" grpId="0" nodeType="afterEffect">
                                  <p:stCondLst>
                                    <p:cond delay="0"/>
                                  </p:stCondLst>
                                  <p:iterate type="lt">
                                    <p:tmPct val="5000"/>
                                  </p:iterate>
                                  <p:childTnLst>
                                    <p:set>
                                      <p:cBhvr>
                                        <p:cTn id="57" dur="1" fill="hold">
                                          <p:stCondLst>
                                            <p:cond delay="0"/>
                                          </p:stCondLst>
                                        </p:cTn>
                                        <p:tgtEl>
                                          <p:spTgt spid="10290"/>
                                        </p:tgtEl>
                                        <p:attrNameLst>
                                          <p:attrName>style.visibility</p:attrName>
                                        </p:attrNameLst>
                                      </p:cBhvr>
                                      <p:to>
                                        <p:strVal val="visible"/>
                                      </p:to>
                                    </p:set>
                                    <p:anim calcmode="lin" valueType="num">
                                      <p:cBhvr>
                                        <p:cTn id="58" dur="250" fill="hold"/>
                                        <p:tgtEl>
                                          <p:spTgt spid="10290"/>
                                        </p:tgtEl>
                                        <p:attrNameLst>
                                          <p:attrName>ppt_w</p:attrName>
                                        </p:attrNameLst>
                                      </p:cBhvr>
                                      <p:tavLst>
                                        <p:tav tm="0">
                                          <p:val>
                                            <p:fltVal val="0"/>
                                          </p:val>
                                        </p:tav>
                                        <p:tav tm="100000">
                                          <p:val>
                                            <p:strVal val="#ppt_w"/>
                                          </p:val>
                                        </p:tav>
                                      </p:tavLst>
                                    </p:anim>
                                    <p:anim calcmode="lin" valueType="num">
                                      <p:cBhvr>
                                        <p:cTn id="59" dur="250" fill="hold"/>
                                        <p:tgtEl>
                                          <p:spTgt spid="10290"/>
                                        </p:tgtEl>
                                        <p:attrNameLst>
                                          <p:attrName>ppt_h</p:attrName>
                                        </p:attrNameLst>
                                      </p:cBhvr>
                                      <p:tavLst>
                                        <p:tav tm="0">
                                          <p:val>
                                            <p:fltVal val="0"/>
                                          </p:val>
                                        </p:tav>
                                        <p:tav tm="100000">
                                          <p:val>
                                            <p:strVal val="#ppt_h"/>
                                          </p:val>
                                        </p:tav>
                                      </p:tavLst>
                                    </p:anim>
                                    <p:anim calcmode="lin" valueType="num">
                                      <p:cBhvr>
                                        <p:cTn id="60" dur="250" fill="hold"/>
                                        <p:tgtEl>
                                          <p:spTgt spid="10290"/>
                                        </p:tgtEl>
                                        <p:attrNameLst>
                                          <p:attrName>style.rotation</p:attrName>
                                        </p:attrNameLst>
                                      </p:cBhvr>
                                      <p:tavLst>
                                        <p:tav tm="0">
                                          <p:val>
                                            <p:fltVal val="90"/>
                                          </p:val>
                                        </p:tav>
                                        <p:tav tm="100000">
                                          <p:val>
                                            <p:fltVal val="0"/>
                                          </p:val>
                                        </p:tav>
                                      </p:tavLst>
                                    </p:anim>
                                    <p:animEffect>
                                      <p:cBhvr>
                                        <p:cTn id="61" dur="250"/>
                                        <p:tgtEl>
                                          <p:spTgt spid="10290"/>
                                        </p:tgtEl>
                                      </p:cBhvr>
                                    </p:animEffect>
                                  </p:childTnLst>
                                </p:cTn>
                              </p:par>
                            </p:childTnLst>
                          </p:cTn>
                        </p:par>
                        <p:par>
                          <p:cTn id="62" fill="hold" nodeType="afterGroup">
                            <p:stCondLst>
                              <p:cond delay="5000"/>
                            </p:stCondLst>
                            <p:childTnLst>
                              <p:par>
                                <p:cTn id="63" presetID="22" presetClass="entr" presetSubtype="4" fill="hold" grpId="0" nodeType="afterEffect">
                                  <p:stCondLst>
                                    <p:cond delay="0"/>
                                  </p:stCondLst>
                                  <p:childTnLst>
                                    <p:set>
                                      <p:cBhvr>
                                        <p:cTn id="64" dur="1" fill="hold">
                                          <p:stCondLst>
                                            <p:cond delay="0"/>
                                          </p:stCondLst>
                                        </p:cTn>
                                        <p:tgtEl>
                                          <p:spTgt spid="10293"/>
                                        </p:tgtEl>
                                        <p:attrNameLst>
                                          <p:attrName>style.visibility</p:attrName>
                                        </p:attrNameLst>
                                      </p:cBhvr>
                                      <p:to>
                                        <p:strVal val="visible"/>
                                      </p:to>
                                    </p:set>
                                    <p:animEffect>
                                      <p:cBhvr>
                                        <p:cTn id="65" dur="500"/>
                                        <p:tgtEl>
                                          <p:spTgt spid="10293"/>
                                        </p:tgtEl>
                                      </p:cBhvr>
                                    </p:animEffect>
                                  </p:childTnLst>
                                </p:cTn>
                              </p:par>
                            </p:childTnLst>
                          </p:cTn>
                        </p:par>
                        <p:par>
                          <p:cTn id="66" fill="hold" nodeType="afterGroup">
                            <p:stCondLst>
                              <p:cond delay="5500"/>
                            </p:stCondLst>
                            <p:childTnLst>
                              <p:par>
                                <p:cTn id="67" presetID="42" presetClass="entr" presetSubtype="0" fill="hold" nodeType="afterEffect">
                                  <p:stCondLst>
                                    <p:cond delay="0"/>
                                  </p:stCondLst>
                                  <p:childTnLst>
                                    <p:set>
                                      <p:cBhvr>
                                        <p:cTn id="68" dur="1" fill="hold">
                                          <p:stCondLst>
                                            <p:cond delay="0"/>
                                          </p:stCondLst>
                                        </p:cTn>
                                        <p:tgtEl>
                                          <p:spTgt spid="10273"/>
                                        </p:tgtEl>
                                        <p:attrNameLst>
                                          <p:attrName>style.visibility</p:attrName>
                                        </p:attrNameLst>
                                      </p:cBhvr>
                                      <p:to>
                                        <p:strVal val="visible"/>
                                      </p:to>
                                    </p:set>
                                    <p:animEffect>
                                      <p:cBhvr>
                                        <p:cTn id="69" dur="500"/>
                                        <p:tgtEl>
                                          <p:spTgt spid="10273"/>
                                        </p:tgtEl>
                                      </p:cBhvr>
                                    </p:animEffect>
                                    <p:anim calcmode="lin" valueType="num">
                                      <p:cBhvr>
                                        <p:cTn id="70" dur="500" fill="hold"/>
                                        <p:tgtEl>
                                          <p:spTgt spid="10273"/>
                                        </p:tgtEl>
                                        <p:attrNameLst>
                                          <p:attrName>ppt_x</p:attrName>
                                        </p:attrNameLst>
                                      </p:cBhvr>
                                      <p:tavLst>
                                        <p:tav tm="0">
                                          <p:val>
                                            <p:strVal val="#ppt_x"/>
                                          </p:val>
                                        </p:tav>
                                        <p:tav tm="100000">
                                          <p:val>
                                            <p:strVal val="#ppt_x"/>
                                          </p:val>
                                        </p:tav>
                                      </p:tavLst>
                                    </p:anim>
                                    <p:anim calcmode="lin" valueType="num">
                                      <p:cBhvr>
                                        <p:cTn id="71" dur="500" fill="hold"/>
                                        <p:tgtEl>
                                          <p:spTgt spid="10273"/>
                                        </p:tgtEl>
                                        <p:attrNameLst>
                                          <p:attrName>ppt_y</p:attrName>
                                        </p:attrNameLst>
                                      </p:cBhvr>
                                      <p:tavLst>
                                        <p:tav tm="0">
                                          <p:val>
                                            <p:strVal val="#ppt_y+.1"/>
                                          </p:val>
                                        </p:tav>
                                        <p:tav tm="100000">
                                          <p:val>
                                            <p:strVal val="#ppt_y"/>
                                          </p:val>
                                        </p:tav>
                                      </p:tavLst>
                                    </p:anim>
                                  </p:childTnLst>
                                </p:cTn>
                              </p:par>
                            </p:childTnLst>
                          </p:cTn>
                        </p:par>
                        <p:par>
                          <p:cTn id="72" fill="hold" nodeType="afterGroup">
                            <p:stCondLst>
                              <p:cond delay="6000"/>
                            </p:stCondLst>
                            <p:childTnLst>
                              <p:par>
                                <p:cTn id="73" presetID="31" presetClass="entr" presetSubtype="0" fill="hold" grpId="0" nodeType="afterEffect">
                                  <p:stCondLst>
                                    <p:cond delay="0"/>
                                  </p:stCondLst>
                                  <p:iterate type="lt">
                                    <p:tmPct val="5000"/>
                                  </p:iterate>
                                  <p:childTnLst>
                                    <p:set>
                                      <p:cBhvr>
                                        <p:cTn id="74" dur="1" fill="hold">
                                          <p:stCondLst>
                                            <p:cond delay="0"/>
                                          </p:stCondLst>
                                        </p:cTn>
                                        <p:tgtEl>
                                          <p:spTgt spid="10291"/>
                                        </p:tgtEl>
                                        <p:attrNameLst>
                                          <p:attrName>style.visibility</p:attrName>
                                        </p:attrNameLst>
                                      </p:cBhvr>
                                      <p:to>
                                        <p:strVal val="visible"/>
                                      </p:to>
                                    </p:set>
                                    <p:anim calcmode="lin" valueType="num">
                                      <p:cBhvr>
                                        <p:cTn id="75" dur="250" fill="hold"/>
                                        <p:tgtEl>
                                          <p:spTgt spid="10291"/>
                                        </p:tgtEl>
                                        <p:attrNameLst>
                                          <p:attrName>ppt_w</p:attrName>
                                        </p:attrNameLst>
                                      </p:cBhvr>
                                      <p:tavLst>
                                        <p:tav tm="0">
                                          <p:val>
                                            <p:fltVal val="0"/>
                                          </p:val>
                                        </p:tav>
                                        <p:tav tm="100000">
                                          <p:val>
                                            <p:strVal val="#ppt_w"/>
                                          </p:val>
                                        </p:tav>
                                      </p:tavLst>
                                    </p:anim>
                                    <p:anim calcmode="lin" valueType="num">
                                      <p:cBhvr>
                                        <p:cTn id="76" dur="250" fill="hold"/>
                                        <p:tgtEl>
                                          <p:spTgt spid="10291"/>
                                        </p:tgtEl>
                                        <p:attrNameLst>
                                          <p:attrName>ppt_h</p:attrName>
                                        </p:attrNameLst>
                                      </p:cBhvr>
                                      <p:tavLst>
                                        <p:tav tm="0">
                                          <p:val>
                                            <p:fltVal val="0"/>
                                          </p:val>
                                        </p:tav>
                                        <p:tav tm="100000">
                                          <p:val>
                                            <p:strVal val="#ppt_h"/>
                                          </p:val>
                                        </p:tav>
                                      </p:tavLst>
                                    </p:anim>
                                    <p:anim calcmode="lin" valueType="num">
                                      <p:cBhvr>
                                        <p:cTn id="77" dur="250" fill="hold"/>
                                        <p:tgtEl>
                                          <p:spTgt spid="10291"/>
                                        </p:tgtEl>
                                        <p:attrNameLst>
                                          <p:attrName>style.rotation</p:attrName>
                                        </p:attrNameLst>
                                      </p:cBhvr>
                                      <p:tavLst>
                                        <p:tav tm="0">
                                          <p:val>
                                            <p:fltVal val="90"/>
                                          </p:val>
                                        </p:tav>
                                        <p:tav tm="100000">
                                          <p:val>
                                            <p:fltVal val="0"/>
                                          </p:val>
                                        </p:tav>
                                      </p:tavLst>
                                    </p:anim>
                                    <p:animEffect>
                                      <p:cBhvr>
                                        <p:cTn id="78" dur="250"/>
                                        <p:tgtEl>
                                          <p:spTgt spid="10291"/>
                                        </p:tgtEl>
                                      </p:cBhvr>
                                    </p:animEffect>
                                  </p:childTnLst>
                                </p:cTn>
                              </p:par>
                            </p:childTnLst>
                          </p:cTn>
                        </p:par>
                        <p:par>
                          <p:cTn id="79" fill="hold" nodeType="afterGroup">
                            <p:stCondLst>
                              <p:cond delay="6350"/>
                            </p:stCondLst>
                            <p:childTnLst>
                              <p:par>
                                <p:cTn id="80" presetID="22" presetClass="entr" presetSubtype="4" fill="hold" grpId="0" nodeType="afterEffect">
                                  <p:stCondLst>
                                    <p:cond delay="0"/>
                                  </p:stCondLst>
                                  <p:childTnLst>
                                    <p:set>
                                      <p:cBhvr>
                                        <p:cTn id="81" dur="1" fill="hold">
                                          <p:stCondLst>
                                            <p:cond delay="0"/>
                                          </p:stCondLst>
                                        </p:cTn>
                                        <p:tgtEl>
                                          <p:spTgt spid="10294"/>
                                        </p:tgtEl>
                                        <p:attrNameLst>
                                          <p:attrName>style.visibility</p:attrName>
                                        </p:attrNameLst>
                                      </p:cBhvr>
                                      <p:to>
                                        <p:strVal val="visible"/>
                                      </p:to>
                                    </p:set>
                                    <p:animEffect>
                                      <p:cBhvr>
                                        <p:cTn id="82" dur="500"/>
                                        <p:tgtEl>
                                          <p:spTgt spid="1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8" grpId="0" bldLvl="0" autoUpdateAnimBg="0"/>
      <p:bldP spid="10289" grpId="0" bldLvl="0" autoUpdateAnimBg="0"/>
      <p:bldP spid="10290" grpId="0" bldLvl="0" autoUpdateAnimBg="0"/>
      <p:bldP spid="10291" grpId="0" bldLvl="0" autoUpdateAnimBg="0"/>
      <p:bldP spid="10292" grpId="0" bldLvl="0" autoUpdateAnimBg="0"/>
      <p:bldP spid="10293" grpId="0" bldLvl="0" autoUpdateAnimBg="0"/>
      <p:bldP spid="10294" grpId="0" bldLvl="0" autoUpdateAnimBg="0"/>
      <p:bldP spid="10295" grpId="0" bldLvl="0" autoUpdateAnimBg="0"/>
      <p:bldP spid="10301"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组合 1"/>
          <p:cNvGrpSpPr>
            <a:grpSpLocks/>
          </p:cNvGrpSpPr>
          <p:nvPr/>
        </p:nvGrpSpPr>
        <p:grpSpPr bwMode="auto">
          <a:xfrm>
            <a:off x="8626475" y="2211388"/>
            <a:ext cx="247650" cy="720725"/>
            <a:chOff x="0" y="0"/>
            <a:chExt cx="246504" cy="720080"/>
          </a:xfrm>
        </p:grpSpPr>
        <p:sp>
          <p:nvSpPr>
            <p:cNvPr id="10302" name="等腰三角形 2"/>
            <p:cNvSpPr>
              <a:spLocks noChangeArrowheads="1"/>
            </p:cNvSpPr>
            <p:nvPr/>
          </p:nvSpPr>
          <p:spPr bwMode="auto">
            <a:xfrm rot="-5400000">
              <a:off x="-124162" y="262885"/>
              <a:ext cx="471015" cy="192061"/>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303" name="燕尾形 13"/>
            <p:cNvSpPr>
              <a:spLocks noChangeAspect="1" noChangeArrowheads="1"/>
            </p:cNvSpPr>
            <p:nvPr/>
          </p:nvSpPr>
          <p:spPr bwMode="auto">
            <a:xfrm>
              <a:off x="0" y="0"/>
              <a:ext cx="246504" cy="720080"/>
            </a:xfrm>
            <a:custGeom>
              <a:avLst/>
              <a:gdLst>
                <a:gd name="T0" fmla="*/ 121156 w 246504"/>
                <a:gd name="T1" fmla="*/ 231264 h 720080"/>
                <a:gd name="T2" fmla="*/ 163156 w 246504"/>
                <a:gd name="T3" fmla="*/ 357264 h 720080"/>
                <a:gd name="T4" fmla="*/ 121156 w 246504"/>
                <a:gd name="T5" fmla="*/ 483264 h 720080"/>
                <a:gd name="T6" fmla="*/ 163156 w 246504"/>
                <a:gd name="T7" fmla="*/ 483264 h 720080"/>
                <a:gd name="T8" fmla="*/ 205156 w 246504"/>
                <a:gd name="T9" fmla="*/ 357264 h 720080"/>
                <a:gd name="T10" fmla="*/ 163156 w 246504"/>
                <a:gd name="T11" fmla="*/ 231264 h 720080"/>
                <a:gd name="T12" fmla="*/ 121156 w 246504"/>
                <a:gd name="T13" fmla="*/ 231264 h 720080"/>
                <a:gd name="T14" fmla="*/ 246504 w 246504"/>
                <a:gd name="T15" fmla="*/ 0 h 720080"/>
                <a:gd name="T16" fmla="*/ 246504 w 246504"/>
                <a:gd name="T17" fmla="*/ 720080 h 720080"/>
                <a:gd name="T18" fmla="*/ 0 w 246504"/>
                <a:gd name="T19" fmla="*/ 360040 h 720080"/>
                <a:gd name="T20" fmla="*/ 246504 w 246504"/>
                <a:gd name="T21" fmla="*/ 0 h 720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504"/>
                <a:gd name="T34" fmla="*/ 0 h 720080"/>
                <a:gd name="T35" fmla="*/ 246504 w 246504"/>
                <a:gd name="T36" fmla="*/ 720080 h 7200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504" h="720080">
                  <a:moveTo>
                    <a:pt x="121156" y="231264"/>
                  </a:moveTo>
                  <a:lnTo>
                    <a:pt x="163156" y="357264"/>
                  </a:lnTo>
                  <a:lnTo>
                    <a:pt x="121156" y="483264"/>
                  </a:lnTo>
                  <a:lnTo>
                    <a:pt x="163156" y="483264"/>
                  </a:lnTo>
                  <a:lnTo>
                    <a:pt x="205156" y="357264"/>
                  </a:lnTo>
                  <a:lnTo>
                    <a:pt x="163156" y="231264"/>
                  </a:lnTo>
                  <a:lnTo>
                    <a:pt x="121156" y="231264"/>
                  </a:lnTo>
                  <a:close/>
                  <a:moveTo>
                    <a:pt x="246504" y="0"/>
                  </a:moveTo>
                  <a:lnTo>
                    <a:pt x="246504" y="720080"/>
                  </a:lnTo>
                  <a:lnTo>
                    <a:pt x="0" y="360040"/>
                  </a:lnTo>
                  <a:lnTo>
                    <a:pt x="246504" y="0"/>
                  </a:lnTo>
                  <a:close/>
                </a:path>
              </a:pathLst>
            </a:custGeom>
            <a:solidFill>
              <a:schemeClr val="tx1"/>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endParaRPr lang="zh-CN" altLang="en-US"/>
            </a:p>
          </p:txBody>
        </p:sp>
      </p:grpSp>
      <p:sp>
        <p:nvSpPr>
          <p:cNvPr id="10243" name="等腰三角形 4"/>
          <p:cNvSpPr>
            <a:spLocks noChangeArrowheads="1"/>
          </p:cNvSpPr>
          <p:nvPr/>
        </p:nvSpPr>
        <p:spPr bwMode="auto">
          <a:xfrm>
            <a:off x="-2422525" y="1927225"/>
            <a:ext cx="6181725" cy="3082925"/>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44" name="等腰三角形 5"/>
          <p:cNvSpPr>
            <a:spLocks noChangeArrowheads="1"/>
          </p:cNvSpPr>
          <p:nvPr/>
        </p:nvSpPr>
        <p:spPr bwMode="auto">
          <a:xfrm rot="5400000">
            <a:off x="-436563" y="1468438"/>
            <a:ext cx="1368425" cy="682626"/>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45" name="等腰三角形 6"/>
          <p:cNvSpPr>
            <a:spLocks noChangeArrowheads="1"/>
          </p:cNvSpPr>
          <p:nvPr/>
        </p:nvSpPr>
        <p:spPr bwMode="auto">
          <a:xfrm rot="10800000">
            <a:off x="-1000125" y="123825"/>
            <a:ext cx="3294063" cy="1643063"/>
          </a:xfrm>
          <a:prstGeom prst="triangle">
            <a:avLst>
              <a:gd name="adj" fmla="val 50000"/>
            </a:avLst>
          </a:prstGeom>
          <a:gradFill rotWithShape="1">
            <a:gsLst>
              <a:gs pos="0">
                <a:srgbClr val="D00000"/>
              </a:gs>
              <a:gs pos="100000">
                <a:srgbClr val="FF0000"/>
              </a:gs>
            </a:gsLst>
            <a:lin ang="18900000" scaled="1"/>
          </a:gra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46" name="直接连接符 11"/>
          <p:cNvSpPr>
            <a:spLocks noChangeAspect="1" noChangeShapeType="1"/>
          </p:cNvSpPr>
          <p:nvPr/>
        </p:nvSpPr>
        <p:spPr bwMode="auto">
          <a:xfrm rot="16200000" flipH="1">
            <a:off x="-1632744" y="-692944"/>
            <a:ext cx="2270125"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7" name="直接连接符 12"/>
          <p:cNvSpPr>
            <a:spLocks noChangeAspect="1" noChangeShapeType="1"/>
          </p:cNvSpPr>
          <p:nvPr/>
        </p:nvSpPr>
        <p:spPr bwMode="auto">
          <a:xfrm rot="-5400000">
            <a:off x="669925" y="-696912"/>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8" name="直接连接符 13"/>
          <p:cNvSpPr>
            <a:spLocks noChangeAspect="1" noChangeShapeType="1"/>
          </p:cNvSpPr>
          <p:nvPr/>
        </p:nvSpPr>
        <p:spPr bwMode="auto">
          <a:xfrm rot="10800000" flipH="1">
            <a:off x="-1862138" y="1808163"/>
            <a:ext cx="2268538" cy="2303462"/>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9" name="直接连接符 14"/>
          <p:cNvSpPr>
            <a:spLocks noChangeAspect="1" noChangeShapeType="1"/>
          </p:cNvSpPr>
          <p:nvPr/>
        </p:nvSpPr>
        <p:spPr bwMode="auto">
          <a:xfrm rot="10800000">
            <a:off x="-1866900" y="-493713"/>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0" name="直接连接符 15"/>
          <p:cNvSpPr>
            <a:spLocks noChangeAspect="1" noChangeShapeType="1"/>
          </p:cNvSpPr>
          <p:nvPr/>
        </p:nvSpPr>
        <p:spPr bwMode="auto">
          <a:xfrm rot="5400000" flipH="1">
            <a:off x="685801" y="2068512"/>
            <a:ext cx="2906712" cy="29511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1" name="直接连接符 16"/>
          <p:cNvSpPr>
            <a:spLocks noChangeAspect="1" noChangeShapeType="1"/>
          </p:cNvSpPr>
          <p:nvPr/>
        </p:nvSpPr>
        <p:spPr bwMode="auto">
          <a:xfrm rot="5400000">
            <a:off x="-1631950" y="2071687"/>
            <a:ext cx="2268538" cy="2303463"/>
          </a:xfrm>
          <a:prstGeom prst="line">
            <a:avLst/>
          </a:prstGeom>
          <a:noFill/>
          <a:ln w="6350">
            <a:solidFill>
              <a:srgbClr val="F2F2F2">
                <a:alpha val="69019"/>
              </a:srgbClr>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2" name="直接连接符 19"/>
          <p:cNvSpPr>
            <a:spLocks noChangeAspect="1" noChangeShapeType="1"/>
          </p:cNvSpPr>
          <p:nvPr/>
        </p:nvSpPr>
        <p:spPr bwMode="auto">
          <a:xfrm rot="5400000" flipH="1">
            <a:off x="784225" y="1790700"/>
            <a:ext cx="3543300" cy="36004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3" name="直接连接符 20"/>
          <p:cNvSpPr>
            <a:spLocks noChangeAspect="1" noChangeShapeType="1"/>
          </p:cNvSpPr>
          <p:nvPr/>
        </p:nvSpPr>
        <p:spPr bwMode="auto">
          <a:xfrm rot="5400000" flipH="1">
            <a:off x="911225" y="1792288"/>
            <a:ext cx="3260725" cy="3311525"/>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4" name="直接连接符 21"/>
          <p:cNvSpPr>
            <a:spLocks noChangeAspect="1" noChangeShapeType="1"/>
          </p:cNvSpPr>
          <p:nvPr/>
        </p:nvSpPr>
        <p:spPr bwMode="auto">
          <a:xfrm rot="-5400000">
            <a:off x="781050" y="-752475"/>
            <a:ext cx="2552700" cy="259080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5" name="直接连接符 22"/>
          <p:cNvSpPr>
            <a:spLocks noChangeAspect="1" noChangeShapeType="1"/>
          </p:cNvSpPr>
          <p:nvPr/>
        </p:nvSpPr>
        <p:spPr bwMode="auto">
          <a:xfrm rot="-5400000">
            <a:off x="907256" y="-681831"/>
            <a:ext cx="2481263" cy="2520950"/>
          </a:xfrm>
          <a:prstGeom prst="line">
            <a:avLst/>
          </a:prstGeom>
          <a:noFill/>
          <a:ln w="6350">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56" name="矩形 23"/>
          <p:cNvSpPr>
            <a:spLocks noChangeArrowheads="1"/>
          </p:cNvSpPr>
          <p:nvPr/>
        </p:nvSpPr>
        <p:spPr bwMode="auto">
          <a:xfrm>
            <a:off x="-9525" y="5019675"/>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57" name="矩形 24"/>
          <p:cNvSpPr>
            <a:spLocks noChangeArrowheads="1"/>
          </p:cNvSpPr>
          <p:nvPr/>
        </p:nvSpPr>
        <p:spPr bwMode="auto">
          <a:xfrm>
            <a:off x="-9525" y="0"/>
            <a:ext cx="9153525" cy="123825"/>
          </a:xfrm>
          <a:prstGeom prst="rect">
            <a:avLst/>
          </a:prstGeom>
          <a:solidFill>
            <a:schemeClr val="tx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58" name="矩形 33"/>
          <p:cNvSpPr>
            <a:spLocks noChangeArrowheads="1"/>
          </p:cNvSpPr>
          <p:nvPr/>
        </p:nvSpPr>
        <p:spPr bwMode="auto">
          <a:xfrm>
            <a:off x="-9525" y="-812800"/>
            <a:ext cx="4005263" cy="8128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59" name="矩形 34"/>
          <p:cNvSpPr>
            <a:spLocks noChangeArrowheads="1"/>
          </p:cNvSpPr>
          <p:nvPr/>
        </p:nvSpPr>
        <p:spPr bwMode="auto">
          <a:xfrm>
            <a:off x="-2700338" y="-812800"/>
            <a:ext cx="2690813" cy="5956300"/>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60" name="矩形 36"/>
          <p:cNvSpPr>
            <a:spLocks noChangeArrowheads="1"/>
          </p:cNvSpPr>
          <p:nvPr/>
        </p:nvSpPr>
        <p:spPr bwMode="auto">
          <a:xfrm>
            <a:off x="-79375" y="5143500"/>
            <a:ext cx="5011738" cy="823913"/>
          </a:xfrm>
          <a:prstGeom prst="rect">
            <a:avLst/>
          </a:prstGeom>
          <a:solidFill>
            <a:srgbClr val="CACED3"/>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87" name="矩形 25"/>
          <p:cNvSpPr>
            <a:spLocks noChangeArrowheads="1"/>
          </p:cNvSpPr>
          <p:nvPr/>
        </p:nvSpPr>
        <p:spPr bwMode="auto">
          <a:xfrm>
            <a:off x="2114550" y="1131888"/>
            <a:ext cx="2159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zh-CN" altLang="en-US" sz="1200">
                <a:solidFill>
                  <a:srgbClr val="FF0000"/>
                </a:solidFill>
                <a:latin typeface="微软雅黑" pitchFamily="34" charset="-122"/>
                <a:ea typeface="微软雅黑" pitchFamily="34" charset="-122"/>
                <a:sym typeface="微软雅黑" pitchFamily="34" charset="-122"/>
              </a:rPr>
              <a:t>       </a:t>
            </a:r>
            <a:r>
              <a:rPr lang="zh-CN" altLang="en-US" sz="1400">
                <a:solidFill>
                  <a:srgbClr val="FF0000"/>
                </a:solidFill>
                <a:latin typeface="微软雅黑" pitchFamily="34" charset="-122"/>
                <a:ea typeface="微软雅黑" pitchFamily="34" charset="-122"/>
                <a:sym typeface="微软雅黑" pitchFamily="34" charset="-122"/>
              </a:rPr>
              <a:t>单击此处添加文字内容 </a:t>
            </a:r>
            <a:r>
              <a:rPr lang="zh-CN" altLang="en-US" sz="1100">
                <a:solidFill>
                  <a:srgbClr val="262626"/>
                </a:solidFill>
                <a:latin typeface="微软雅黑" pitchFamily="34" charset="-122"/>
                <a:ea typeface="微软雅黑" pitchFamily="34" charset="-122"/>
                <a:sym typeface="微软雅黑" pitchFamily="34" charset="-122"/>
              </a:rPr>
              <a:t>单击此处添加文字内容 单击此处添加文字内容单击此处添加文字内容单击此处添加文字内容 单击此处添加文字内容</a:t>
            </a:r>
            <a:endParaRPr lang="zh-CN" altLang="en-US"/>
          </a:p>
        </p:txBody>
      </p:sp>
      <p:sp>
        <p:nvSpPr>
          <p:cNvPr id="11288" name="矩形 26"/>
          <p:cNvSpPr>
            <a:spLocks noChangeArrowheads="1"/>
          </p:cNvSpPr>
          <p:nvPr/>
        </p:nvSpPr>
        <p:spPr bwMode="auto">
          <a:xfrm>
            <a:off x="2114550" y="2235200"/>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zh-CN" altLang="en-US" sz="1100">
                <a:solidFill>
                  <a:srgbClr val="262626"/>
                </a:solidFill>
                <a:latin typeface="微软雅黑" pitchFamily="34" charset="-122"/>
                <a:ea typeface="微软雅黑" pitchFamily="34" charset="-122"/>
                <a:sym typeface="微软雅黑" pitchFamily="34" charset="-122"/>
              </a:rPr>
              <a:t>      单击此处添加文字内容 单击此处添加文字内容单击此处添加文字内容单击此处添加文字内容 单击此处添加文字内容</a:t>
            </a:r>
            <a:endParaRPr lang="zh-CN" altLang="en-US"/>
          </a:p>
        </p:txBody>
      </p:sp>
      <p:sp>
        <p:nvSpPr>
          <p:cNvPr id="11289" name="矩形 27"/>
          <p:cNvSpPr>
            <a:spLocks noChangeArrowheads="1"/>
          </p:cNvSpPr>
          <p:nvPr/>
        </p:nvSpPr>
        <p:spPr bwMode="auto">
          <a:xfrm>
            <a:off x="5635625" y="2046288"/>
            <a:ext cx="288925" cy="1173162"/>
          </a:xfrm>
          <a:prstGeom prst="rect">
            <a:avLst/>
          </a:prstGeom>
          <a:solidFill>
            <a:srgbClr val="FF00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90" name="矩形 28"/>
          <p:cNvSpPr>
            <a:spLocks noChangeArrowheads="1"/>
          </p:cNvSpPr>
          <p:nvPr/>
        </p:nvSpPr>
        <p:spPr bwMode="auto">
          <a:xfrm>
            <a:off x="4832350" y="2490788"/>
            <a:ext cx="287338" cy="728662"/>
          </a:xfrm>
          <a:prstGeom prst="rect">
            <a:avLst/>
          </a:prstGeom>
          <a:solidFill>
            <a:srgbClr val="FF00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91" name="矩形 30"/>
          <p:cNvSpPr>
            <a:spLocks noChangeArrowheads="1"/>
          </p:cNvSpPr>
          <p:nvPr/>
        </p:nvSpPr>
        <p:spPr bwMode="auto">
          <a:xfrm>
            <a:off x="6438900" y="2268538"/>
            <a:ext cx="288925" cy="950912"/>
          </a:xfrm>
          <a:prstGeom prst="rect">
            <a:avLst/>
          </a:prstGeom>
          <a:solidFill>
            <a:srgbClr val="FF00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92" name="矩形 33"/>
          <p:cNvSpPr>
            <a:spLocks noChangeArrowheads="1"/>
          </p:cNvSpPr>
          <p:nvPr/>
        </p:nvSpPr>
        <p:spPr bwMode="auto">
          <a:xfrm>
            <a:off x="7243763" y="1492250"/>
            <a:ext cx="287337" cy="1727200"/>
          </a:xfrm>
          <a:prstGeom prst="rect">
            <a:avLst/>
          </a:prstGeom>
          <a:solidFill>
            <a:srgbClr val="FF00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1293" name="矩形 44"/>
          <p:cNvSpPr>
            <a:spLocks noChangeArrowheads="1"/>
          </p:cNvSpPr>
          <p:nvPr/>
        </p:nvSpPr>
        <p:spPr bwMode="auto">
          <a:xfrm>
            <a:off x="8047038" y="2046288"/>
            <a:ext cx="288925" cy="1173162"/>
          </a:xfrm>
          <a:prstGeom prst="rect">
            <a:avLst/>
          </a:prstGeom>
          <a:solidFill>
            <a:srgbClr val="FF00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11294" name="组合 2"/>
          <p:cNvGrpSpPr>
            <a:grpSpLocks/>
          </p:cNvGrpSpPr>
          <p:nvPr/>
        </p:nvGrpSpPr>
        <p:grpSpPr bwMode="auto">
          <a:xfrm>
            <a:off x="4705350" y="3171825"/>
            <a:ext cx="539750" cy="539750"/>
            <a:chOff x="0" y="0"/>
            <a:chExt cx="540000" cy="540000"/>
          </a:xfrm>
        </p:grpSpPr>
        <p:sp>
          <p:nvSpPr>
            <p:cNvPr id="10300" name="椭圆 45"/>
            <p:cNvSpPr>
              <a:spLocks noChangeAspect="1" noChangeArrowheads="1"/>
            </p:cNvSpPr>
            <p:nvPr/>
          </p:nvSpPr>
          <p:spPr bwMode="auto">
            <a:xfrm>
              <a:off x="0" y="0"/>
              <a:ext cx="540000" cy="540000"/>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301" name="Freeform 37"/>
            <p:cNvSpPr>
              <a:spLocks noEditPoints="1" noChangeArrowheads="1"/>
            </p:cNvSpPr>
            <p:nvPr/>
          </p:nvSpPr>
          <p:spPr bwMode="auto">
            <a:xfrm>
              <a:off x="91963" y="134456"/>
              <a:ext cx="343527" cy="260793"/>
            </a:xfrm>
            <a:custGeom>
              <a:avLst/>
              <a:gdLst>
                <a:gd name="T0" fmla="*/ 2147483647 w 286"/>
                <a:gd name="T1" fmla="*/ 2147483647 h 217"/>
                <a:gd name="T2" fmla="*/ 2147483647 w 286"/>
                <a:gd name="T3" fmla="*/ 2147483647 h 217"/>
                <a:gd name="T4" fmla="*/ 2147483647 w 286"/>
                <a:gd name="T5" fmla="*/ 2147483647 h 217"/>
                <a:gd name="T6" fmla="*/ 2147483647 w 286"/>
                <a:gd name="T7" fmla="*/ 2147483647 h 217"/>
                <a:gd name="T8" fmla="*/ 2147483647 w 286"/>
                <a:gd name="T9" fmla="*/ 2147483647 h 217"/>
                <a:gd name="T10" fmla="*/ 2147483647 w 286"/>
                <a:gd name="T11" fmla="*/ 2147483647 h 217"/>
                <a:gd name="T12" fmla="*/ 2147483647 w 286"/>
                <a:gd name="T13" fmla="*/ 2147483647 h 217"/>
                <a:gd name="T14" fmla="*/ 2147483647 w 286"/>
                <a:gd name="T15" fmla="*/ 2147483647 h 217"/>
                <a:gd name="T16" fmla="*/ 2147483647 w 286"/>
                <a:gd name="T17" fmla="*/ 2147483647 h 217"/>
                <a:gd name="T18" fmla="*/ 2147483647 w 286"/>
                <a:gd name="T19" fmla="*/ 2147483647 h 217"/>
                <a:gd name="T20" fmla="*/ 2147483647 w 286"/>
                <a:gd name="T21" fmla="*/ 2147483647 h 217"/>
                <a:gd name="T22" fmla="*/ 2147483647 w 286"/>
                <a:gd name="T23" fmla="*/ 2147483647 h 217"/>
                <a:gd name="T24" fmla="*/ 2147483647 w 286"/>
                <a:gd name="T25" fmla="*/ 2147483647 h 217"/>
                <a:gd name="T26" fmla="*/ 2147483647 w 286"/>
                <a:gd name="T27" fmla="*/ 2147483647 h 217"/>
                <a:gd name="T28" fmla="*/ 2147483647 w 286"/>
                <a:gd name="T29" fmla="*/ 2147483647 h 217"/>
                <a:gd name="T30" fmla="*/ 2147483647 w 286"/>
                <a:gd name="T31" fmla="*/ 0 h 217"/>
                <a:gd name="T32" fmla="*/ 2147483647 w 286"/>
                <a:gd name="T33" fmla="*/ 2147483647 h 217"/>
                <a:gd name="T34" fmla="*/ 2147483647 w 286"/>
                <a:gd name="T35" fmla="*/ 2147483647 h 217"/>
                <a:gd name="T36" fmla="*/ 2147483647 w 286"/>
                <a:gd name="T37" fmla="*/ 2147483647 h 217"/>
                <a:gd name="T38" fmla="*/ 2147483647 w 286"/>
                <a:gd name="T39" fmla="*/ 2147483647 h 217"/>
                <a:gd name="T40" fmla="*/ 2147483647 w 286"/>
                <a:gd name="T41" fmla="*/ 2147483647 h 217"/>
                <a:gd name="T42" fmla="*/ 2147483647 w 286"/>
                <a:gd name="T43" fmla="*/ 2147483647 h 217"/>
                <a:gd name="T44" fmla="*/ 2147483647 w 286"/>
                <a:gd name="T45" fmla="*/ 2147483647 h 217"/>
                <a:gd name="T46" fmla="*/ 2147483647 w 286"/>
                <a:gd name="T47" fmla="*/ 2147483647 h 217"/>
                <a:gd name="T48" fmla="*/ 2147483647 w 286"/>
                <a:gd name="T49" fmla="*/ 2147483647 h 217"/>
                <a:gd name="T50" fmla="*/ 2147483647 w 286"/>
                <a:gd name="T51" fmla="*/ 2147483647 h 217"/>
                <a:gd name="T52" fmla="*/ 2147483647 w 286"/>
                <a:gd name="T53" fmla="*/ 2147483647 h 217"/>
                <a:gd name="T54" fmla="*/ 2147483647 w 286"/>
                <a:gd name="T55" fmla="*/ 2147483647 h 217"/>
                <a:gd name="T56" fmla="*/ 2147483647 w 286"/>
                <a:gd name="T57" fmla="*/ 2147483647 h 217"/>
                <a:gd name="T58" fmla="*/ 2147483647 w 286"/>
                <a:gd name="T59" fmla="*/ 2147483647 h 217"/>
                <a:gd name="T60" fmla="*/ 2147483647 w 286"/>
                <a:gd name="T61" fmla="*/ 2147483647 h 217"/>
                <a:gd name="T62" fmla="*/ 2147483647 w 286"/>
                <a:gd name="T63" fmla="*/ 2147483647 h 217"/>
                <a:gd name="T64" fmla="*/ 2147483647 w 286"/>
                <a:gd name="T65" fmla="*/ 2147483647 h 217"/>
                <a:gd name="T66" fmla="*/ 2147483647 w 286"/>
                <a:gd name="T67" fmla="*/ 2147483647 h 217"/>
                <a:gd name="T68" fmla="*/ 2147483647 w 286"/>
                <a:gd name="T69" fmla="*/ 2147483647 h 217"/>
                <a:gd name="T70" fmla="*/ 2147483647 w 286"/>
                <a:gd name="T71" fmla="*/ 2147483647 h 2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217"/>
                <a:gd name="T110" fmla="*/ 286 w 286"/>
                <a:gd name="T111" fmla="*/ 217 h 2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11297" name="组合 8"/>
          <p:cNvGrpSpPr>
            <a:grpSpLocks noChangeAspect="1"/>
          </p:cNvGrpSpPr>
          <p:nvPr/>
        </p:nvGrpSpPr>
        <p:grpSpPr bwMode="auto">
          <a:xfrm>
            <a:off x="6318250" y="3171825"/>
            <a:ext cx="539750" cy="539750"/>
            <a:chOff x="0" y="0"/>
            <a:chExt cx="540000" cy="540000"/>
          </a:xfrm>
        </p:grpSpPr>
        <p:sp>
          <p:nvSpPr>
            <p:cNvPr id="10298" name="椭圆 47"/>
            <p:cNvSpPr>
              <a:spLocks noChangeAspect="1" noChangeArrowheads="1"/>
            </p:cNvSpPr>
            <p:nvPr/>
          </p:nvSpPr>
          <p:spPr bwMode="auto">
            <a:xfrm>
              <a:off x="0" y="0"/>
              <a:ext cx="540000" cy="540000"/>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99" name="Freeform 12"/>
            <p:cNvSpPr>
              <a:spLocks noChangeAspect="1" noEditPoints="1" noChangeArrowheads="1"/>
            </p:cNvSpPr>
            <p:nvPr/>
          </p:nvSpPr>
          <p:spPr bwMode="auto">
            <a:xfrm>
              <a:off x="130912" y="160718"/>
              <a:ext cx="309103" cy="234000"/>
            </a:xfrm>
            <a:custGeom>
              <a:avLst/>
              <a:gdLst>
                <a:gd name="T0" fmla="*/ 2147483647 w 249"/>
                <a:gd name="T1" fmla="*/ 2147483647 h 188"/>
                <a:gd name="T2" fmla="*/ 2147483647 w 249"/>
                <a:gd name="T3" fmla="*/ 2147483647 h 188"/>
                <a:gd name="T4" fmla="*/ 2147483647 w 249"/>
                <a:gd name="T5" fmla="*/ 2147483647 h 188"/>
                <a:gd name="T6" fmla="*/ 2147483647 w 249"/>
                <a:gd name="T7" fmla="*/ 2147483647 h 188"/>
                <a:gd name="T8" fmla="*/ 2147483647 w 249"/>
                <a:gd name="T9" fmla="*/ 0 h 188"/>
                <a:gd name="T10" fmla="*/ 2147483647 w 249"/>
                <a:gd name="T11" fmla="*/ 0 h 188"/>
                <a:gd name="T12" fmla="*/ 2147483647 w 249"/>
                <a:gd name="T13" fmla="*/ 2147483647 h 188"/>
                <a:gd name="T14" fmla="*/ 2147483647 w 249"/>
                <a:gd name="T15" fmla="*/ 2147483647 h 188"/>
                <a:gd name="T16" fmla="*/ 2147483647 w 249"/>
                <a:gd name="T17" fmla="*/ 2147483647 h 188"/>
                <a:gd name="T18" fmla="*/ 2147483647 w 249"/>
                <a:gd name="T19" fmla="*/ 2147483647 h 188"/>
                <a:gd name="T20" fmla="*/ 2147483647 w 249"/>
                <a:gd name="T21" fmla="*/ 2147483647 h 188"/>
                <a:gd name="T22" fmla="*/ 2147483647 w 249"/>
                <a:gd name="T23" fmla="*/ 2147483647 h 188"/>
                <a:gd name="T24" fmla="*/ 2147483647 w 249"/>
                <a:gd name="T25" fmla="*/ 2147483647 h 188"/>
                <a:gd name="T26" fmla="*/ 2147483647 w 249"/>
                <a:gd name="T27" fmla="*/ 2147483647 h 188"/>
                <a:gd name="T28" fmla="*/ 2147483647 w 249"/>
                <a:gd name="T29" fmla="*/ 2147483647 h 188"/>
                <a:gd name="T30" fmla="*/ 2147483647 w 249"/>
                <a:gd name="T31" fmla="*/ 2147483647 h 188"/>
                <a:gd name="T32" fmla="*/ 2147483647 w 249"/>
                <a:gd name="T33" fmla="*/ 2147483647 h 188"/>
                <a:gd name="T34" fmla="*/ 2147483647 w 249"/>
                <a:gd name="T35" fmla="*/ 2147483647 h 188"/>
                <a:gd name="T36" fmla="*/ 2147483647 w 249"/>
                <a:gd name="T37" fmla="*/ 2147483647 h 188"/>
                <a:gd name="T38" fmla="*/ 2147483647 w 249"/>
                <a:gd name="T39" fmla="*/ 2147483647 h 188"/>
                <a:gd name="T40" fmla="*/ 2147483647 w 249"/>
                <a:gd name="T41" fmla="*/ 2147483647 h 188"/>
                <a:gd name="T42" fmla="*/ 2147483647 w 249"/>
                <a:gd name="T43" fmla="*/ 2147483647 h 188"/>
                <a:gd name="T44" fmla="*/ 2147483647 w 249"/>
                <a:gd name="T45" fmla="*/ 2147483647 h 188"/>
                <a:gd name="T46" fmla="*/ 2147483647 w 249"/>
                <a:gd name="T47" fmla="*/ 2147483647 h 188"/>
                <a:gd name="T48" fmla="*/ 2147483647 w 249"/>
                <a:gd name="T49" fmla="*/ 2147483647 h 188"/>
                <a:gd name="T50" fmla="*/ 2147483647 w 249"/>
                <a:gd name="T51" fmla="*/ 2147483647 h 188"/>
                <a:gd name="T52" fmla="*/ 2147483647 w 249"/>
                <a:gd name="T53" fmla="*/ 2147483647 h 188"/>
                <a:gd name="T54" fmla="*/ 2147483647 w 249"/>
                <a:gd name="T55" fmla="*/ 2147483647 h 188"/>
                <a:gd name="T56" fmla="*/ 2147483647 w 249"/>
                <a:gd name="T57" fmla="*/ 2147483647 h 188"/>
                <a:gd name="T58" fmla="*/ 2147483647 w 249"/>
                <a:gd name="T59" fmla="*/ 2147483647 h 188"/>
                <a:gd name="T60" fmla="*/ 2147483647 w 249"/>
                <a:gd name="T61" fmla="*/ 2147483647 h 188"/>
                <a:gd name="T62" fmla="*/ 2147483647 w 249"/>
                <a:gd name="T63" fmla="*/ 2147483647 h 188"/>
                <a:gd name="T64" fmla="*/ 2147483647 w 249"/>
                <a:gd name="T65" fmla="*/ 2147483647 h 188"/>
                <a:gd name="T66" fmla="*/ 2147483647 w 249"/>
                <a:gd name="T67" fmla="*/ 2147483647 h 188"/>
                <a:gd name="T68" fmla="*/ 2147483647 w 249"/>
                <a:gd name="T69" fmla="*/ 2147483647 h 188"/>
                <a:gd name="T70" fmla="*/ 2147483647 w 249"/>
                <a:gd name="T71" fmla="*/ 2147483647 h 188"/>
                <a:gd name="T72" fmla="*/ 2147483647 w 249"/>
                <a:gd name="T73" fmla="*/ 2147483647 h 188"/>
                <a:gd name="T74" fmla="*/ 2147483647 w 249"/>
                <a:gd name="T75" fmla="*/ 2147483647 h 188"/>
                <a:gd name="T76" fmla="*/ 2147483647 w 249"/>
                <a:gd name="T77" fmla="*/ 2147483647 h 188"/>
                <a:gd name="T78" fmla="*/ 2147483647 w 249"/>
                <a:gd name="T79" fmla="*/ 2147483647 h 188"/>
                <a:gd name="T80" fmla="*/ 2147483647 w 249"/>
                <a:gd name="T81" fmla="*/ 2147483647 h 188"/>
                <a:gd name="T82" fmla="*/ 2147483647 w 249"/>
                <a:gd name="T83" fmla="*/ 2147483647 h 188"/>
                <a:gd name="T84" fmla="*/ 2147483647 w 249"/>
                <a:gd name="T85" fmla="*/ 2147483647 h 188"/>
                <a:gd name="T86" fmla="*/ 2147483647 w 249"/>
                <a:gd name="T87" fmla="*/ 2147483647 h 188"/>
                <a:gd name="T88" fmla="*/ 2147483647 w 249"/>
                <a:gd name="T89" fmla="*/ 2147483647 h 188"/>
                <a:gd name="T90" fmla="*/ 2147483647 w 249"/>
                <a:gd name="T91" fmla="*/ 2147483647 h 188"/>
                <a:gd name="T92" fmla="*/ 2147483647 w 249"/>
                <a:gd name="T93" fmla="*/ 2147483647 h 188"/>
                <a:gd name="T94" fmla="*/ 2147483647 w 249"/>
                <a:gd name="T95" fmla="*/ 2147483647 h 188"/>
                <a:gd name="T96" fmla="*/ 0 w 249"/>
                <a:gd name="T97" fmla="*/ 2147483647 h 188"/>
                <a:gd name="T98" fmla="*/ 0 w 249"/>
                <a:gd name="T99" fmla="*/ 2147483647 h 188"/>
                <a:gd name="T100" fmla="*/ 2147483647 w 249"/>
                <a:gd name="T101" fmla="*/ 2147483647 h 188"/>
                <a:gd name="T102" fmla="*/ 2147483647 w 249"/>
                <a:gd name="T103" fmla="*/ 2147483647 h 188"/>
                <a:gd name="T104" fmla="*/ 2147483647 w 249"/>
                <a:gd name="T105" fmla="*/ 2147483647 h 188"/>
                <a:gd name="T106" fmla="*/ 2147483647 w 249"/>
                <a:gd name="T107" fmla="*/ 2147483647 h 188"/>
                <a:gd name="T108" fmla="*/ 2147483647 w 249"/>
                <a:gd name="T109" fmla="*/ 2147483647 h 1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9"/>
                <a:gd name="T166" fmla="*/ 0 h 188"/>
                <a:gd name="T167" fmla="*/ 249 w 249"/>
                <a:gd name="T168" fmla="*/ 188 h 1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9" h="188">
                  <a:moveTo>
                    <a:pt x="221" y="23"/>
                  </a:moveTo>
                  <a:cubicBezTo>
                    <a:pt x="210" y="23"/>
                    <a:pt x="210" y="23"/>
                    <a:pt x="210" y="23"/>
                  </a:cubicBezTo>
                  <a:cubicBezTo>
                    <a:pt x="206" y="16"/>
                    <a:pt x="204" y="11"/>
                    <a:pt x="203" y="9"/>
                  </a:cubicBezTo>
                  <a:cubicBezTo>
                    <a:pt x="203" y="9"/>
                    <a:pt x="203" y="9"/>
                    <a:pt x="203" y="9"/>
                  </a:cubicBezTo>
                  <a:cubicBezTo>
                    <a:pt x="199" y="1"/>
                    <a:pt x="191" y="0"/>
                    <a:pt x="188" y="0"/>
                  </a:cubicBezTo>
                  <a:cubicBezTo>
                    <a:pt x="137" y="0"/>
                    <a:pt x="137" y="0"/>
                    <a:pt x="137" y="0"/>
                  </a:cubicBezTo>
                  <a:cubicBezTo>
                    <a:pt x="134" y="0"/>
                    <a:pt x="126" y="1"/>
                    <a:pt x="122" y="9"/>
                  </a:cubicBezTo>
                  <a:cubicBezTo>
                    <a:pt x="122" y="9"/>
                    <a:pt x="122" y="9"/>
                    <a:pt x="122" y="9"/>
                  </a:cubicBezTo>
                  <a:cubicBezTo>
                    <a:pt x="121" y="11"/>
                    <a:pt x="118" y="18"/>
                    <a:pt x="115" y="23"/>
                  </a:cubicBezTo>
                  <a:cubicBezTo>
                    <a:pt x="90" y="23"/>
                    <a:pt x="90" y="23"/>
                    <a:pt x="90" y="23"/>
                  </a:cubicBezTo>
                  <a:cubicBezTo>
                    <a:pt x="90" y="17"/>
                    <a:pt x="90" y="17"/>
                    <a:pt x="90" y="17"/>
                  </a:cubicBezTo>
                  <a:cubicBezTo>
                    <a:pt x="90" y="16"/>
                    <a:pt x="89" y="14"/>
                    <a:pt x="87" y="14"/>
                  </a:cubicBezTo>
                  <a:cubicBezTo>
                    <a:pt x="53" y="14"/>
                    <a:pt x="53" y="14"/>
                    <a:pt x="53" y="14"/>
                  </a:cubicBezTo>
                  <a:cubicBezTo>
                    <a:pt x="52" y="14"/>
                    <a:pt x="50" y="16"/>
                    <a:pt x="50" y="17"/>
                  </a:cubicBezTo>
                  <a:cubicBezTo>
                    <a:pt x="50" y="23"/>
                    <a:pt x="50" y="23"/>
                    <a:pt x="50" y="23"/>
                  </a:cubicBezTo>
                  <a:cubicBezTo>
                    <a:pt x="64" y="46"/>
                    <a:pt x="71" y="75"/>
                    <a:pt x="71" y="106"/>
                  </a:cubicBezTo>
                  <a:cubicBezTo>
                    <a:pt x="71" y="137"/>
                    <a:pt x="64" y="166"/>
                    <a:pt x="51" y="188"/>
                  </a:cubicBezTo>
                  <a:cubicBezTo>
                    <a:pt x="221" y="188"/>
                    <a:pt x="221" y="188"/>
                    <a:pt x="221" y="188"/>
                  </a:cubicBezTo>
                  <a:cubicBezTo>
                    <a:pt x="237" y="188"/>
                    <a:pt x="249" y="175"/>
                    <a:pt x="249" y="160"/>
                  </a:cubicBezTo>
                  <a:cubicBezTo>
                    <a:pt x="249" y="52"/>
                    <a:pt x="249" y="52"/>
                    <a:pt x="249" y="52"/>
                  </a:cubicBezTo>
                  <a:cubicBezTo>
                    <a:pt x="249" y="36"/>
                    <a:pt x="237" y="23"/>
                    <a:pt x="221" y="23"/>
                  </a:cubicBezTo>
                  <a:close/>
                  <a:moveTo>
                    <a:pt x="139" y="17"/>
                  </a:moveTo>
                  <a:cubicBezTo>
                    <a:pt x="186" y="17"/>
                    <a:pt x="186" y="17"/>
                    <a:pt x="186" y="17"/>
                  </a:cubicBezTo>
                  <a:cubicBezTo>
                    <a:pt x="195" y="36"/>
                    <a:pt x="195" y="36"/>
                    <a:pt x="195" y="36"/>
                  </a:cubicBezTo>
                  <a:cubicBezTo>
                    <a:pt x="130" y="36"/>
                    <a:pt x="130" y="36"/>
                    <a:pt x="130" y="36"/>
                  </a:cubicBezTo>
                  <a:lnTo>
                    <a:pt x="139" y="17"/>
                  </a:lnTo>
                  <a:close/>
                  <a:moveTo>
                    <a:pt x="94" y="50"/>
                  </a:moveTo>
                  <a:cubicBezTo>
                    <a:pt x="94" y="44"/>
                    <a:pt x="98" y="40"/>
                    <a:pt x="103" y="40"/>
                  </a:cubicBezTo>
                  <a:cubicBezTo>
                    <a:pt x="108" y="40"/>
                    <a:pt x="113" y="44"/>
                    <a:pt x="113" y="50"/>
                  </a:cubicBezTo>
                  <a:cubicBezTo>
                    <a:pt x="113" y="55"/>
                    <a:pt x="108" y="59"/>
                    <a:pt x="103" y="59"/>
                  </a:cubicBezTo>
                  <a:cubicBezTo>
                    <a:pt x="98" y="59"/>
                    <a:pt x="94" y="55"/>
                    <a:pt x="94" y="50"/>
                  </a:cubicBezTo>
                  <a:close/>
                  <a:moveTo>
                    <a:pt x="163" y="170"/>
                  </a:moveTo>
                  <a:cubicBezTo>
                    <a:pt x="130" y="170"/>
                    <a:pt x="103" y="144"/>
                    <a:pt x="103" y="111"/>
                  </a:cubicBezTo>
                  <a:cubicBezTo>
                    <a:pt x="103" y="78"/>
                    <a:pt x="130" y="51"/>
                    <a:pt x="163" y="51"/>
                  </a:cubicBezTo>
                  <a:cubicBezTo>
                    <a:pt x="195" y="51"/>
                    <a:pt x="222" y="78"/>
                    <a:pt x="222" y="111"/>
                  </a:cubicBezTo>
                  <a:cubicBezTo>
                    <a:pt x="222" y="144"/>
                    <a:pt x="195" y="170"/>
                    <a:pt x="163" y="170"/>
                  </a:cubicBezTo>
                  <a:close/>
                  <a:moveTo>
                    <a:pt x="163" y="63"/>
                  </a:moveTo>
                  <a:cubicBezTo>
                    <a:pt x="136" y="63"/>
                    <a:pt x="115" y="85"/>
                    <a:pt x="115" y="111"/>
                  </a:cubicBezTo>
                  <a:cubicBezTo>
                    <a:pt x="115" y="137"/>
                    <a:pt x="136" y="158"/>
                    <a:pt x="163" y="158"/>
                  </a:cubicBezTo>
                  <a:cubicBezTo>
                    <a:pt x="189" y="158"/>
                    <a:pt x="210" y="137"/>
                    <a:pt x="210" y="111"/>
                  </a:cubicBezTo>
                  <a:cubicBezTo>
                    <a:pt x="210" y="85"/>
                    <a:pt x="189" y="63"/>
                    <a:pt x="163" y="63"/>
                  </a:cubicBezTo>
                  <a:close/>
                  <a:moveTo>
                    <a:pt x="163" y="146"/>
                  </a:moveTo>
                  <a:cubicBezTo>
                    <a:pt x="143" y="146"/>
                    <a:pt x="127" y="130"/>
                    <a:pt x="127" y="111"/>
                  </a:cubicBezTo>
                  <a:cubicBezTo>
                    <a:pt x="127" y="91"/>
                    <a:pt x="143" y="75"/>
                    <a:pt x="163" y="75"/>
                  </a:cubicBezTo>
                  <a:cubicBezTo>
                    <a:pt x="182" y="75"/>
                    <a:pt x="198" y="91"/>
                    <a:pt x="198" y="111"/>
                  </a:cubicBezTo>
                  <a:cubicBezTo>
                    <a:pt x="198" y="130"/>
                    <a:pt x="182" y="146"/>
                    <a:pt x="163" y="146"/>
                  </a:cubicBezTo>
                  <a:close/>
                  <a:moveTo>
                    <a:pt x="37" y="188"/>
                  </a:moveTo>
                  <a:cubicBezTo>
                    <a:pt x="28" y="188"/>
                    <a:pt x="28" y="188"/>
                    <a:pt x="28" y="188"/>
                  </a:cubicBezTo>
                  <a:cubicBezTo>
                    <a:pt x="12" y="188"/>
                    <a:pt x="0" y="175"/>
                    <a:pt x="0" y="160"/>
                  </a:cubicBezTo>
                  <a:cubicBezTo>
                    <a:pt x="0" y="52"/>
                    <a:pt x="0" y="52"/>
                    <a:pt x="0" y="52"/>
                  </a:cubicBezTo>
                  <a:cubicBezTo>
                    <a:pt x="0" y="44"/>
                    <a:pt x="3" y="37"/>
                    <a:pt x="8" y="32"/>
                  </a:cubicBezTo>
                  <a:cubicBezTo>
                    <a:pt x="13" y="26"/>
                    <a:pt x="20" y="23"/>
                    <a:pt x="28" y="23"/>
                  </a:cubicBezTo>
                  <a:cubicBezTo>
                    <a:pt x="36" y="23"/>
                    <a:pt x="36" y="23"/>
                    <a:pt x="36" y="23"/>
                  </a:cubicBezTo>
                  <a:cubicBezTo>
                    <a:pt x="51" y="45"/>
                    <a:pt x="59" y="74"/>
                    <a:pt x="59" y="106"/>
                  </a:cubicBezTo>
                  <a:cubicBezTo>
                    <a:pt x="59" y="138"/>
                    <a:pt x="51" y="167"/>
                    <a:pt x="37" y="188"/>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11300" name="组合 4"/>
          <p:cNvGrpSpPr>
            <a:grpSpLocks noChangeAspect="1"/>
          </p:cNvGrpSpPr>
          <p:nvPr/>
        </p:nvGrpSpPr>
        <p:grpSpPr bwMode="auto">
          <a:xfrm>
            <a:off x="5516563" y="3171825"/>
            <a:ext cx="539750" cy="539750"/>
            <a:chOff x="0" y="0"/>
            <a:chExt cx="540000" cy="540000"/>
          </a:xfrm>
        </p:grpSpPr>
        <p:sp>
          <p:nvSpPr>
            <p:cNvPr id="10296" name="椭圆 46"/>
            <p:cNvSpPr>
              <a:spLocks noChangeAspect="1" noChangeArrowheads="1"/>
            </p:cNvSpPr>
            <p:nvPr/>
          </p:nvSpPr>
          <p:spPr bwMode="auto">
            <a:xfrm>
              <a:off x="0" y="0"/>
              <a:ext cx="540000" cy="540000"/>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97" name="Freeform 125"/>
            <p:cNvSpPr>
              <a:spLocks noChangeAspect="1" noEditPoints="1" noChangeArrowheads="1"/>
            </p:cNvSpPr>
            <p:nvPr/>
          </p:nvSpPr>
          <p:spPr bwMode="auto">
            <a:xfrm>
              <a:off x="136117" y="134457"/>
              <a:ext cx="326661" cy="270318"/>
            </a:xfrm>
            <a:custGeom>
              <a:avLst/>
              <a:gdLst>
                <a:gd name="T0" fmla="*/ 2147483647 w 258"/>
                <a:gd name="T1" fmla="*/ 2147483647 h 213"/>
                <a:gd name="T2" fmla="*/ 2147483647 w 258"/>
                <a:gd name="T3" fmla="*/ 2147483647 h 213"/>
                <a:gd name="T4" fmla="*/ 2147483647 w 258"/>
                <a:gd name="T5" fmla="*/ 2147483647 h 213"/>
                <a:gd name="T6" fmla="*/ 2147483647 w 258"/>
                <a:gd name="T7" fmla="*/ 2147483647 h 213"/>
                <a:gd name="T8" fmla="*/ 2147483647 w 258"/>
                <a:gd name="T9" fmla="*/ 2147483647 h 213"/>
                <a:gd name="T10" fmla="*/ 2147483647 w 258"/>
                <a:gd name="T11" fmla="*/ 2147483647 h 213"/>
                <a:gd name="T12" fmla="*/ 2147483647 w 258"/>
                <a:gd name="T13" fmla="*/ 2147483647 h 213"/>
                <a:gd name="T14" fmla="*/ 2147483647 w 258"/>
                <a:gd name="T15" fmla="*/ 2147483647 h 213"/>
                <a:gd name="T16" fmla="*/ 2147483647 w 258"/>
                <a:gd name="T17" fmla="*/ 2147483647 h 213"/>
                <a:gd name="T18" fmla="*/ 2147483647 w 258"/>
                <a:gd name="T19" fmla="*/ 2147483647 h 213"/>
                <a:gd name="T20" fmla="*/ 2147483647 w 258"/>
                <a:gd name="T21" fmla="*/ 2147483647 h 213"/>
                <a:gd name="T22" fmla="*/ 2147483647 w 258"/>
                <a:gd name="T23" fmla="*/ 2147483647 h 213"/>
                <a:gd name="T24" fmla="*/ 2147483647 w 258"/>
                <a:gd name="T25" fmla="*/ 2147483647 h 213"/>
                <a:gd name="T26" fmla="*/ 2147483647 w 258"/>
                <a:gd name="T27" fmla="*/ 2147483647 h 213"/>
                <a:gd name="T28" fmla="*/ 2147483647 w 258"/>
                <a:gd name="T29" fmla="*/ 2147483647 h 213"/>
                <a:gd name="T30" fmla="*/ 2147483647 w 258"/>
                <a:gd name="T31" fmla="*/ 2147483647 h 213"/>
                <a:gd name="T32" fmla="*/ 2147483647 w 258"/>
                <a:gd name="T33" fmla="*/ 2147483647 h 213"/>
                <a:gd name="T34" fmla="*/ 2147483647 w 258"/>
                <a:gd name="T35" fmla="*/ 2147483647 h 213"/>
                <a:gd name="T36" fmla="*/ 2147483647 w 258"/>
                <a:gd name="T37" fmla="*/ 2147483647 h 213"/>
                <a:gd name="T38" fmla="*/ 2147483647 w 258"/>
                <a:gd name="T39" fmla="*/ 0 h 213"/>
                <a:gd name="T40" fmla="*/ 2147483647 w 258"/>
                <a:gd name="T41" fmla="*/ 2147483647 h 213"/>
                <a:gd name="T42" fmla="*/ 2147483647 w 258"/>
                <a:gd name="T43" fmla="*/ 2147483647 h 213"/>
                <a:gd name="T44" fmla="*/ 2147483647 w 258"/>
                <a:gd name="T45" fmla="*/ 2147483647 h 213"/>
                <a:gd name="T46" fmla="*/ 2147483647 w 258"/>
                <a:gd name="T47" fmla="*/ 2147483647 h 213"/>
                <a:gd name="T48" fmla="*/ 2147483647 w 258"/>
                <a:gd name="T49" fmla="*/ 2147483647 h 213"/>
                <a:gd name="T50" fmla="*/ 2147483647 w 258"/>
                <a:gd name="T51" fmla="*/ 2147483647 h 213"/>
                <a:gd name="T52" fmla="*/ 2147483647 w 258"/>
                <a:gd name="T53" fmla="*/ 2147483647 h 213"/>
                <a:gd name="T54" fmla="*/ 2147483647 w 258"/>
                <a:gd name="T55" fmla="*/ 2147483647 h 213"/>
                <a:gd name="T56" fmla="*/ 2147483647 w 258"/>
                <a:gd name="T57" fmla="*/ 2147483647 h 213"/>
                <a:gd name="T58" fmla="*/ 2147483647 w 258"/>
                <a:gd name="T59" fmla="*/ 2147483647 h 213"/>
                <a:gd name="T60" fmla="*/ 0 w 258"/>
                <a:gd name="T61" fmla="*/ 2147483647 h 213"/>
                <a:gd name="T62" fmla="*/ 2147483647 w 258"/>
                <a:gd name="T63" fmla="*/ 2147483647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213"/>
                <a:gd name="T98" fmla="*/ 258 w 258"/>
                <a:gd name="T99" fmla="*/ 213 h 2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213">
                  <a:moveTo>
                    <a:pt x="198" y="161"/>
                  </a:moveTo>
                  <a:cubicBezTo>
                    <a:pt x="211" y="167"/>
                    <a:pt x="211" y="167"/>
                    <a:pt x="211" y="167"/>
                  </a:cubicBezTo>
                  <a:cubicBezTo>
                    <a:pt x="198" y="195"/>
                    <a:pt x="157" y="213"/>
                    <a:pt x="111" y="213"/>
                  </a:cubicBezTo>
                  <a:cubicBezTo>
                    <a:pt x="63" y="213"/>
                    <a:pt x="21" y="193"/>
                    <a:pt x="9" y="165"/>
                  </a:cubicBezTo>
                  <a:cubicBezTo>
                    <a:pt x="23" y="159"/>
                    <a:pt x="23" y="159"/>
                    <a:pt x="23" y="159"/>
                  </a:cubicBezTo>
                  <a:cubicBezTo>
                    <a:pt x="32" y="182"/>
                    <a:pt x="69" y="198"/>
                    <a:pt x="111" y="198"/>
                  </a:cubicBezTo>
                  <a:cubicBezTo>
                    <a:pt x="151" y="198"/>
                    <a:pt x="187" y="183"/>
                    <a:pt x="198" y="161"/>
                  </a:cubicBezTo>
                  <a:close/>
                  <a:moveTo>
                    <a:pt x="232" y="66"/>
                  </a:moveTo>
                  <a:cubicBezTo>
                    <a:pt x="232" y="72"/>
                    <a:pt x="232" y="77"/>
                    <a:pt x="231" y="81"/>
                  </a:cubicBezTo>
                  <a:cubicBezTo>
                    <a:pt x="238" y="84"/>
                    <a:pt x="243" y="91"/>
                    <a:pt x="243" y="98"/>
                  </a:cubicBezTo>
                  <a:cubicBezTo>
                    <a:pt x="243" y="108"/>
                    <a:pt x="235" y="117"/>
                    <a:pt x="225" y="117"/>
                  </a:cubicBezTo>
                  <a:cubicBezTo>
                    <a:pt x="224" y="117"/>
                    <a:pt x="222" y="116"/>
                    <a:pt x="221" y="116"/>
                  </a:cubicBezTo>
                  <a:cubicBezTo>
                    <a:pt x="219" y="120"/>
                    <a:pt x="216" y="125"/>
                    <a:pt x="213" y="129"/>
                  </a:cubicBezTo>
                  <a:cubicBezTo>
                    <a:pt x="217" y="131"/>
                    <a:pt x="221" y="131"/>
                    <a:pt x="225" y="131"/>
                  </a:cubicBezTo>
                  <a:cubicBezTo>
                    <a:pt x="243" y="131"/>
                    <a:pt x="258" y="117"/>
                    <a:pt x="258" y="98"/>
                  </a:cubicBezTo>
                  <a:cubicBezTo>
                    <a:pt x="258" y="83"/>
                    <a:pt x="247" y="70"/>
                    <a:pt x="232" y="66"/>
                  </a:cubicBezTo>
                  <a:close/>
                  <a:moveTo>
                    <a:pt x="111" y="21"/>
                  </a:moveTo>
                  <a:cubicBezTo>
                    <a:pt x="154" y="21"/>
                    <a:pt x="191" y="34"/>
                    <a:pt x="206" y="53"/>
                  </a:cubicBezTo>
                  <a:cubicBezTo>
                    <a:pt x="207" y="51"/>
                    <a:pt x="207" y="49"/>
                    <a:pt x="207" y="46"/>
                  </a:cubicBezTo>
                  <a:cubicBezTo>
                    <a:pt x="207" y="21"/>
                    <a:pt x="163" y="0"/>
                    <a:pt x="111" y="0"/>
                  </a:cubicBezTo>
                  <a:cubicBezTo>
                    <a:pt x="58" y="0"/>
                    <a:pt x="14" y="21"/>
                    <a:pt x="14" y="46"/>
                  </a:cubicBezTo>
                  <a:cubicBezTo>
                    <a:pt x="14" y="49"/>
                    <a:pt x="14" y="51"/>
                    <a:pt x="15" y="53"/>
                  </a:cubicBezTo>
                  <a:cubicBezTo>
                    <a:pt x="30" y="34"/>
                    <a:pt x="67" y="21"/>
                    <a:pt x="111" y="21"/>
                  </a:cubicBezTo>
                  <a:close/>
                  <a:moveTo>
                    <a:pt x="111" y="174"/>
                  </a:moveTo>
                  <a:cubicBezTo>
                    <a:pt x="172" y="174"/>
                    <a:pt x="221" y="125"/>
                    <a:pt x="221" y="64"/>
                  </a:cubicBezTo>
                  <a:cubicBezTo>
                    <a:pt x="221" y="56"/>
                    <a:pt x="220" y="49"/>
                    <a:pt x="219" y="44"/>
                  </a:cubicBezTo>
                  <a:cubicBezTo>
                    <a:pt x="219" y="45"/>
                    <a:pt x="219" y="45"/>
                    <a:pt x="219" y="46"/>
                  </a:cubicBezTo>
                  <a:cubicBezTo>
                    <a:pt x="219" y="78"/>
                    <a:pt x="171" y="103"/>
                    <a:pt x="111" y="103"/>
                  </a:cubicBezTo>
                  <a:cubicBezTo>
                    <a:pt x="50" y="103"/>
                    <a:pt x="2" y="78"/>
                    <a:pt x="2" y="46"/>
                  </a:cubicBezTo>
                  <a:cubicBezTo>
                    <a:pt x="2" y="46"/>
                    <a:pt x="2" y="46"/>
                    <a:pt x="2" y="46"/>
                  </a:cubicBezTo>
                  <a:cubicBezTo>
                    <a:pt x="1" y="51"/>
                    <a:pt x="0" y="57"/>
                    <a:pt x="0" y="64"/>
                  </a:cubicBezTo>
                  <a:cubicBezTo>
                    <a:pt x="0" y="125"/>
                    <a:pt x="50" y="174"/>
                    <a:pt x="111" y="174"/>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nvGrpSpPr>
          <p:cNvPr id="11303" name="组合 9"/>
          <p:cNvGrpSpPr>
            <a:grpSpLocks/>
          </p:cNvGrpSpPr>
          <p:nvPr/>
        </p:nvGrpSpPr>
        <p:grpSpPr bwMode="auto">
          <a:xfrm>
            <a:off x="7119938" y="3171825"/>
            <a:ext cx="539750" cy="539750"/>
            <a:chOff x="0" y="0"/>
            <a:chExt cx="540000" cy="540000"/>
          </a:xfrm>
        </p:grpSpPr>
        <p:sp>
          <p:nvSpPr>
            <p:cNvPr id="10291" name="椭圆 53"/>
            <p:cNvSpPr>
              <a:spLocks noChangeAspect="1" noChangeArrowheads="1"/>
            </p:cNvSpPr>
            <p:nvPr/>
          </p:nvSpPr>
          <p:spPr bwMode="auto">
            <a:xfrm>
              <a:off x="0" y="0"/>
              <a:ext cx="540000" cy="540000"/>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grpSp>
          <p:nvGrpSpPr>
            <p:cNvPr id="10292" name="组合 59"/>
            <p:cNvGrpSpPr>
              <a:grpSpLocks/>
            </p:cNvGrpSpPr>
            <p:nvPr/>
          </p:nvGrpSpPr>
          <p:grpSpPr bwMode="auto">
            <a:xfrm>
              <a:off x="144460" y="57645"/>
              <a:ext cx="242572" cy="396000"/>
              <a:chOff x="0" y="0"/>
              <a:chExt cx="449263" cy="733425"/>
            </a:xfrm>
          </p:grpSpPr>
          <p:sp>
            <p:nvSpPr>
              <p:cNvPr id="10293" name="Freeform 19"/>
              <p:cNvSpPr>
                <a:spLocks noEditPoints="1" noChangeArrowheads="1"/>
              </p:cNvSpPr>
              <p:nvPr/>
            </p:nvSpPr>
            <p:spPr bwMode="auto">
              <a:xfrm>
                <a:off x="66675" y="0"/>
                <a:ext cx="301625" cy="401638"/>
              </a:xfrm>
              <a:custGeom>
                <a:avLst/>
                <a:gdLst>
                  <a:gd name="T0" fmla="*/ 2147483647 w 116"/>
                  <a:gd name="T1" fmla="*/ 2147483647 h 155"/>
                  <a:gd name="T2" fmla="*/ 2147483647 w 116"/>
                  <a:gd name="T3" fmla="*/ 2147483647 h 155"/>
                  <a:gd name="T4" fmla="*/ 2147483647 w 116"/>
                  <a:gd name="T5" fmla="*/ 2147483647 h 155"/>
                  <a:gd name="T6" fmla="*/ 2147483647 w 116"/>
                  <a:gd name="T7" fmla="*/ 2147483647 h 155"/>
                  <a:gd name="T8" fmla="*/ 2147483647 w 116"/>
                  <a:gd name="T9" fmla="*/ 2147483647 h 155"/>
                  <a:gd name="T10" fmla="*/ 2147483647 w 116"/>
                  <a:gd name="T11" fmla="*/ 2147483647 h 155"/>
                  <a:gd name="T12" fmla="*/ 2147483647 w 116"/>
                  <a:gd name="T13" fmla="*/ 2147483647 h 155"/>
                  <a:gd name="T14" fmla="*/ 2147483647 w 116"/>
                  <a:gd name="T15" fmla="*/ 2147483647 h 155"/>
                  <a:gd name="T16" fmla="*/ 2147483647 w 116"/>
                  <a:gd name="T17" fmla="*/ 2147483647 h 155"/>
                  <a:gd name="T18" fmla="*/ 2147483647 w 116"/>
                  <a:gd name="T19" fmla="*/ 2147483647 h 155"/>
                  <a:gd name="T20" fmla="*/ 2147483647 w 116"/>
                  <a:gd name="T21" fmla="*/ 2147483647 h 155"/>
                  <a:gd name="T22" fmla="*/ 2147483647 w 116"/>
                  <a:gd name="T23" fmla="*/ 2147483647 h 155"/>
                  <a:gd name="T24" fmla="*/ 2147483647 w 116"/>
                  <a:gd name="T25" fmla="*/ 2147483647 h 155"/>
                  <a:gd name="T26" fmla="*/ 2147483647 w 116"/>
                  <a:gd name="T27" fmla="*/ 2147483647 h 155"/>
                  <a:gd name="T28" fmla="*/ 2147483647 w 116"/>
                  <a:gd name="T29" fmla="*/ 2147483647 h 155"/>
                  <a:gd name="T30" fmla="*/ 2147483647 w 116"/>
                  <a:gd name="T31" fmla="*/ 2147483647 h 155"/>
                  <a:gd name="T32" fmla="*/ 2147483647 w 116"/>
                  <a:gd name="T33" fmla="*/ 2147483647 h 155"/>
                  <a:gd name="T34" fmla="*/ 2147483647 w 116"/>
                  <a:gd name="T35" fmla="*/ 2147483647 h 155"/>
                  <a:gd name="T36" fmla="*/ 2147483647 w 116"/>
                  <a:gd name="T37" fmla="*/ 2147483647 h 155"/>
                  <a:gd name="T38" fmla="*/ 2147483647 w 116"/>
                  <a:gd name="T39" fmla="*/ 2147483647 h 155"/>
                  <a:gd name="T40" fmla="*/ 2147483647 w 116"/>
                  <a:gd name="T41" fmla="*/ 2147483647 h 155"/>
                  <a:gd name="T42" fmla="*/ 2147483647 w 116"/>
                  <a:gd name="T43" fmla="*/ 2147483647 h 155"/>
                  <a:gd name="T44" fmla="*/ 2147483647 w 116"/>
                  <a:gd name="T45" fmla="*/ 2147483647 h 155"/>
                  <a:gd name="T46" fmla="*/ 2147483647 w 116"/>
                  <a:gd name="T47" fmla="*/ 2147483647 h 155"/>
                  <a:gd name="T48" fmla="*/ 2147483647 w 116"/>
                  <a:gd name="T49" fmla="*/ 2147483647 h 155"/>
                  <a:gd name="T50" fmla="*/ 2147483647 w 116"/>
                  <a:gd name="T51" fmla="*/ 2147483647 h 155"/>
                  <a:gd name="T52" fmla="*/ 2147483647 w 116"/>
                  <a:gd name="T53" fmla="*/ 2147483647 h 155"/>
                  <a:gd name="T54" fmla="*/ 2147483647 w 116"/>
                  <a:gd name="T55" fmla="*/ 2147483647 h 155"/>
                  <a:gd name="T56" fmla="*/ 2147483647 w 116"/>
                  <a:gd name="T57" fmla="*/ 2147483647 h 155"/>
                  <a:gd name="T58" fmla="*/ 2147483647 w 116"/>
                  <a:gd name="T59" fmla="*/ 2147483647 h 155"/>
                  <a:gd name="T60" fmla="*/ 2147483647 w 116"/>
                  <a:gd name="T61" fmla="*/ 2147483647 h 155"/>
                  <a:gd name="T62" fmla="*/ 2147483647 w 116"/>
                  <a:gd name="T63" fmla="*/ 2147483647 h 155"/>
                  <a:gd name="T64" fmla="*/ 2147483647 w 116"/>
                  <a:gd name="T65" fmla="*/ 2147483647 h 155"/>
                  <a:gd name="T66" fmla="*/ 2147483647 w 116"/>
                  <a:gd name="T67" fmla="*/ 2147483647 h 155"/>
                  <a:gd name="T68" fmla="*/ 2147483647 w 116"/>
                  <a:gd name="T69" fmla="*/ 2147483647 h 155"/>
                  <a:gd name="T70" fmla="*/ 2147483647 w 116"/>
                  <a:gd name="T71" fmla="*/ 2147483647 h 155"/>
                  <a:gd name="T72" fmla="*/ 2147483647 w 116"/>
                  <a:gd name="T73" fmla="*/ 2147483647 h 155"/>
                  <a:gd name="T74" fmla="*/ 2147483647 w 116"/>
                  <a:gd name="T75" fmla="*/ 2147483647 h 155"/>
                  <a:gd name="T76" fmla="*/ 2147483647 w 116"/>
                  <a:gd name="T77" fmla="*/ 2147483647 h 155"/>
                  <a:gd name="T78" fmla="*/ 2147483647 w 116"/>
                  <a:gd name="T79" fmla="*/ 2147483647 h 155"/>
                  <a:gd name="T80" fmla="*/ 2147483647 w 116"/>
                  <a:gd name="T81" fmla="*/ 2147483647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55"/>
                  <a:gd name="T125" fmla="*/ 116 w 11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55">
                    <a:moveTo>
                      <a:pt x="8" y="97"/>
                    </a:moveTo>
                    <a:cubicBezTo>
                      <a:pt x="8" y="105"/>
                      <a:pt x="13" y="110"/>
                      <a:pt x="18" y="111"/>
                    </a:cubicBezTo>
                    <a:cubicBezTo>
                      <a:pt x="22" y="136"/>
                      <a:pt x="40" y="155"/>
                      <a:pt x="60" y="155"/>
                    </a:cubicBezTo>
                    <a:cubicBezTo>
                      <a:pt x="81" y="155"/>
                      <a:pt x="98" y="136"/>
                      <a:pt x="102" y="111"/>
                    </a:cubicBezTo>
                    <a:cubicBezTo>
                      <a:pt x="102" y="111"/>
                      <a:pt x="103" y="111"/>
                      <a:pt x="103" y="111"/>
                    </a:cubicBezTo>
                    <a:cubicBezTo>
                      <a:pt x="109" y="111"/>
                      <a:pt x="114" y="105"/>
                      <a:pt x="114" y="97"/>
                    </a:cubicBezTo>
                    <a:cubicBezTo>
                      <a:pt x="114" y="91"/>
                      <a:pt x="110" y="85"/>
                      <a:pt x="105" y="84"/>
                    </a:cubicBezTo>
                    <a:cubicBezTo>
                      <a:pt x="105" y="84"/>
                      <a:pt x="116" y="45"/>
                      <a:pt x="92" y="34"/>
                    </a:cubicBezTo>
                    <a:cubicBezTo>
                      <a:pt x="89" y="0"/>
                      <a:pt x="30" y="26"/>
                      <a:pt x="30" y="26"/>
                    </a:cubicBezTo>
                    <a:cubicBezTo>
                      <a:pt x="0" y="42"/>
                      <a:pt x="14" y="85"/>
                      <a:pt x="14" y="85"/>
                    </a:cubicBezTo>
                    <a:cubicBezTo>
                      <a:pt x="14" y="85"/>
                      <a:pt x="14" y="85"/>
                      <a:pt x="14" y="85"/>
                    </a:cubicBezTo>
                    <a:cubicBezTo>
                      <a:pt x="11" y="87"/>
                      <a:pt x="8" y="92"/>
                      <a:pt x="8" y="97"/>
                    </a:cubicBezTo>
                    <a:close/>
                    <a:moveTo>
                      <a:pt x="19" y="87"/>
                    </a:moveTo>
                    <a:cubicBezTo>
                      <a:pt x="19" y="87"/>
                      <a:pt x="19" y="87"/>
                      <a:pt x="19" y="87"/>
                    </a:cubicBezTo>
                    <a:cubicBezTo>
                      <a:pt x="20" y="87"/>
                      <a:pt x="20" y="87"/>
                      <a:pt x="20" y="87"/>
                    </a:cubicBezTo>
                    <a:cubicBezTo>
                      <a:pt x="20" y="83"/>
                      <a:pt x="20" y="83"/>
                      <a:pt x="20" y="83"/>
                    </a:cubicBezTo>
                    <a:cubicBezTo>
                      <a:pt x="23" y="65"/>
                      <a:pt x="23" y="65"/>
                      <a:pt x="23" y="65"/>
                    </a:cubicBezTo>
                    <a:cubicBezTo>
                      <a:pt x="25" y="62"/>
                      <a:pt x="27" y="60"/>
                      <a:pt x="27" y="60"/>
                    </a:cubicBezTo>
                    <a:cubicBezTo>
                      <a:pt x="54" y="62"/>
                      <a:pt x="75" y="48"/>
                      <a:pt x="75" y="48"/>
                    </a:cubicBezTo>
                    <a:cubicBezTo>
                      <a:pt x="93" y="34"/>
                      <a:pt x="99" y="87"/>
                      <a:pt x="99" y="87"/>
                    </a:cubicBezTo>
                    <a:cubicBezTo>
                      <a:pt x="99" y="87"/>
                      <a:pt x="99" y="87"/>
                      <a:pt x="99" y="87"/>
                    </a:cubicBezTo>
                    <a:cubicBezTo>
                      <a:pt x="102" y="87"/>
                      <a:pt x="102" y="87"/>
                      <a:pt x="102" y="87"/>
                    </a:cubicBezTo>
                    <a:cubicBezTo>
                      <a:pt x="102" y="87"/>
                      <a:pt x="102" y="87"/>
                      <a:pt x="103" y="87"/>
                    </a:cubicBezTo>
                    <a:cubicBezTo>
                      <a:pt x="105" y="87"/>
                      <a:pt x="107" y="88"/>
                      <a:pt x="108" y="89"/>
                    </a:cubicBezTo>
                    <a:cubicBezTo>
                      <a:pt x="110" y="91"/>
                      <a:pt x="111" y="94"/>
                      <a:pt x="111" y="97"/>
                    </a:cubicBezTo>
                    <a:cubicBezTo>
                      <a:pt x="111" y="100"/>
                      <a:pt x="110" y="103"/>
                      <a:pt x="108" y="105"/>
                    </a:cubicBezTo>
                    <a:cubicBezTo>
                      <a:pt x="107" y="107"/>
                      <a:pt x="105" y="108"/>
                      <a:pt x="103" y="108"/>
                    </a:cubicBezTo>
                    <a:cubicBezTo>
                      <a:pt x="103" y="108"/>
                      <a:pt x="103" y="108"/>
                      <a:pt x="102" y="108"/>
                    </a:cubicBezTo>
                    <a:cubicBezTo>
                      <a:pt x="100" y="108"/>
                      <a:pt x="100" y="108"/>
                      <a:pt x="100" y="108"/>
                    </a:cubicBezTo>
                    <a:cubicBezTo>
                      <a:pt x="99" y="110"/>
                      <a:pt x="99" y="110"/>
                      <a:pt x="99" y="110"/>
                    </a:cubicBezTo>
                    <a:cubicBezTo>
                      <a:pt x="97" y="122"/>
                      <a:pt x="92" y="133"/>
                      <a:pt x="85" y="140"/>
                    </a:cubicBezTo>
                    <a:cubicBezTo>
                      <a:pt x="82" y="144"/>
                      <a:pt x="78" y="147"/>
                      <a:pt x="74" y="149"/>
                    </a:cubicBezTo>
                    <a:cubicBezTo>
                      <a:pt x="69" y="151"/>
                      <a:pt x="65" y="152"/>
                      <a:pt x="60" y="152"/>
                    </a:cubicBezTo>
                    <a:cubicBezTo>
                      <a:pt x="56" y="152"/>
                      <a:pt x="51" y="151"/>
                      <a:pt x="47" y="149"/>
                    </a:cubicBezTo>
                    <a:cubicBezTo>
                      <a:pt x="43" y="147"/>
                      <a:pt x="39" y="144"/>
                      <a:pt x="35" y="140"/>
                    </a:cubicBezTo>
                    <a:cubicBezTo>
                      <a:pt x="28" y="133"/>
                      <a:pt x="23" y="122"/>
                      <a:pt x="21" y="110"/>
                    </a:cubicBezTo>
                    <a:cubicBezTo>
                      <a:pt x="21" y="108"/>
                      <a:pt x="21" y="108"/>
                      <a:pt x="21" y="108"/>
                    </a:cubicBezTo>
                    <a:cubicBezTo>
                      <a:pt x="19" y="108"/>
                      <a:pt x="19" y="108"/>
                      <a:pt x="19" y="108"/>
                    </a:cubicBezTo>
                    <a:cubicBezTo>
                      <a:pt x="14" y="108"/>
                      <a:pt x="11" y="103"/>
                      <a:pt x="11" y="97"/>
                    </a:cubicBezTo>
                    <a:cubicBezTo>
                      <a:pt x="11" y="94"/>
                      <a:pt x="12" y="91"/>
                      <a:pt x="14" y="89"/>
                    </a:cubicBezTo>
                    <a:cubicBezTo>
                      <a:pt x="15" y="88"/>
                      <a:pt x="17" y="87"/>
                      <a:pt x="19" y="87"/>
                    </a:cubicBez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0294" name="Freeform 20"/>
              <p:cNvSpPr>
                <a:spLocks noEditPoints="1" noChangeArrowheads="1"/>
              </p:cNvSpPr>
              <p:nvPr/>
            </p:nvSpPr>
            <p:spPr bwMode="auto">
              <a:xfrm>
                <a:off x="131763" y="200025"/>
                <a:ext cx="179388" cy="61913"/>
              </a:xfrm>
              <a:custGeom>
                <a:avLst/>
                <a:gdLst>
                  <a:gd name="T0" fmla="*/ 2147483647 w 69"/>
                  <a:gd name="T1" fmla="*/ 2147483647 h 24"/>
                  <a:gd name="T2" fmla="*/ 2147483647 w 69"/>
                  <a:gd name="T3" fmla="*/ 2147483647 h 24"/>
                  <a:gd name="T4" fmla="*/ 2147483647 w 69"/>
                  <a:gd name="T5" fmla="*/ 2147483647 h 24"/>
                  <a:gd name="T6" fmla="*/ 2147483647 w 69"/>
                  <a:gd name="T7" fmla="*/ 2147483647 h 24"/>
                  <a:gd name="T8" fmla="*/ 2147483647 w 69"/>
                  <a:gd name="T9" fmla="*/ 2147483647 h 24"/>
                  <a:gd name="T10" fmla="*/ 2147483647 w 69"/>
                  <a:gd name="T11" fmla="*/ 2147483647 h 24"/>
                  <a:gd name="T12" fmla="*/ 2147483647 w 69"/>
                  <a:gd name="T13" fmla="*/ 2147483647 h 24"/>
                  <a:gd name="T14" fmla="*/ 2147483647 w 69"/>
                  <a:gd name="T15" fmla="*/ 2147483647 h 24"/>
                  <a:gd name="T16" fmla="*/ 2147483647 w 69"/>
                  <a:gd name="T17" fmla="*/ 2147483647 h 24"/>
                  <a:gd name="T18" fmla="*/ 2147483647 w 69"/>
                  <a:gd name="T19" fmla="*/ 2147483647 h 24"/>
                  <a:gd name="T20" fmla="*/ 2147483647 w 69"/>
                  <a:gd name="T21" fmla="*/ 0 h 24"/>
                  <a:gd name="T22" fmla="*/ 2147483647 w 69"/>
                  <a:gd name="T23" fmla="*/ 0 h 24"/>
                  <a:gd name="T24" fmla="*/ 2147483647 w 69"/>
                  <a:gd name="T25" fmla="*/ 2147483647 h 24"/>
                  <a:gd name="T26" fmla="*/ 2147483647 w 69"/>
                  <a:gd name="T27" fmla="*/ 2147483647 h 24"/>
                  <a:gd name="T28" fmla="*/ 2147483647 w 69"/>
                  <a:gd name="T29" fmla="*/ 2147483647 h 24"/>
                  <a:gd name="T30" fmla="*/ 2147483647 w 69"/>
                  <a:gd name="T31" fmla="*/ 2147483647 h 24"/>
                  <a:gd name="T32" fmla="*/ 2147483647 w 69"/>
                  <a:gd name="T33" fmla="*/ 0 h 24"/>
                  <a:gd name="T34" fmla="*/ 2147483647 w 69"/>
                  <a:gd name="T35" fmla="*/ 0 h 24"/>
                  <a:gd name="T36" fmla="*/ 0 w 69"/>
                  <a:gd name="T37" fmla="*/ 2147483647 h 24"/>
                  <a:gd name="T38" fmla="*/ 0 w 69"/>
                  <a:gd name="T39" fmla="*/ 2147483647 h 24"/>
                  <a:gd name="T40" fmla="*/ 2147483647 w 69"/>
                  <a:gd name="T41" fmla="*/ 2147483647 h 24"/>
                  <a:gd name="T42" fmla="*/ 2147483647 w 69"/>
                  <a:gd name="T43" fmla="*/ 2147483647 h 24"/>
                  <a:gd name="T44" fmla="*/ 2147483647 w 69"/>
                  <a:gd name="T45" fmla="*/ 2147483647 h 24"/>
                  <a:gd name="T46" fmla="*/ 2147483647 w 69"/>
                  <a:gd name="T47" fmla="*/ 2147483647 h 24"/>
                  <a:gd name="T48" fmla="*/ 2147483647 w 69"/>
                  <a:gd name="T49" fmla="*/ 2147483647 h 24"/>
                  <a:gd name="T50" fmla="*/ 2147483647 w 69"/>
                  <a:gd name="T51" fmla="*/ 2147483647 h 24"/>
                  <a:gd name="T52" fmla="*/ 2147483647 w 69"/>
                  <a:gd name="T53" fmla="*/ 2147483647 h 24"/>
                  <a:gd name="T54" fmla="*/ 2147483647 w 69"/>
                  <a:gd name="T55" fmla="*/ 2147483647 h 24"/>
                  <a:gd name="T56" fmla="*/ 2147483647 w 69"/>
                  <a:gd name="T57" fmla="*/ 2147483647 h 24"/>
                  <a:gd name="T58" fmla="*/ 2147483647 w 69"/>
                  <a:gd name="T59" fmla="*/ 2147483647 h 24"/>
                  <a:gd name="T60" fmla="*/ 2147483647 w 69"/>
                  <a:gd name="T61" fmla="*/ 2147483647 h 24"/>
                  <a:gd name="T62" fmla="*/ 2147483647 w 69"/>
                  <a:gd name="T63" fmla="*/ 2147483647 h 24"/>
                  <a:gd name="T64" fmla="*/ 2147483647 w 69"/>
                  <a:gd name="T65" fmla="*/ 2147483647 h 24"/>
                  <a:gd name="T66" fmla="*/ 2147483647 w 69"/>
                  <a:gd name="T67" fmla="*/ 2147483647 h 24"/>
                  <a:gd name="T68" fmla="*/ 2147483647 w 69"/>
                  <a:gd name="T69" fmla="*/ 2147483647 h 24"/>
                  <a:gd name="T70" fmla="*/ 2147483647 w 69"/>
                  <a:gd name="T71" fmla="*/ 2147483647 h 24"/>
                  <a:gd name="T72" fmla="*/ 2147483647 w 69"/>
                  <a:gd name="T73" fmla="*/ 2147483647 h 24"/>
                  <a:gd name="T74" fmla="*/ 2147483647 w 69"/>
                  <a:gd name="T75" fmla="*/ 2147483647 h 24"/>
                  <a:gd name="T76" fmla="*/ 2147483647 w 69"/>
                  <a:gd name="T77" fmla="*/ 2147483647 h 24"/>
                  <a:gd name="T78" fmla="*/ 2147483647 w 69"/>
                  <a:gd name="T79" fmla="*/ 2147483647 h 24"/>
                  <a:gd name="T80" fmla="*/ 2147483647 w 69"/>
                  <a:gd name="T81" fmla="*/ 2147483647 h 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24"/>
                  <a:gd name="T125" fmla="*/ 69 w 69"/>
                  <a:gd name="T126" fmla="*/ 24 h 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24">
                    <a:moveTo>
                      <a:pt x="6" y="24"/>
                    </a:moveTo>
                    <a:cubicBezTo>
                      <a:pt x="25" y="24"/>
                      <a:pt x="25" y="24"/>
                      <a:pt x="25" y="24"/>
                    </a:cubicBezTo>
                    <a:cubicBezTo>
                      <a:pt x="28" y="24"/>
                      <a:pt x="31" y="21"/>
                      <a:pt x="31" y="18"/>
                    </a:cubicBezTo>
                    <a:cubicBezTo>
                      <a:pt x="31" y="12"/>
                      <a:pt x="31" y="12"/>
                      <a:pt x="31" y="12"/>
                    </a:cubicBezTo>
                    <a:cubicBezTo>
                      <a:pt x="38" y="12"/>
                      <a:pt x="38" y="12"/>
                      <a:pt x="38" y="12"/>
                    </a:cubicBezTo>
                    <a:cubicBezTo>
                      <a:pt x="38" y="18"/>
                      <a:pt x="38" y="18"/>
                      <a:pt x="38" y="18"/>
                    </a:cubicBezTo>
                    <a:cubicBezTo>
                      <a:pt x="38" y="21"/>
                      <a:pt x="41" y="24"/>
                      <a:pt x="44" y="24"/>
                    </a:cubicBezTo>
                    <a:cubicBezTo>
                      <a:pt x="62" y="24"/>
                      <a:pt x="62" y="24"/>
                      <a:pt x="62" y="24"/>
                    </a:cubicBezTo>
                    <a:cubicBezTo>
                      <a:pt x="66" y="24"/>
                      <a:pt x="69" y="21"/>
                      <a:pt x="69" y="18"/>
                    </a:cubicBezTo>
                    <a:cubicBezTo>
                      <a:pt x="69" y="6"/>
                      <a:pt x="69" y="6"/>
                      <a:pt x="69" y="6"/>
                    </a:cubicBezTo>
                    <a:cubicBezTo>
                      <a:pt x="69" y="3"/>
                      <a:pt x="66" y="0"/>
                      <a:pt x="62" y="0"/>
                    </a:cubicBezTo>
                    <a:cubicBezTo>
                      <a:pt x="44" y="0"/>
                      <a:pt x="44" y="0"/>
                      <a:pt x="44" y="0"/>
                    </a:cubicBezTo>
                    <a:cubicBezTo>
                      <a:pt x="41" y="0"/>
                      <a:pt x="38" y="3"/>
                      <a:pt x="38" y="6"/>
                    </a:cubicBezTo>
                    <a:cubicBezTo>
                      <a:pt x="38" y="10"/>
                      <a:pt x="38" y="10"/>
                      <a:pt x="38" y="10"/>
                    </a:cubicBezTo>
                    <a:cubicBezTo>
                      <a:pt x="31" y="10"/>
                      <a:pt x="31" y="10"/>
                      <a:pt x="31" y="10"/>
                    </a:cubicBezTo>
                    <a:cubicBezTo>
                      <a:pt x="31" y="6"/>
                      <a:pt x="31" y="6"/>
                      <a:pt x="31" y="6"/>
                    </a:cubicBezTo>
                    <a:cubicBezTo>
                      <a:pt x="31" y="3"/>
                      <a:pt x="28" y="0"/>
                      <a:pt x="25" y="0"/>
                    </a:cubicBezTo>
                    <a:cubicBezTo>
                      <a:pt x="6" y="0"/>
                      <a:pt x="6" y="0"/>
                      <a:pt x="6" y="0"/>
                    </a:cubicBezTo>
                    <a:cubicBezTo>
                      <a:pt x="3" y="0"/>
                      <a:pt x="0" y="3"/>
                      <a:pt x="0" y="6"/>
                    </a:cubicBezTo>
                    <a:cubicBezTo>
                      <a:pt x="0" y="18"/>
                      <a:pt x="0" y="18"/>
                      <a:pt x="0" y="18"/>
                    </a:cubicBezTo>
                    <a:cubicBezTo>
                      <a:pt x="0" y="21"/>
                      <a:pt x="3" y="24"/>
                      <a:pt x="6" y="24"/>
                    </a:cubicBezTo>
                    <a:close/>
                    <a:moveTo>
                      <a:pt x="39" y="6"/>
                    </a:moveTo>
                    <a:cubicBezTo>
                      <a:pt x="39" y="3"/>
                      <a:pt x="42" y="1"/>
                      <a:pt x="44" y="1"/>
                    </a:cubicBezTo>
                    <a:cubicBezTo>
                      <a:pt x="62" y="1"/>
                      <a:pt x="62" y="1"/>
                      <a:pt x="62" y="1"/>
                    </a:cubicBezTo>
                    <a:cubicBezTo>
                      <a:pt x="65" y="1"/>
                      <a:pt x="67" y="3"/>
                      <a:pt x="67" y="6"/>
                    </a:cubicBezTo>
                    <a:cubicBezTo>
                      <a:pt x="67" y="18"/>
                      <a:pt x="67" y="18"/>
                      <a:pt x="67" y="18"/>
                    </a:cubicBezTo>
                    <a:cubicBezTo>
                      <a:pt x="67" y="20"/>
                      <a:pt x="65" y="22"/>
                      <a:pt x="62" y="22"/>
                    </a:cubicBezTo>
                    <a:cubicBezTo>
                      <a:pt x="44" y="22"/>
                      <a:pt x="44" y="22"/>
                      <a:pt x="44" y="22"/>
                    </a:cubicBezTo>
                    <a:cubicBezTo>
                      <a:pt x="42" y="22"/>
                      <a:pt x="39" y="20"/>
                      <a:pt x="39" y="18"/>
                    </a:cubicBezTo>
                    <a:lnTo>
                      <a:pt x="39" y="6"/>
                    </a:lnTo>
                    <a:close/>
                    <a:moveTo>
                      <a:pt x="2" y="6"/>
                    </a:moveTo>
                    <a:cubicBezTo>
                      <a:pt x="2" y="3"/>
                      <a:pt x="4" y="1"/>
                      <a:pt x="6" y="1"/>
                    </a:cubicBezTo>
                    <a:cubicBezTo>
                      <a:pt x="25" y="1"/>
                      <a:pt x="25" y="1"/>
                      <a:pt x="25" y="1"/>
                    </a:cubicBezTo>
                    <a:cubicBezTo>
                      <a:pt x="27" y="1"/>
                      <a:pt x="30" y="3"/>
                      <a:pt x="30" y="6"/>
                    </a:cubicBezTo>
                    <a:cubicBezTo>
                      <a:pt x="30" y="10"/>
                      <a:pt x="30" y="10"/>
                      <a:pt x="30" y="10"/>
                    </a:cubicBezTo>
                    <a:cubicBezTo>
                      <a:pt x="30" y="12"/>
                      <a:pt x="30" y="12"/>
                      <a:pt x="30" y="12"/>
                    </a:cubicBezTo>
                    <a:cubicBezTo>
                      <a:pt x="30" y="18"/>
                      <a:pt x="30" y="18"/>
                      <a:pt x="30" y="18"/>
                    </a:cubicBezTo>
                    <a:cubicBezTo>
                      <a:pt x="30" y="20"/>
                      <a:pt x="27" y="22"/>
                      <a:pt x="25" y="22"/>
                    </a:cubicBezTo>
                    <a:cubicBezTo>
                      <a:pt x="6" y="22"/>
                      <a:pt x="6" y="22"/>
                      <a:pt x="6" y="22"/>
                    </a:cubicBezTo>
                    <a:cubicBezTo>
                      <a:pt x="4" y="22"/>
                      <a:pt x="2" y="20"/>
                      <a:pt x="2" y="18"/>
                    </a:cubicBezTo>
                    <a:lnTo>
                      <a:pt x="2" y="6"/>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0295" name="Freeform 21"/>
              <p:cNvSpPr>
                <a:spLocks noChangeArrowheads="1"/>
              </p:cNvSpPr>
              <p:nvPr/>
            </p:nvSpPr>
            <p:spPr bwMode="auto">
              <a:xfrm>
                <a:off x="0" y="400050"/>
                <a:ext cx="449263" cy="333375"/>
              </a:xfrm>
              <a:custGeom>
                <a:avLst/>
                <a:gdLst>
                  <a:gd name="T0" fmla="*/ 2147483647 w 173"/>
                  <a:gd name="T1" fmla="*/ 2147483647 h 129"/>
                  <a:gd name="T2" fmla="*/ 2147483647 w 173"/>
                  <a:gd name="T3" fmla="*/ 2147483647 h 129"/>
                  <a:gd name="T4" fmla="*/ 2147483647 w 173"/>
                  <a:gd name="T5" fmla="*/ 0 h 129"/>
                  <a:gd name="T6" fmla="*/ 2147483647 w 173"/>
                  <a:gd name="T7" fmla="*/ 2147483647 h 129"/>
                  <a:gd name="T8" fmla="*/ 2147483647 w 173"/>
                  <a:gd name="T9" fmla="*/ 2147483647 h 129"/>
                  <a:gd name="T10" fmla="*/ 2147483647 w 173"/>
                  <a:gd name="T11" fmla="*/ 2147483647 h 129"/>
                  <a:gd name="T12" fmla="*/ 2147483647 w 173"/>
                  <a:gd name="T13" fmla="*/ 2147483647 h 129"/>
                  <a:gd name="T14" fmla="*/ 2147483647 w 173"/>
                  <a:gd name="T15" fmla="*/ 2147483647 h 129"/>
                  <a:gd name="T16" fmla="*/ 2147483647 w 173"/>
                  <a:gd name="T17" fmla="*/ 2147483647 h 129"/>
                  <a:gd name="T18" fmla="*/ 2147483647 w 173"/>
                  <a:gd name="T19" fmla="*/ 2147483647 h 129"/>
                  <a:gd name="T20" fmla="*/ 2147483647 w 173"/>
                  <a:gd name="T21" fmla="*/ 0 h 129"/>
                  <a:gd name="T22" fmla="*/ 2147483647 w 173"/>
                  <a:gd name="T23" fmla="*/ 2147483647 h 129"/>
                  <a:gd name="T24" fmla="*/ 0 w 173"/>
                  <a:gd name="T25" fmla="*/ 2147483647 h 129"/>
                  <a:gd name="T26" fmla="*/ 0 w 173"/>
                  <a:gd name="T27" fmla="*/ 2147483647 h 129"/>
                  <a:gd name="T28" fmla="*/ 0 w 173"/>
                  <a:gd name="T29" fmla="*/ 2147483647 h 129"/>
                  <a:gd name="T30" fmla="*/ 0 w 173"/>
                  <a:gd name="T31" fmla="*/ 2147483647 h 129"/>
                  <a:gd name="T32" fmla="*/ 2147483647 w 173"/>
                  <a:gd name="T33" fmla="*/ 2147483647 h 129"/>
                  <a:gd name="T34" fmla="*/ 2147483647 w 173"/>
                  <a:gd name="T35" fmla="*/ 2147483647 h 129"/>
                  <a:gd name="T36" fmla="*/ 2147483647 w 173"/>
                  <a:gd name="T37" fmla="*/ 2147483647 h 129"/>
                  <a:gd name="T38" fmla="*/ 2147483647 w 173"/>
                  <a:gd name="T39" fmla="*/ 2147483647 h 129"/>
                  <a:gd name="T40" fmla="*/ 2147483647 w 173"/>
                  <a:gd name="T41" fmla="*/ 2147483647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129"/>
                  <a:gd name="T65" fmla="*/ 173 w 173"/>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129">
                    <a:moveTo>
                      <a:pt x="173" y="41"/>
                    </a:moveTo>
                    <a:cubicBezTo>
                      <a:pt x="173" y="41"/>
                      <a:pt x="173" y="41"/>
                      <a:pt x="173" y="41"/>
                    </a:cubicBezTo>
                    <a:cubicBezTo>
                      <a:pt x="170" y="24"/>
                      <a:pt x="155" y="9"/>
                      <a:pt x="134" y="0"/>
                    </a:cubicBezTo>
                    <a:cubicBezTo>
                      <a:pt x="97" y="63"/>
                      <a:pt x="97" y="63"/>
                      <a:pt x="97" y="63"/>
                    </a:cubicBezTo>
                    <a:cubicBezTo>
                      <a:pt x="92" y="35"/>
                      <a:pt x="92" y="35"/>
                      <a:pt x="92" y="35"/>
                    </a:cubicBezTo>
                    <a:cubicBezTo>
                      <a:pt x="95" y="33"/>
                      <a:pt x="97" y="30"/>
                      <a:pt x="97" y="26"/>
                    </a:cubicBezTo>
                    <a:cubicBezTo>
                      <a:pt x="97" y="20"/>
                      <a:pt x="93" y="15"/>
                      <a:pt x="87" y="15"/>
                    </a:cubicBezTo>
                    <a:cubicBezTo>
                      <a:pt x="81" y="15"/>
                      <a:pt x="76" y="20"/>
                      <a:pt x="76" y="26"/>
                    </a:cubicBezTo>
                    <a:cubicBezTo>
                      <a:pt x="76" y="30"/>
                      <a:pt x="78" y="33"/>
                      <a:pt x="81" y="35"/>
                    </a:cubicBezTo>
                    <a:cubicBezTo>
                      <a:pt x="77" y="62"/>
                      <a:pt x="77" y="62"/>
                      <a:pt x="77" y="62"/>
                    </a:cubicBezTo>
                    <a:cubicBezTo>
                      <a:pt x="40" y="0"/>
                      <a:pt x="40" y="0"/>
                      <a:pt x="40" y="0"/>
                    </a:cubicBezTo>
                    <a:cubicBezTo>
                      <a:pt x="19" y="9"/>
                      <a:pt x="4" y="24"/>
                      <a:pt x="1" y="41"/>
                    </a:cubicBezTo>
                    <a:cubicBezTo>
                      <a:pt x="0" y="41"/>
                      <a:pt x="0" y="41"/>
                      <a:pt x="0" y="41"/>
                    </a:cubicBezTo>
                    <a:cubicBezTo>
                      <a:pt x="0" y="95"/>
                      <a:pt x="0" y="95"/>
                      <a:pt x="0" y="95"/>
                    </a:cubicBezTo>
                    <a:cubicBezTo>
                      <a:pt x="0" y="95"/>
                      <a:pt x="0" y="95"/>
                      <a:pt x="0" y="95"/>
                    </a:cubicBezTo>
                    <a:cubicBezTo>
                      <a:pt x="0" y="95"/>
                      <a:pt x="0" y="96"/>
                      <a:pt x="0" y="96"/>
                    </a:cubicBezTo>
                    <a:cubicBezTo>
                      <a:pt x="0" y="114"/>
                      <a:pt x="39" y="129"/>
                      <a:pt x="87" y="129"/>
                    </a:cubicBezTo>
                    <a:cubicBezTo>
                      <a:pt x="135" y="129"/>
                      <a:pt x="173" y="114"/>
                      <a:pt x="173" y="96"/>
                    </a:cubicBezTo>
                    <a:cubicBezTo>
                      <a:pt x="173" y="96"/>
                      <a:pt x="173" y="95"/>
                      <a:pt x="173" y="95"/>
                    </a:cubicBezTo>
                    <a:cubicBezTo>
                      <a:pt x="173" y="95"/>
                      <a:pt x="173" y="95"/>
                      <a:pt x="173" y="95"/>
                    </a:cubicBezTo>
                    <a:lnTo>
                      <a:pt x="173" y="41"/>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grpSp>
      <p:grpSp>
        <p:nvGrpSpPr>
          <p:cNvPr id="11309" name="组合 10"/>
          <p:cNvGrpSpPr>
            <a:grpSpLocks noChangeAspect="1"/>
          </p:cNvGrpSpPr>
          <p:nvPr/>
        </p:nvGrpSpPr>
        <p:grpSpPr bwMode="auto">
          <a:xfrm>
            <a:off x="7921625" y="3171825"/>
            <a:ext cx="539750" cy="539750"/>
            <a:chOff x="0" y="0"/>
            <a:chExt cx="540000" cy="540000"/>
          </a:xfrm>
        </p:grpSpPr>
        <p:sp>
          <p:nvSpPr>
            <p:cNvPr id="10289" name="椭圆 54"/>
            <p:cNvSpPr>
              <a:spLocks noChangeAspect="1" noChangeArrowheads="1"/>
            </p:cNvSpPr>
            <p:nvPr/>
          </p:nvSpPr>
          <p:spPr bwMode="auto">
            <a:xfrm>
              <a:off x="0" y="0"/>
              <a:ext cx="540000" cy="540000"/>
            </a:xfrm>
            <a:prstGeom prst="ellipse">
              <a:avLst/>
            </a:prstGeom>
            <a:solidFill>
              <a:schemeClr val="bg1"/>
            </a:solidFill>
            <a:ln w="15875">
              <a:solidFill>
                <a:srgbClr val="D00000">
                  <a:alpha val="39999"/>
                </a:srgbClr>
              </a:solidFill>
              <a:bevel/>
              <a:headEnd/>
              <a:tailEnd/>
            </a:ln>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10290" name="Freeform 143"/>
            <p:cNvSpPr>
              <a:spLocks noChangeAspect="1" noEditPoints="1" noChangeArrowheads="1"/>
            </p:cNvSpPr>
            <p:nvPr/>
          </p:nvSpPr>
          <p:spPr bwMode="auto">
            <a:xfrm>
              <a:off x="135525" y="94624"/>
              <a:ext cx="281314" cy="324000"/>
            </a:xfrm>
            <a:custGeom>
              <a:avLst/>
              <a:gdLst>
                <a:gd name="T0" fmla="*/ 2147483647 w 201"/>
                <a:gd name="T1" fmla="*/ 2147483647 h 231"/>
                <a:gd name="T2" fmla="*/ 2147483647 w 201"/>
                <a:gd name="T3" fmla="*/ 2147483647 h 231"/>
                <a:gd name="T4" fmla="*/ 2147483647 w 201"/>
                <a:gd name="T5" fmla="*/ 2147483647 h 231"/>
                <a:gd name="T6" fmla="*/ 2147483647 w 201"/>
                <a:gd name="T7" fmla="*/ 2147483647 h 231"/>
                <a:gd name="T8" fmla="*/ 2147483647 w 201"/>
                <a:gd name="T9" fmla="*/ 2147483647 h 231"/>
                <a:gd name="T10" fmla="*/ 2147483647 w 201"/>
                <a:gd name="T11" fmla="*/ 2147483647 h 231"/>
                <a:gd name="T12" fmla="*/ 2147483647 w 201"/>
                <a:gd name="T13" fmla="*/ 2147483647 h 231"/>
                <a:gd name="T14" fmla="*/ 2147483647 w 201"/>
                <a:gd name="T15" fmla="*/ 2147483647 h 231"/>
                <a:gd name="T16" fmla="*/ 2147483647 w 201"/>
                <a:gd name="T17" fmla="*/ 2147483647 h 231"/>
                <a:gd name="T18" fmla="*/ 0 w 201"/>
                <a:gd name="T19" fmla="*/ 2147483647 h 231"/>
                <a:gd name="T20" fmla="*/ 0 w 201"/>
                <a:gd name="T21" fmla="*/ 2147483647 h 231"/>
                <a:gd name="T22" fmla="*/ 2147483647 w 201"/>
                <a:gd name="T23" fmla="*/ 2147483647 h 231"/>
                <a:gd name="T24" fmla="*/ 2147483647 w 201"/>
                <a:gd name="T25" fmla="*/ 2147483647 h 231"/>
                <a:gd name="T26" fmla="*/ 2147483647 w 201"/>
                <a:gd name="T27" fmla="*/ 2147483647 h 231"/>
                <a:gd name="T28" fmla="*/ 2147483647 w 201"/>
                <a:gd name="T29" fmla="*/ 2147483647 h 231"/>
                <a:gd name="T30" fmla="*/ 2147483647 w 201"/>
                <a:gd name="T31" fmla="*/ 2147483647 h 231"/>
                <a:gd name="T32" fmla="*/ 2147483647 w 201"/>
                <a:gd name="T33" fmla="*/ 2147483647 h 231"/>
                <a:gd name="T34" fmla="*/ 2147483647 w 201"/>
                <a:gd name="T35" fmla="*/ 2147483647 h 231"/>
                <a:gd name="T36" fmla="*/ 2147483647 w 201"/>
                <a:gd name="T37" fmla="*/ 2147483647 h 231"/>
                <a:gd name="T38" fmla="*/ 2147483647 w 201"/>
                <a:gd name="T39" fmla="*/ 2147483647 h 231"/>
                <a:gd name="T40" fmla="*/ 2147483647 w 201"/>
                <a:gd name="T41" fmla="*/ 2147483647 h 231"/>
                <a:gd name="T42" fmla="*/ 2147483647 w 201"/>
                <a:gd name="T43" fmla="*/ 2147483647 h 231"/>
                <a:gd name="T44" fmla="*/ 0 w 201"/>
                <a:gd name="T45" fmla="*/ 2147483647 h 231"/>
                <a:gd name="T46" fmla="*/ 0 w 201"/>
                <a:gd name="T47" fmla="*/ 2147483647 h 231"/>
                <a:gd name="T48" fmla="*/ 2147483647 w 201"/>
                <a:gd name="T49" fmla="*/ 2147483647 h 231"/>
                <a:gd name="T50" fmla="*/ 2147483647 w 201"/>
                <a:gd name="T51" fmla="*/ 2147483647 h 231"/>
                <a:gd name="T52" fmla="*/ 2147483647 w 201"/>
                <a:gd name="T53" fmla="*/ 2147483647 h 231"/>
                <a:gd name="T54" fmla="*/ 2147483647 w 201"/>
                <a:gd name="T55" fmla="*/ 2147483647 h 231"/>
                <a:gd name="T56" fmla="*/ 2147483647 w 201"/>
                <a:gd name="T57" fmla="*/ 2147483647 h 231"/>
                <a:gd name="T58" fmla="*/ 2147483647 w 201"/>
                <a:gd name="T59" fmla="*/ 2147483647 h 231"/>
                <a:gd name="T60" fmla="*/ 2147483647 w 201"/>
                <a:gd name="T61" fmla="*/ 2147483647 h 231"/>
                <a:gd name="T62" fmla="*/ 2147483647 w 201"/>
                <a:gd name="T63" fmla="*/ 2147483647 h 231"/>
                <a:gd name="T64" fmla="*/ 2147483647 w 201"/>
                <a:gd name="T65" fmla="*/ 2147483647 h 231"/>
                <a:gd name="T66" fmla="*/ 2147483647 w 201"/>
                <a:gd name="T67" fmla="*/ 2147483647 h 231"/>
                <a:gd name="T68" fmla="*/ 2147483647 w 201"/>
                <a:gd name="T69" fmla="*/ 2147483647 h 231"/>
                <a:gd name="T70" fmla="*/ 2147483647 w 201"/>
                <a:gd name="T71" fmla="*/ 2147483647 h 231"/>
                <a:gd name="T72" fmla="*/ 2147483647 w 201"/>
                <a:gd name="T73" fmla="*/ 2147483647 h 231"/>
                <a:gd name="T74" fmla="*/ 2147483647 w 201"/>
                <a:gd name="T75" fmla="*/ 2147483647 h 231"/>
                <a:gd name="T76" fmla="*/ 2147483647 w 201"/>
                <a:gd name="T77" fmla="*/ 2147483647 h 231"/>
                <a:gd name="T78" fmla="*/ 2147483647 w 201"/>
                <a:gd name="T79" fmla="*/ 2147483647 h 231"/>
                <a:gd name="T80" fmla="*/ 2147483647 w 201"/>
                <a:gd name="T81" fmla="*/ 2147483647 h 231"/>
                <a:gd name="T82" fmla="*/ 2147483647 w 201"/>
                <a:gd name="T83" fmla="*/ 2147483647 h 231"/>
                <a:gd name="T84" fmla="*/ 2147483647 w 201"/>
                <a:gd name="T85" fmla="*/ 2147483647 h 231"/>
                <a:gd name="T86" fmla="*/ 2147483647 w 201"/>
                <a:gd name="T87" fmla="*/ 2147483647 h 231"/>
                <a:gd name="T88" fmla="*/ 2147483647 w 201"/>
                <a:gd name="T89" fmla="*/ 2147483647 h 231"/>
                <a:gd name="T90" fmla="*/ 2147483647 w 201"/>
                <a:gd name="T91" fmla="*/ 2147483647 h 2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231"/>
                <a:gd name="T140" fmla="*/ 201 w 201"/>
                <a:gd name="T141" fmla="*/ 231 h 2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231">
                  <a:moveTo>
                    <a:pt x="100" y="176"/>
                  </a:moveTo>
                  <a:cubicBezTo>
                    <a:pt x="201" y="109"/>
                    <a:pt x="201" y="109"/>
                    <a:pt x="201" y="109"/>
                  </a:cubicBezTo>
                  <a:cubicBezTo>
                    <a:pt x="201" y="141"/>
                    <a:pt x="201" y="216"/>
                    <a:pt x="201" y="229"/>
                  </a:cubicBezTo>
                  <a:cubicBezTo>
                    <a:pt x="142" y="185"/>
                    <a:pt x="142" y="185"/>
                    <a:pt x="142" y="185"/>
                  </a:cubicBezTo>
                  <a:cubicBezTo>
                    <a:pt x="135" y="194"/>
                    <a:pt x="135" y="194"/>
                    <a:pt x="135" y="194"/>
                  </a:cubicBezTo>
                  <a:cubicBezTo>
                    <a:pt x="185" y="231"/>
                    <a:pt x="185" y="231"/>
                    <a:pt x="185" y="231"/>
                  </a:cubicBezTo>
                  <a:cubicBezTo>
                    <a:pt x="16" y="231"/>
                    <a:pt x="16" y="231"/>
                    <a:pt x="16" y="231"/>
                  </a:cubicBezTo>
                  <a:cubicBezTo>
                    <a:pt x="66" y="195"/>
                    <a:pt x="66" y="195"/>
                    <a:pt x="66" y="195"/>
                  </a:cubicBezTo>
                  <a:cubicBezTo>
                    <a:pt x="59" y="185"/>
                    <a:pt x="59" y="185"/>
                    <a:pt x="59" y="185"/>
                  </a:cubicBezTo>
                  <a:cubicBezTo>
                    <a:pt x="0" y="229"/>
                    <a:pt x="0" y="229"/>
                    <a:pt x="0" y="229"/>
                  </a:cubicBezTo>
                  <a:cubicBezTo>
                    <a:pt x="0" y="216"/>
                    <a:pt x="0" y="141"/>
                    <a:pt x="0" y="110"/>
                  </a:cubicBezTo>
                  <a:lnTo>
                    <a:pt x="100" y="176"/>
                  </a:lnTo>
                  <a:close/>
                  <a:moveTo>
                    <a:pt x="187" y="73"/>
                  </a:moveTo>
                  <a:cubicBezTo>
                    <a:pt x="161" y="50"/>
                    <a:pt x="161" y="50"/>
                    <a:pt x="161" y="50"/>
                  </a:cubicBezTo>
                  <a:cubicBezTo>
                    <a:pt x="154" y="16"/>
                    <a:pt x="154" y="16"/>
                    <a:pt x="154" y="16"/>
                  </a:cubicBezTo>
                  <a:cubicBezTo>
                    <a:pt x="130" y="22"/>
                    <a:pt x="130" y="22"/>
                    <a:pt x="130" y="22"/>
                  </a:cubicBezTo>
                  <a:cubicBezTo>
                    <a:pt x="115" y="7"/>
                    <a:pt x="115" y="7"/>
                    <a:pt x="115" y="7"/>
                  </a:cubicBezTo>
                  <a:cubicBezTo>
                    <a:pt x="107" y="0"/>
                    <a:pt x="94" y="0"/>
                    <a:pt x="86" y="7"/>
                  </a:cubicBezTo>
                  <a:cubicBezTo>
                    <a:pt x="51" y="39"/>
                    <a:pt x="51" y="39"/>
                    <a:pt x="51" y="39"/>
                  </a:cubicBezTo>
                  <a:cubicBezTo>
                    <a:pt x="13" y="48"/>
                    <a:pt x="13" y="48"/>
                    <a:pt x="13" y="48"/>
                  </a:cubicBezTo>
                  <a:cubicBezTo>
                    <a:pt x="18" y="69"/>
                    <a:pt x="18" y="69"/>
                    <a:pt x="18" y="69"/>
                  </a:cubicBezTo>
                  <a:cubicBezTo>
                    <a:pt x="14" y="73"/>
                    <a:pt x="14" y="73"/>
                    <a:pt x="14" y="73"/>
                  </a:cubicBezTo>
                  <a:cubicBezTo>
                    <a:pt x="6" y="80"/>
                    <a:pt x="0" y="86"/>
                    <a:pt x="0" y="95"/>
                  </a:cubicBezTo>
                  <a:cubicBezTo>
                    <a:pt x="0" y="95"/>
                    <a:pt x="0" y="95"/>
                    <a:pt x="0" y="96"/>
                  </a:cubicBezTo>
                  <a:cubicBezTo>
                    <a:pt x="42" y="124"/>
                    <a:pt x="42" y="124"/>
                    <a:pt x="42" y="124"/>
                  </a:cubicBezTo>
                  <a:cubicBezTo>
                    <a:pt x="27" y="56"/>
                    <a:pt x="27" y="56"/>
                    <a:pt x="27" y="56"/>
                  </a:cubicBezTo>
                  <a:cubicBezTo>
                    <a:pt x="145" y="30"/>
                    <a:pt x="145" y="30"/>
                    <a:pt x="145" y="30"/>
                  </a:cubicBezTo>
                  <a:cubicBezTo>
                    <a:pt x="165" y="119"/>
                    <a:pt x="165" y="119"/>
                    <a:pt x="165" y="119"/>
                  </a:cubicBezTo>
                  <a:cubicBezTo>
                    <a:pt x="201" y="95"/>
                    <a:pt x="201" y="95"/>
                    <a:pt x="201" y="95"/>
                  </a:cubicBezTo>
                  <a:cubicBezTo>
                    <a:pt x="201" y="95"/>
                    <a:pt x="201" y="95"/>
                    <a:pt x="201" y="95"/>
                  </a:cubicBezTo>
                  <a:cubicBezTo>
                    <a:pt x="201" y="85"/>
                    <a:pt x="195" y="80"/>
                    <a:pt x="187" y="73"/>
                  </a:cubicBezTo>
                  <a:close/>
                  <a:moveTo>
                    <a:pt x="51" y="113"/>
                  </a:moveTo>
                  <a:cubicBezTo>
                    <a:pt x="54" y="124"/>
                    <a:pt x="54" y="124"/>
                    <a:pt x="54" y="124"/>
                  </a:cubicBezTo>
                  <a:cubicBezTo>
                    <a:pt x="150" y="103"/>
                    <a:pt x="150" y="103"/>
                    <a:pt x="150" y="103"/>
                  </a:cubicBezTo>
                  <a:cubicBezTo>
                    <a:pt x="147" y="92"/>
                    <a:pt x="147" y="92"/>
                    <a:pt x="147" y="92"/>
                  </a:cubicBezTo>
                  <a:lnTo>
                    <a:pt x="51" y="113"/>
                  </a:lnTo>
                  <a:close/>
                  <a:moveTo>
                    <a:pt x="142" y="70"/>
                  </a:moveTo>
                  <a:cubicBezTo>
                    <a:pt x="46" y="91"/>
                    <a:pt x="46" y="91"/>
                    <a:pt x="46" y="91"/>
                  </a:cubicBezTo>
                  <a:cubicBezTo>
                    <a:pt x="49" y="102"/>
                    <a:pt x="49" y="102"/>
                    <a:pt x="49" y="102"/>
                  </a:cubicBezTo>
                  <a:cubicBezTo>
                    <a:pt x="145" y="81"/>
                    <a:pt x="145" y="81"/>
                    <a:pt x="145" y="81"/>
                  </a:cubicBezTo>
                  <a:lnTo>
                    <a:pt x="142" y="70"/>
                  </a:lnTo>
                  <a:close/>
                  <a:moveTo>
                    <a:pt x="137" y="47"/>
                  </a:moveTo>
                  <a:cubicBezTo>
                    <a:pt x="41" y="68"/>
                    <a:pt x="41" y="68"/>
                    <a:pt x="41" y="68"/>
                  </a:cubicBezTo>
                  <a:cubicBezTo>
                    <a:pt x="43" y="79"/>
                    <a:pt x="43" y="79"/>
                    <a:pt x="43" y="79"/>
                  </a:cubicBezTo>
                  <a:cubicBezTo>
                    <a:pt x="140" y="58"/>
                    <a:pt x="140" y="58"/>
                    <a:pt x="140" y="58"/>
                  </a:cubicBezTo>
                  <a:lnTo>
                    <a:pt x="137" y="47"/>
                  </a:lnTo>
                  <a:close/>
                </a:path>
              </a:pathLst>
            </a:custGeom>
            <a:solidFill>
              <a:srgbClr val="3F3F3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
        <p:nvSpPr>
          <p:cNvPr id="11312" name="TextBox 65"/>
          <p:cNvSpPr>
            <a:spLocks noChangeArrowheads="1"/>
          </p:cNvSpPr>
          <p:nvPr/>
        </p:nvSpPr>
        <p:spPr bwMode="auto">
          <a:xfrm>
            <a:off x="4756150" y="2473325"/>
            <a:ext cx="430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100">
                <a:solidFill>
                  <a:schemeClr val="bg1"/>
                </a:solidFill>
                <a:latin typeface="Calibri" pitchFamily="34" charset="0"/>
                <a:sym typeface="Calibri" pitchFamily="34" charset="0"/>
              </a:rPr>
              <a:t>30%</a:t>
            </a:r>
            <a:endParaRPr lang="zh-CN" altLang="en-US" sz="1100">
              <a:solidFill>
                <a:schemeClr val="bg1"/>
              </a:solidFill>
              <a:latin typeface="Calibri" pitchFamily="34" charset="0"/>
              <a:sym typeface="宋体" pitchFamily="2" charset="-122"/>
            </a:endParaRPr>
          </a:p>
        </p:txBody>
      </p:sp>
      <p:sp>
        <p:nvSpPr>
          <p:cNvPr id="11313" name="TextBox 66"/>
          <p:cNvSpPr>
            <a:spLocks noChangeArrowheads="1"/>
          </p:cNvSpPr>
          <p:nvPr/>
        </p:nvSpPr>
        <p:spPr bwMode="auto">
          <a:xfrm>
            <a:off x="5580063" y="2025650"/>
            <a:ext cx="4302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100">
                <a:solidFill>
                  <a:schemeClr val="bg1"/>
                </a:solidFill>
                <a:latin typeface="Calibri" pitchFamily="34" charset="0"/>
                <a:sym typeface="Calibri" pitchFamily="34" charset="0"/>
              </a:rPr>
              <a:t>50%</a:t>
            </a:r>
            <a:endParaRPr lang="zh-CN" altLang="en-US" sz="1100">
              <a:solidFill>
                <a:schemeClr val="bg1"/>
              </a:solidFill>
              <a:latin typeface="Calibri" pitchFamily="34" charset="0"/>
              <a:sym typeface="宋体" pitchFamily="2" charset="-122"/>
            </a:endParaRPr>
          </a:p>
        </p:txBody>
      </p:sp>
      <p:sp>
        <p:nvSpPr>
          <p:cNvPr id="11314" name="TextBox 67"/>
          <p:cNvSpPr>
            <a:spLocks noChangeArrowheads="1"/>
          </p:cNvSpPr>
          <p:nvPr/>
        </p:nvSpPr>
        <p:spPr bwMode="auto">
          <a:xfrm>
            <a:off x="6362700" y="2239963"/>
            <a:ext cx="4302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100">
                <a:solidFill>
                  <a:schemeClr val="bg1"/>
                </a:solidFill>
                <a:latin typeface="Calibri" pitchFamily="34" charset="0"/>
                <a:sym typeface="Calibri" pitchFamily="34" charset="0"/>
              </a:rPr>
              <a:t>40%</a:t>
            </a:r>
            <a:endParaRPr lang="zh-CN" altLang="en-US" sz="1100">
              <a:solidFill>
                <a:schemeClr val="bg1"/>
              </a:solidFill>
              <a:latin typeface="Calibri" pitchFamily="34" charset="0"/>
              <a:sym typeface="宋体" pitchFamily="2" charset="-122"/>
            </a:endParaRPr>
          </a:p>
        </p:txBody>
      </p:sp>
      <p:sp>
        <p:nvSpPr>
          <p:cNvPr id="11315" name="TextBox 68"/>
          <p:cNvSpPr>
            <a:spLocks noChangeArrowheads="1"/>
          </p:cNvSpPr>
          <p:nvPr/>
        </p:nvSpPr>
        <p:spPr bwMode="auto">
          <a:xfrm>
            <a:off x="7175500" y="1470025"/>
            <a:ext cx="430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100">
                <a:solidFill>
                  <a:schemeClr val="bg1"/>
                </a:solidFill>
                <a:latin typeface="Calibri" pitchFamily="34" charset="0"/>
                <a:sym typeface="Calibri" pitchFamily="34" charset="0"/>
              </a:rPr>
              <a:t>80%</a:t>
            </a:r>
            <a:endParaRPr lang="zh-CN" altLang="en-US" sz="1100">
              <a:solidFill>
                <a:schemeClr val="bg1"/>
              </a:solidFill>
              <a:latin typeface="Calibri" pitchFamily="34" charset="0"/>
              <a:sym typeface="宋体" pitchFamily="2" charset="-122"/>
            </a:endParaRPr>
          </a:p>
        </p:txBody>
      </p:sp>
      <p:sp>
        <p:nvSpPr>
          <p:cNvPr id="11316" name="TextBox 69"/>
          <p:cNvSpPr>
            <a:spLocks noChangeArrowheads="1"/>
          </p:cNvSpPr>
          <p:nvPr/>
        </p:nvSpPr>
        <p:spPr bwMode="auto">
          <a:xfrm>
            <a:off x="7975600" y="2025650"/>
            <a:ext cx="430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1100">
                <a:solidFill>
                  <a:schemeClr val="bg1"/>
                </a:solidFill>
                <a:latin typeface="Calibri" pitchFamily="34" charset="0"/>
                <a:sym typeface="Calibri" pitchFamily="34" charset="0"/>
              </a:rPr>
              <a:t>50%</a:t>
            </a:r>
            <a:endParaRPr lang="zh-CN" altLang="en-US" sz="1100">
              <a:solidFill>
                <a:schemeClr val="bg1"/>
              </a:solidFill>
              <a:latin typeface="Calibri" pitchFamily="34" charset="0"/>
              <a:sym typeface="宋体" pitchFamily="2" charset="-122"/>
            </a:endParaRPr>
          </a:p>
        </p:txBody>
      </p:sp>
      <p:sp>
        <p:nvSpPr>
          <p:cNvPr id="11317" name="矩形 70"/>
          <p:cNvSpPr>
            <a:spLocks noChangeArrowheads="1"/>
          </p:cNvSpPr>
          <p:nvPr/>
        </p:nvSpPr>
        <p:spPr bwMode="auto">
          <a:xfrm>
            <a:off x="4584700" y="3795713"/>
            <a:ext cx="7477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添加文本</a:t>
            </a:r>
            <a:endParaRPr lang="zh-CN" altLang="en-US"/>
          </a:p>
        </p:txBody>
      </p:sp>
      <p:sp>
        <p:nvSpPr>
          <p:cNvPr id="11318" name="矩形 71"/>
          <p:cNvSpPr>
            <a:spLocks noChangeArrowheads="1"/>
          </p:cNvSpPr>
          <p:nvPr/>
        </p:nvSpPr>
        <p:spPr bwMode="auto">
          <a:xfrm>
            <a:off x="7816850" y="3795713"/>
            <a:ext cx="7477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添加文本</a:t>
            </a:r>
            <a:endParaRPr lang="zh-CN" altLang="en-US"/>
          </a:p>
        </p:txBody>
      </p:sp>
      <p:sp>
        <p:nvSpPr>
          <p:cNvPr id="11319" name="矩形 72"/>
          <p:cNvSpPr>
            <a:spLocks noChangeArrowheads="1"/>
          </p:cNvSpPr>
          <p:nvPr/>
        </p:nvSpPr>
        <p:spPr bwMode="auto">
          <a:xfrm>
            <a:off x="5391150" y="3795713"/>
            <a:ext cx="749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添加文本</a:t>
            </a:r>
            <a:endParaRPr lang="zh-CN" altLang="en-US"/>
          </a:p>
        </p:txBody>
      </p:sp>
      <p:sp>
        <p:nvSpPr>
          <p:cNvPr id="11320" name="矩形 73"/>
          <p:cNvSpPr>
            <a:spLocks noChangeArrowheads="1"/>
          </p:cNvSpPr>
          <p:nvPr/>
        </p:nvSpPr>
        <p:spPr bwMode="auto">
          <a:xfrm>
            <a:off x="6200775" y="3795713"/>
            <a:ext cx="7477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添加文本</a:t>
            </a:r>
            <a:endParaRPr lang="zh-CN" altLang="en-US"/>
          </a:p>
        </p:txBody>
      </p:sp>
      <p:sp>
        <p:nvSpPr>
          <p:cNvPr id="11321" name="矩形 74"/>
          <p:cNvSpPr>
            <a:spLocks noChangeArrowheads="1"/>
          </p:cNvSpPr>
          <p:nvPr/>
        </p:nvSpPr>
        <p:spPr bwMode="auto">
          <a:xfrm>
            <a:off x="7007225" y="3795713"/>
            <a:ext cx="749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zh-CN" altLang="en-US" sz="1100">
                <a:solidFill>
                  <a:srgbClr val="3F3F3F"/>
                </a:solidFill>
                <a:latin typeface="微软雅黑" pitchFamily="34" charset="-122"/>
                <a:ea typeface="微软雅黑" pitchFamily="34" charset="-122"/>
                <a:sym typeface="微软雅黑" pitchFamily="34" charset="-122"/>
              </a:rPr>
              <a:t>添加文本</a:t>
            </a:r>
            <a:endParaRPr lang="zh-CN" altLang="en-US"/>
          </a:p>
        </p:txBody>
      </p:sp>
      <p:grpSp>
        <p:nvGrpSpPr>
          <p:cNvPr id="11322" name="组合 58"/>
          <p:cNvGrpSpPr>
            <a:grpSpLocks/>
          </p:cNvGrpSpPr>
          <p:nvPr/>
        </p:nvGrpSpPr>
        <p:grpSpPr bwMode="auto">
          <a:xfrm>
            <a:off x="539750" y="3724275"/>
            <a:ext cx="360363" cy="287338"/>
            <a:chOff x="0" y="0"/>
            <a:chExt cx="360040" cy="288032"/>
          </a:xfrm>
        </p:grpSpPr>
        <p:sp>
          <p:nvSpPr>
            <p:cNvPr id="10286" name="圆角矩形标注 60"/>
            <p:cNvSpPr>
              <a:spLocks noChangeArrowheads="1"/>
            </p:cNvSpPr>
            <p:nvPr/>
          </p:nvSpPr>
          <p:spPr bwMode="auto">
            <a:xfrm>
              <a:off x="0" y="0"/>
              <a:ext cx="360040" cy="288032"/>
            </a:xfrm>
            <a:prstGeom prst="wedgeRoundRectCallout">
              <a:avLst>
                <a:gd name="adj1" fmla="val -42000"/>
                <a:gd name="adj2" fmla="val 81019"/>
                <a:gd name="adj3" fmla="val 16667"/>
              </a:avLst>
            </a:prstGeom>
            <a:solidFill>
              <a:schemeClr val="bg1"/>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cxnSp>
          <p:nvCxnSpPr>
            <p:cNvPr id="10287" name="直接连接符 75"/>
            <p:cNvCxnSpPr>
              <a:cxnSpLocks noChangeShapeType="1"/>
              <a:stCxn id="10286" idx="0"/>
              <a:endCxn id="10286" idx="2"/>
            </p:cNvCxnSpPr>
            <p:nvPr/>
          </p:nvCxnSpPr>
          <p:spPr bwMode="auto">
            <a:xfrm>
              <a:off x="180020" y="0"/>
              <a:ext cx="1" cy="288032"/>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cxnSp>
          <p:nvCxnSpPr>
            <p:cNvPr id="10288" name="直接连接符 76"/>
            <p:cNvCxnSpPr>
              <a:cxnSpLocks noChangeShapeType="1"/>
              <a:stCxn id="10286" idx="1"/>
              <a:endCxn id="10286" idx="3"/>
            </p:cNvCxnSpPr>
            <p:nvPr/>
          </p:nvCxnSpPr>
          <p:spPr bwMode="auto">
            <a:xfrm>
              <a:off x="0" y="144016"/>
              <a:ext cx="360040" cy="1"/>
            </a:xfrm>
            <a:prstGeom prst="line">
              <a:avLst/>
            </a:prstGeom>
            <a:noFill/>
            <a:ln w="28575">
              <a:solidFill>
                <a:srgbClr val="FF0D0D"/>
              </a:solidFill>
              <a:bevel/>
              <a:headEnd/>
              <a:tailEnd/>
            </a:ln>
            <a:extLst>
              <a:ext uri="{909E8E84-426E-40DD-AFC4-6F175D3DCCD1}">
                <a14:hiddenFill xmlns:a14="http://schemas.microsoft.com/office/drawing/2010/main">
                  <a:noFill/>
                </a14:hiddenFill>
              </a:ext>
            </a:extLst>
          </p:spPr>
        </p:cxnSp>
      </p:grpSp>
      <p:sp>
        <p:nvSpPr>
          <p:cNvPr id="11327" name="TextBox 78"/>
          <p:cNvSpPr>
            <a:spLocks noChangeArrowheads="1"/>
          </p:cNvSpPr>
          <p:nvPr/>
        </p:nvSpPr>
        <p:spPr bwMode="auto">
          <a:xfrm>
            <a:off x="417513" y="4157663"/>
            <a:ext cx="1811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单击此处</a:t>
            </a:r>
            <a:endParaRPr lang="en-US" sz="1600">
              <a:solidFill>
                <a:srgbClr val="0C0C0C"/>
              </a:solidFill>
              <a:latin typeface="微软雅黑" pitchFamily="34" charset="-122"/>
              <a:ea typeface="微软雅黑" pitchFamily="34" charset="-122"/>
              <a:sym typeface="微软雅黑" pitchFamily="34" charset="-122"/>
            </a:endParaRPr>
          </a:p>
          <a:p>
            <a:pPr>
              <a:buFont typeface="Arial" pitchFamily="34" charset="0"/>
              <a:buNone/>
            </a:pPr>
            <a:r>
              <a:rPr lang="zh-CN" altLang="en-US" sz="1600">
                <a:solidFill>
                  <a:srgbClr val="0C0C0C"/>
                </a:solidFill>
                <a:latin typeface="微软雅黑" pitchFamily="34" charset="-122"/>
                <a:ea typeface="微软雅黑" pitchFamily="34" charset="-122"/>
                <a:sym typeface="微软雅黑" pitchFamily="34" charset="-122"/>
              </a:rPr>
              <a:t>输入标题内容</a:t>
            </a:r>
          </a:p>
        </p:txBody>
      </p:sp>
      <p:pic>
        <p:nvPicPr>
          <p:cNvPr id="64" name="图片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257" y="546898"/>
            <a:ext cx="4348648" cy="793530"/>
          </a:xfrm>
          <a:prstGeom prst="rect">
            <a:avLst/>
          </a:prstGeom>
        </p:spPr>
      </p:pic>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51" y="228601"/>
            <a:ext cx="1012200" cy="8429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322"/>
                                        </p:tgtEl>
                                        <p:attrNameLst>
                                          <p:attrName>style.visibility</p:attrName>
                                        </p:attrNameLst>
                                      </p:cBhvr>
                                      <p:to>
                                        <p:strVal val="visible"/>
                                      </p:to>
                                    </p:set>
                                    <p:anim calcmode="lin" valueType="num">
                                      <p:cBhvr>
                                        <p:cTn id="7" dur="500" fill="hold"/>
                                        <p:tgtEl>
                                          <p:spTgt spid="11322"/>
                                        </p:tgtEl>
                                        <p:attrNameLst>
                                          <p:attrName>ppt_w</p:attrName>
                                        </p:attrNameLst>
                                      </p:cBhvr>
                                      <p:tavLst>
                                        <p:tav tm="0">
                                          <p:val>
                                            <p:fltVal val="0"/>
                                          </p:val>
                                        </p:tav>
                                        <p:tav tm="100000">
                                          <p:val>
                                            <p:strVal val="#ppt_w"/>
                                          </p:val>
                                        </p:tav>
                                      </p:tavLst>
                                    </p:anim>
                                    <p:anim calcmode="lin" valueType="num">
                                      <p:cBhvr>
                                        <p:cTn id="8" dur="500" fill="hold"/>
                                        <p:tgtEl>
                                          <p:spTgt spid="11322"/>
                                        </p:tgtEl>
                                        <p:attrNameLst>
                                          <p:attrName>ppt_h</p:attrName>
                                        </p:attrNameLst>
                                      </p:cBhvr>
                                      <p:tavLst>
                                        <p:tav tm="0">
                                          <p:val>
                                            <p:fltVal val="0"/>
                                          </p:val>
                                        </p:tav>
                                        <p:tav tm="100000">
                                          <p:val>
                                            <p:strVal val="#ppt_h"/>
                                          </p:val>
                                        </p:tav>
                                      </p:tavLst>
                                    </p:anim>
                                    <p:animEffect>
                                      <p:cBhvr>
                                        <p:cTn id="9" dur="500"/>
                                        <p:tgtEl>
                                          <p:spTgt spid="11322"/>
                                        </p:tgtEl>
                                      </p:cBhvr>
                                    </p:animEffect>
                                  </p:childTnLst>
                                </p:cTn>
                              </p:par>
                            </p:childTnLst>
                          </p:cTn>
                        </p:par>
                        <p:par>
                          <p:cTn id="10" fill="hold" nodeType="afterGroup">
                            <p:stCondLst>
                              <p:cond delay="500"/>
                            </p:stCondLst>
                            <p:childTnLst>
                              <p:par>
                                <p:cTn id="11" presetID="23" presetClass="entr" presetSubtype="288" fill="hold" grpId="0" nodeType="afterEffect">
                                  <p:stCondLst>
                                    <p:cond delay="0"/>
                                  </p:stCondLst>
                                  <p:iterate type="lt">
                                    <p:tmPct val="10000"/>
                                  </p:iterate>
                                  <p:childTnLst>
                                    <p:set>
                                      <p:cBhvr>
                                        <p:cTn id="12" dur="1" fill="hold">
                                          <p:stCondLst>
                                            <p:cond delay="0"/>
                                          </p:stCondLst>
                                        </p:cTn>
                                        <p:tgtEl>
                                          <p:spTgt spid="11327"/>
                                        </p:tgtEl>
                                        <p:attrNameLst>
                                          <p:attrName>style.visibility</p:attrName>
                                        </p:attrNameLst>
                                      </p:cBhvr>
                                      <p:to>
                                        <p:strVal val="visible"/>
                                      </p:to>
                                    </p:set>
                                    <p:anim calcmode="lin" valueType="num">
                                      <p:cBhvr>
                                        <p:cTn id="13" dur="500" fill="hold"/>
                                        <p:tgtEl>
                                          <p:spTgt spid="11327"/>
                                        </p:tgtEl>
                                        <p:attrNameLst>
                                          <p:attrName>ppt_w</p:attrName>
                                        </p:attrNameLst>
                                      </p:cBhvr>
                                      <p:tavLst>
                                        <p:tav tm="0">
                                          <p:val>
                                            <p:strVal val="4/3*#ppt_w"/>
                                          </p:val>
                                        </p:tav>
                                        <p:tav tm="100000">
                                          <p:val>
                                            <p:strVal val="#ppt_w"/>
                                          </p:val>
                                        </p:tav>
                                      </p:tavLst>
                                    </p:anim>
                                    <p:anim calcmode="lin" valueType="num">
                                      <p:cBhvr>
                                        <p:cTn id="14" dur="500" fill="hold"/>
                                        <p:tgtEl>
                                          <p:spTgt spid="11327"/>
                                        </p:tgtEl>
                                        <p:attrNameLst>
                                          <p:attrName>ppt_h</p:attrName>
                                        </p:attrNameLst>
                                      </p:cBhvr>
                                      <p:tavLst>
                                        <p:tav tm="0">
                                          <p:val>
                                            <p:strVal val="4/3*#ppt_h"/>
                                          </p:val>
                                        </p:tav>
                                        <p:tav tm="100000">
                                          <p:val>
                                            <p:strVal val="#ppt_h"/>
                                          </p:val>
                                        </p:tav>
                                      </p:tavLst>
                                    </p:anim>
                                  </p:childTnLst>
                                </p:cTn>
                              </p:par>
                            </p:childTnLst>
                          </p:cTn>
                        </p:par>
                        <p:par>
                          <p:cTn id="15" fill="hold" nodeType="afterGroup">
                            <p:stCondLst>
                              <p:cond delay="1450"/>
                            </p:stCondLst>
                            <p:childTnLst>
                              <p:par>
                                <p:cTn id="16" presetID="49" presetClass="entr" presetSubtype="0" decel="100000" fill="hold" grpId="0" nodeType="afterEffect">
                                  <p:stCondLst>
                                    <p:cond delay="0"/>
                                  </p:stCondLst>
                                  <p:childTnLst>
                                    <p:set>
                                      <p:cBhvr>
                                        <p:cTn id="17" dur="1" fill="hold">
                                          <p:stCondLst>
                                            <p:cond delay="0"/>
                                          </p:stCondLst>
                                        </p:cTn>
                                        <p:tgtEl>
                                          <p:spTgt spid="11287"/>
                                        </p:tgtEl>
                                        <p:attrNameLst>
                                          <p:attrName>style.visibility</p:attrName>
                                        </p:attrNameLst>
                                      </p:cBhvr>
                                      <p:to>
                                        <p:strVal val="visible"/>
                                      </p:to>
                                    </p:set>
                                    <p:anim calcmode="lin" valueType="num">
                                      <p:cBhvr>
                                        <p:cTn id="18" dur="500" fill="hold"/>
                                        <p:tgtEl>
                                          <p:spTgt spid="11287"/>
                                        </p:tgtEl>
                                        <p:attrNameLst>
                                          <p:attrName>ppt_w</p:attrName>
                                        </p:attrNameLst>
                                      </p:cBhvr>
                                      <p:tavLst>
                                        <p:tav tm="0">
                                          <p:val>
                                            <p:fltVal val="0"/>
                                          </p:val>
                                        </p:tav>
                                        <p:tav tm="100000">
                                          <p:val>
                                            <p:strVal val="#ppt_w"/>
                                          </p:val>
                                        </p:tav>
                                      </p:tavLst>
                                    </p:anim>
                                    <p:anim calcmode="lin" valueType="num">
                                      <p:cBhvr>
                                        <p:cTn id="19" dur="500" fill="hold"/>
                                        <p:tgtEl>
                                          <p:spTgt spid="11287"/>
                                        </p:tgtEl>
                                        <p:attrNameLst>
                                          <p:attrName>ppt_h</p:attrName>
                                        </p:attrNameLst>
                                      </p:cBhvr>
                                      <p:tavLst>
                                        <p:tav tm="0">
                                          <p:val>
                                            <p:fltVal val="0"/>
                                          </p:val>
                                        </p:tav>
                                        <p:tav tm="100000">
                                          <p:val>
                                            <p:strVal val="#ppt_h"/>
                                          </p:val>
                                        </p:tav>
                                      </p:tavLst>
                                    </p:anim>
                                    <p:anim calcmode="lin" valueType="num">
                                      <p:cBhvr>
                                        <p:cTn id="20" dur="500" fill="hold"/>
                                        <p:tgtEl>
                                          <p:spTgt spid="11287"/>
                                        </p:tgtEl>
                                        <p:attrNameLst>
                                          <p:attrName>style.rotation</p:attrName>
                                        </p:attrNameLst>
                                      </p:cBhvr>
                                      <p:tavLst>
                                        <p:tav tm="0">
                                          <p:val>
                                            <p:fltVal val="360"/>
                                          </p:val>
                                        </p:tav>
                                        <p:tav tm="100000">
                                          <p:val>
                                            <p:fltVal val="0"/>
                                          </p:val>
                                        </p:tav>
                                      </p:tavLst>
                                    </p:anim>
                                    <p:animEffect>
                                      <p:cBhvr>
                                        <p:cTn id="21" dur="500"/>
                                        <p:tgtEl>
                                          <p:spTgt spid="11287"/>
                                        </p:tgtEl>
                                      </p:cBhvr>
                                    </p:animEffect>
                                  </p:childTnLst>
                                </p:cTn>
                              </p:par>
                            </p:childTnLst>
                          </p:cTn>
                        </p:par>
                        <p:par>
                          <p:cTn id="22" fill="hold" nodeType="afterGroup">
                            <p:stCondLst>
                              <p:cond delay="1950"/>
                            </p:stCondLst>
                            <p:childTnLst>
                              <p:par>
                                <p:cTn id="23" presetID="49" presetClass="entr" presetSubtype="0" decel="100000" fill="hold" grpId="0" nodeType="afterEffect">
                                  <p:stCondLst>
                                    <p:cond delay="0"/>
                                  </p:stCondLst>
                                  <p:childTnLst>
                                    <p:set>
                                      <p:cBhvr>
                                        <p:cTn id="24" dur="1" fill="hold">
                                          <p:stCondLst>
                                            <p:cond delay="0"/>
                                          </p:stCondLst>
                                        </p:cTn>
                                        <p:tgtEl>
                                          <p:spTgt spid="11288"/>
                                        </p:tgtEl>
                                        <p:attrNameLst>
                                          <p:attrName>style.visibility</p:attrName>
                                        </p:attrNameLst>
                                      </p:cBhvr>
                                      <p:to>
                                        <p:strVal val="visible"/>
                                      </p:to>
                                    </p:set>
                                    <p:anim calcmode="lin" valueType="num">
                                      <p:cBhvr>
                                        <p:cTn id="25" dur="500" fill="hold"/>
                                        <p:tgtEl>
                                          <p:spTgt spid="11288"/>
                                        </p:tgtEl>
                                        <p:attrNameLst>
                                          <p:attrName>ppt_w</p:attrName>
                                        </p:attrNameLst>
                                      </p:cBhvr>
                                      <p:tavLst>
                                        <p:tav tm="0">
                                          <p:val>
                                            <p:fltVal val="0"/>
                                          </p:val>
                                        </p:tav>
                                        <p:tav tm="100000">
                                          <p:val>
                                            <p:strVal val="#ppt_w"/>
                                          </p:val>
                                        </p:tav>
                                      </p:tavLst>
                                    </p:anim>
                                    <p:anim calcmode="lin" valueType="num">
                                      <p:cBhvr>
                                        <p:cTn id="26" dur="500" fill="hold"/>
                                        <p:tgtEl>
                                          <p:spTgt spid="11288"/>
                                        </p:tgtEl>
                                        <p:attrNameLst>
                                          <p:attrName>ppt_h</p:attrName>
                                        </p:attrNameLst>
                                      </p:cBhvr>
                                      <p:tavLst>
                                        <p:tav tm="0">
                                          <p:val>
                                            <p:fltVal val="0"/>
                                          </p:val>
                                        </p:tav>
                                        <p:tav tm="100000">
                                          <p:val>
                                            <p:strVal val="#ppt_h"/>
                                          </p:val>
                                        </p:tav>
                                      </p:tavLst>
                                    </p:anim>
                                    <p:anim calcmode="lin" valueType="num">
                                      <p:cBhvr>
                                        <p:cTn id="27" dur="500" fill="hold"/>
                                        <p:tgtEl>
                                          <p:spTgt spid="11288"/>
                                        </p:tgtEl>
                                        <p:attrNameLst>
                                          <p:attrName>style.rotation</p:attrName>
                                        </p:attrNameLst>
                                      </p:cBhvr>
                                      <p:tavLst>
                                        <p:tav tm="0">
                                          <p:val>
                                            <p:fltVal val="360"/>
                                          </p:val>
                                        </p:tav>
                                        <p:tav tm="100000">
                                          <p:val>
                                            <p:fltVal val="0"/>
                                          </p:val>
                                        </p:tav>
                                      </p:tavLst>
                                    </p:anim>
                                    <p:animEffect>
                                      <p:cBhvr>
                                        <p:cTn id="28" dur="500"/>
                                        <p:tgtEl>
                                          <p:spTgt spid="11288"/>
                                        </p:tgtEl>
                                      </p:cBhvr>
                                    </p:animEffect>
                                  </p:childTnLst>
                                </p:cTn>
                              </p:par>
                            </p:childTnLst>
                          </p:cTn>
                        </p:par>
                        <p:par>
                          <p:cTn id="29" fill="hold" nodeType="afterGroup">
                            <p:stCondLst>
                              <p:cond delay="2450"/>
                            </p:stCondLst>
                            <p:childTnLst>
                              <p:par>
                                <p:cTn id="30" presetID="52" presetClass="entr" presetSubtype="0" fill="hold" nodeType="afterEffect">
                                  <p:stCondLst>
                                    <p:cond delay="0"/>
                                  </p:stCondLst>
                                  <p:childTnLst>
                                    <p:set>
                                      <p:cBhvr>
                                        <p:cTn id="31" dur="1" fill="hold">
                                          <p:stCondLst>
                                            <p:cond delay="0"/>
                                          </p:stCondLst>
                                        </p:cTn>
                                        <p:tgtEl>
                                          <p:spTgt spid="11294"/>
                                        </p:tgtEl>
                                        <p:attrNameLst>
                                          <p:attrName>style.visibility</p:attrName>
                                        </p:attrNameLst>
                                      </p:cBhvr>
                                      <p:to>
                                        <p:strVal val="visible"/>
                                      </p:to>
                                    </p:set>
                                    <p:animScale>
                                      <p:cBhvr>
                                        <p:cTn id="32" dur="500" decel="50000" fill="hold">
                                          <p:stCondLst>
                                            <p:cond delay="0"/>
                                          </p:stCondLst>
                                        </p:cTn>
                                        <p:tgtEl>
                                          <p:spTgt spid="112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3" dur="500" decel="50000" fill="hold">
                                          <p:stCondLst>
                                            <p:cond delay="0"/>
                                          </p:stCondLst>
                                        </p:cTn>
                                        <p:tgtEl>
                                          <p:spTgt spid="11294"/>
                                        </p:tgtEl>
                                        <p:attrNameLst>
                                          <p:attrName>ppt_x,ppt_y</p:attrName>
                                        </p:attrNameLst>
                                      </p:cBhvr>
                                      <p:rCtr x="0" y="0"/>
                                    </p:animMotion>
                                    <p:animEffect>
                                      <p:cBhvr>
                                        <p:cTn id="34" dur="500"/>
                                        <p:tgtEl>
                                          <p:spTgt spid="11294"/>
                                        </p:tgtEl>
                                      </p:cBhvr>
                                    </p:animEffect>
                                  </p:childTnLst>
                                </p:cTn>
                              </p:par>
                            </p:childTnLst>
                          </p:cTn>
                        </p:par>
                        <p:par>
                          <p:cTn id="35" fill="hold" nodeType="afterGroup">
                            <p:stCondLst>
                              <p:cond delay="2950"/>
                            </p:stCondLst>
                            <p:childTnLst>
                              <p:par>
                                <p:cTn id="36" presetID="22" presetClass="entr" presetSubtype="4" fill="hold" grpId="0" nodeType="afterEffect">
                                  <p:stCondLst>
                                    <p:cond delay="0"/>
                                  </p:stCondLst>
                                  <p:childTnLst>
                                    <p:set>
                                      <p:cBhvr>
                                        <p:cTn id="37" dur="1" fill="hold">
                                          <p:stCondLst>
                                            <p:cond delay="0"/>
                                          </p:stCondLst>
                                        </p:cTn>
                                        <p:tgtEl>
                                          <p:spTgt spid="11290"/>
                                        </p:tgtEl>
                                        <p:attrNameLst>
                                          <p:attrName>style.visibility</p:attrName>
                                        </p:attrNameLst>
                                      </p:cBhvr>
                                      <p:to>
                                        <p:strVal val="visible"/>
                                      </p:to>
                                    </p:set>
                                    <p:animEffect>
                                      <p:cBhvr>
                                        <p:cTn id="38" dur="250"/>
                                        <p:tgtEl>
                                          <p:spTgt spid="11290"/>
                                        </p:tgtEl>
                                      </p:cBhvr>
                                    </p:animEffect>
                                  </p:childTnLst>
                                </p:cTn>
                              </p:par>
                            </p:childTnLst>
                          </p:cTn>
                        </p:par>
                        <p:par>
                          <p:cTn id="39" fill="hold" nodeType="afterGroup">
                            <p:stCondLst>
                              <p:cond delay="3200"/>
                            </p:stCondLst>
                            <p:childTnLst>
                              <p:par>
                                <p:cTn id="40" presetID="10" presetClass="entr" presetSubtype="0" fill="hold" grpId="0" nodeType="afterEffect">
                                  <p:stCondLst>
                                    <p:cond delay="0"/>
                                  </p:stCondLst>
                                  <p:childTnLst>
                                    <p:set>
                                      <p:cBhvr>
                                        <p:cTn id="41" dur="1" fill="hold">
                                          <p:stCondLst>
                                            <p:cond delay="0"/>
                                          </p:stCondLst>
                                        </p:cTn>
                                        <p:tgtEl>
                                          <p:spTgt spid="11312"/>
                                        </p:tgtEl>
                                        <p:attrNameLst>
                                          <p:attrName>style.visibility</p:attrName>
                                        </p:attrNameLst>
                                      </p:cBhvr>
                                      <p:to>
                                        <p:strVal val="visible"/>
                                      </p:to>
                                    </p:set>
                                    <p:animEffect>
                                      <p:cBhvr>
                                        <p:cTn id="42" dur="250"/>
                                        <p:tgtEl>
                                          <p:spTgt spid="11312"/>
                                        </p:tgtEl>
                                      </p:cBhvr>
                                    </p:animEffect>
                                  </p:childTnLst>
                                </p:cTn>
                              </p:par>
                            </p:childTnLst>
                          </p:cTn>
                        </p:par>
                        <p:par>
                          <p:cTn id="43" fill="hold" nodeType="afterGroup">
                            <p:stCondLst>
                              <p:cond delay="3450"/>
                            </p:stCondLst>
                            <p:childTnLst>
                              <p:par>
                                <p:cTn id="44" presetID="31" presetClass="entr" presetSubtype="0" fill="hold" grpId="0" nodeType="afterEffect">
                                  <p:stCondLst>
                                    <p:cond delay="0"/>
                                  </p:stCondLst>
                                  <p:iterate type="lt">
                                    <p:tmPct val="5000"/>
                                  </p:iterate>
                                  <p:childTnLst>
                                    <p:set>
                                      <p:cBhvr>
                                        <p:cTn id="45" dur="1" fill="hold">
                                          <p:stCondLst>
                                            <p:cond delay="0"/>
                                          </p:stCondLst>
                                        </p:cTn>
                                        <p:tgtEl>
                                          <p:spTgt spid="11317"/>
                                        </p:tgtEl>
                                        <p:attrNameLst>
                                          <p:attrName>style.visibility</p:attrName>
                                        </p:attrNameLst>
                                      </p:cBhvr>
                                      <p:to>
                                        <p:strVal val="visible"/>
                                      </p:to>
                                    </p:set>
                                    <p:anim calcmode="lin" valueType="num">
                                      <p:cBhvr>
                                        <p:cTn id="46" dur="250" fill="hold"/>
                                        <p:tgtEl>
                                          <p:spTgt spid="11317"/>
                                        </p:tgtEl>
                                        <p:attrNameLst>
                                          <p:attrName>ppt_w</p:attrName>
                                        </p:attrNameLst>
                                      </p:cBhvr>
                                      <p:tavLst>
                                        <p:tav tm="0">
                                          <p:val>
                                            <p:fltVal val="0"/>
                                          </p:val>
                                        </p:tav>
                                        <p:tav tm="100000">
                                          <p:val>
                                            <p:strVal val="#ppt_w"/>
                                          </p:val>
                                        </p:tav>
                                      </p:tavLst>
                                    </p:anim>
                                    <p:anim calcmode="lin" valueType="num">
                                      <p:cBhvr>
                                        <p:cTn id="47" dur="250" fill="hold"/>
                                        <p:tgtEl>
                                          <p:spTgt spid="11317"/>
                                        </p:tgtEl>
                                        <p:attrNameLst>
                                          <p:attrName>ppt_h</p:attrName>
                                        </p:attrNameLst>
                                      </p:cBhvr>
                                      <p:tavLst>
                                        <p:tav tm="0">
                                          <p:val>
                                            <p:fltVal val="0"/>
                                          </p:val>
                                        </p:tav>
                                        <p:tav tm="100000">
                                          <p:val>
                                            <p:strVal val="#ppt_h"/>
                                          </p:val>
                                        </p:tav>
                                      </p:tavLst>
                                    </p:anim>
                                    <p:anim calcmode="lin" valueType="num">
                                      <p:cBhvr>
                                        <p:cTn id="48" dur="250" fill="hold"/>
                                        <p:tgtEl>
                                          <p:spTgt spid="11317"/>
                                        </p:tgtEl>
                                        <p:attrNameLst>
                                          <p:attrName>style.rotation</p:attrName>
                                        </p:attrNameLst>
                                      </p:cBhvr>
                                      <p:tavLst>
                                        <p:tav tm="0">
                                          <p:val>
                                            <p:fltVal val="90"/>
                                          </p:val>
                                        </p:tav>
                                        <p:tav tm="100000">
                                          <p:val>
                                            <p:fltVal val="0"/>
                                          </p:val>
                                        </p:tav>
                                      </p:tavLst>
                                    </p:anim>
                                    <p:animEffect>
                                      <p:cBhvr>
                                        <p:cTn id="49" dur="250"/>
                                        <p:tgtEl>
                                          <p:spTgt spid="11317"/>
                                        </p:tgtEl>
                                      </p:cBhvr>
                                    </p:animEffect>
                                  </p:childTnLst>
                                </p:cTn>
                              </p:par>
                            </p:childTnLst>
                          </p:cTn>
                        </p:par>
                        <p:par>
                          <p:cTn id="50" fill="hold" nodeType="afterGroup">
                            <p:stCondLst>
                              <p:cond delay="3738"/>
                            </p:stCondLst>
                            <p:childTnLst>
                              <p:par>
                                <p:cTn id="51" presetID="52" presetClass="entr" presetSubtype="0" fill="hold" nodeType="afterEffect">
                                  <p:stCondLst>
                                    <p:cond delay="0"/>
                                  </p:stCondLst>
                                  <p:childTnLst>
                                    <p:set>
                                      <p:cBhvr>
                                        <p:cTn id="52" dur="1" fill="hold">
                                          <p:stCondLst>
                                            <p:cond delay="0"/>
                                          </p:stCondLst>
                                        </p:cTn>
                                        <p:tgtEl>
                                          <p:spTgt spid="11300"/>
                                        </p:tgtEl>
                                        <p:attrNameLst>
                                          <p:attrName>style.visibility</p:attrName>
                                        </p:attrNameLst>
                                      </p:cBhvr>
                                      <p:to>
                                        <p:strVal val="visible"/>
                                      </p:to>
                                    </p:set>
                                    <p:animScale>
                                      <p:cBhvr>
                                        <p:cTn id="53" dur="500" decel="50000" fill="hold">
                                          <p:stCondLst>
                                            <p:cond delay="0"/>
                                          </p:stCondLst>
                                        </p:cTn>
                                        <p:tgtEl>
                                          <p:spTgt spid="113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4" dur="500" decel="50000" fill="hold">
                                          <p:stCondLst>
                                            <p:cond delay="0"/>
                                          </p:stCondLst>
                                        </p:cTn>
                                        <p:tgtEl>
                                          <p:spTgt spid="11300"/>
                                        </p:tgtEl>
                                        <p:attrNameLst>
                                          <p:attrName>ppt_x,ppt_y</p:attrName>
                                        </p:attrNameLst>
                                      </p:cBhvr>
                                      <p:rCtr x="0" y="0"/>
                                    </p:animMotion>
                                    <p:animEffect>
                                      <p:cBhvr>
                                        <p:cTn id="55" dur="500"/>
                                        <p:tgtEl>
                                          <p:spTgt spid="11300"/>
                                        </p:tgtEl>
                                      </p:cBhvr>
                                    </p:animEffect>
                                  </p:childTnLst>
                                </p:cTn>
                              </p:par>
                            </p:childTnLst>
                          </p:cTn>
                        </p:par>
                        <p:par>
                          <p:cTn id="56" fill="hold" nodeType="afterGroup">
                            <p:stCondLst>
                              <p:cond delay="4238"/>
                            </p:stCondLst>
                            <p:childTnLst>
                              <p:par>
                                <p:cTn id="57" presetID="22" presetClass="entr" presetSubtype="4" fill="hold" grpId="0" nodeType="afterEffect">
                                  <p:stCondLst>
                                    <p:cond delay="0"/>
                                  </p:stCondLst>
                                  <p:childTnLst>
                                    <p:set>
                                      <p:cBhvr>
                                        <p:cTn id="58" dur="1" fill="hold">
                                          <p:stCondLst>
                                            <p:cond delay="0"/>
                                          </p:stCondLst>
                                        </p:cTn>
                                        <p:tgtEl>
                                          <p:spTgt spid="11289"/>
                                        </p:tgtEl>
                                        <p:attrNameLst>
                                          <p:attrName>style.visibility</p:attrName>
                                        </p:attrNameLst>
                                      </p:cBhvr>
                                      <p:to>
                                        <p:strVal val="visible"/>
                                      </p:to>
                                    </p:set>
                                    <p:animEffect>
                                      <p:cBhvr>
                                        <p:cTn id="59" dur="250"/>
                                        <p:tgtEl>
                                          <p:spTgt spid="11289"/>
                                        </p:tgtEl>
                                      </p:cBhvr>
                                    </p:animEffect>
                                  </p:childTnLst>
                                </p:cTn>
                              </p:par>
                            </p:childTnLst>
                          </p:cTn>
                        </p:par>
                        <p:par>
                          <p:cTn id="60" fill="hold" nodeType="afterGroup">
                            <p:stCondLst>
                              <p:cond delay="4488"/>
                            </p:stCondLst>
                            <p:childTnLst>
                              <p:par>
                                <p:cTn id="61" presetID="10" presetClass="entr" presetSubtype="0" fill="hold" grpId="0" nodeType="afterEffect">
                                  <p:stCondLst>
                                    <p:cond delay="0"/>
                                  </p:stCondLst>
                                  <p:childTnLst>
                                    <p:set>
                                      <p:cBhvr>
                                        <p:cTn id="62" dur="1" fill="hold">
                                          <p:stCondLst>
                                            <p:cond delay="0"/>
                                          </p:stCondLst>
                                        </p:cTn>
                                        <p:tgtEl>
                                          <p:spTgt spid="11313"/>
                                        </p:tgtEl>
                                        <p:attrNameLst>
                                          <p:attrName>style.visibility</p:attrName>
                                        </p:attrNameLst>
                                      </p:cBhvr>
                                      <p:to>
                                        <p:strVal val="visible"/>
                                      </p:to>
                                    </p:set>
                                    <p:animEffect>
                                      <p:cBhvr>
                                        <p:cTn id="63" dur="250"/>
                                        <p:tgtEl>
                                          <p:spTgt spid="11313"/>
                                        </p:tgtEl>
                                      </p:cBhvr>
                                    </p:animEffect>
                                  </p:childTnLst>
                                </p:cTn>
                              </p:par>
                            </p:childTnLst>
                          </p:cTn>
                        </p:par>
                        <p:par>
                          <p:cTn id="64" fill="hold" nodeType="afterGroup">
                            <p:stCondLst>
                              <p:cond delay="4738"/>
                            </p:stCondLst>
                            <p:childTnLst>
                              <p:par>
                                <p:cTn id="65" presetID="31" presetClass="entr" presetSubtype="0" fill="hold" grpId="0" nodeType="afterEffect">
                                  <p:stCondLst>
                                    <p:cond delay="0"/>
                                  </p:stCondLst>
                                  <p:iterate type="lt">
                                    <p:tmPct val="5000"/>
                                  </p:iterate>
                                  <p:childTnLst>
                                    <p:set>
                                      <p:cBhvr>
                                        <p:cTn id="66" dur="1" fill="hold">
                                          <p:stCondLst>
                                            <p:cond delay="0"/>
                                          </p:stCondLst>
                                        </p:cTn>
                                        <p:tgtEl>
                                          <p:spTgt spid="11319"/>
                                        </p:tgtEl>
                                        <p:attrNameLst>
                                          <p:attrName>style.visibility</p:attrName>
                                        </p:attrNameLst>
                                      </p:cBhvr>
                                      <p:to>
                                        <p:strVal val="visible"/>
                                      </p:to>
                                    </p:set>
                                    <p:anim calcmode="lin" valueType="num">
                                      <p:cBhvr>
                                        <p:cTn id="67" dur="250" fill="hold"/>
                                        <p:tgtEl>
                                          <p:spTgt spid="11319"/>
                                        </p:tgtEl>
                                        <p:attrNameLst>
                                          <p:attrName>ppt_w</p:attrName>
                                        </p:attrNameLst>
                                      </p:cBhvr>
                                      <p:tavLst>
                                        <p:tav tm="0">
                                          <p:val>
                                            <p:fltVal val="0"/>
                                          </p:val>
                                        </p:tav>
                                        <p:tav tm="100000">
                                          <p:val>
                                            <p:strVal val="#ppt_w"/>
                                          </p:val>
                                        </p:tav>
                                      </p:tavLst>
                                    </p:anim>
                                    <p:anim calcmode="lin" valueType="num">
                                      <p:cBhvr>
                                        <p:cTn id="68" dur="250" fill="hold"/>
                                        <p:tgtEl>
                                          <p:spTgt spid="11319"/>
                                        </p:tgtEl>
                                        <p:attrNameLst>
                                          <p:attrName>ppt_h</p:attrName>
                                        </p:attrNameLst>
                                      </p:cBhvr>
                                      <p:tavLst>
                                        <p:tav tm="0">
                                          <p:val>
                                            <p:fltVal val="0"/>
                                          </p:val>
                                        </p:tav>
                                        <p:tav tm="100000">
                                          <p:val>
                                            <p:strVal val="#ppt_h"/>
                                          </p:val>
                                        </p:tav>
                                      </p:tavLst>
                                    </p:anim>
                                    <p:anim calcmode="lin" valueType="num">
                                      <p:cBhvr>
                                        <p:cTn id="69" dur="250" fill="hold"/>
                                        <p:tgtEl>
                                          <p:spTgt spid="11319"/>
                                        </p:tgtEl>
                                        <p:attrNameLst>
                                          <p:attrName>style.rotation</p:attrName>
                                        </p:attrNameLst>
                                      </p:cBhvr>
                                      <p:tavLst>
                                        <p:tav tm="0">
                                          <p:val>
                                            <p:fltVal val="90"/>
                                          </p:val>
                                        </p:tav>
                                        <p:tav tm="100000">
                                          <p:val>
                                            <p:fltVal val="0"/>
                                          </p:val>
                                        </p:tav>
                                      </p:tavLst>
                                    </p:anim>
                                    <p:animEffect>
                                      <p:cBhvr>
                                        <p:cTn id="70" dur="250"/>
                                        <p:tgtEl>
                                          <p:spTgt spid="11319"/>
                                        </p:tgtEl>
                                      </p:cBhvr>
                                    </p:animEffect>
                                  </p:childTnLst>
                                </p:cTn>
                              </p:par>
                            </p:childTnLst>
                          </p:cTn>
                        </p:par>
                        <p:par>
                          <p:cTn id="71" fill="hold" nodeType="afterGroup">
                            <p:stCondLst>
                              <p:cond delay="5025"/>
                            </p:stCondLst>
                            <p:childTnLst>
                              <p:par>
                                <p:cTn id="72" presetID="52" presetClass="entr" presetSubtype="0" fill="hold" nodeType="afterEffect">
                                  <p:stCondLst>
                                    <p:cond delay="0"/>
                                  </p:stCondLst>
                                  <p:childTnLst>
                                    <p:set>
                                      <p:cBhvr>
                                        <p:cTn id="73" dur="1" fill="hold">
                                          <p:stCondLst>
                                            <p:cond delay="0"/>
                                          </p:stCondLst>
                                        </p:cTn>
                                        <p:tgtEl>
                                          <p:spTgt spid="11297"/>
                                        </p:tgtEl>
                                        <p:attrNameLst>
                                          <p:attrName>style.visibility</p:attrName>
                                        </p:attrNameLst>
                                      </p:cBhvr>
                                      <p:to>
                                        <p:strVal val="visible"/>
                                      </p:to>
                                    </p:set>
                                    <p:animScale>
                                      <p:cBhvr>
                                        <p:cTn id="74" dur="500" decel="50000" fill="hold">
                                          <p:stCondLst>
                                            <p:cond delay="0"/>
                                          </p:stCondLst>
                                        </p:cTn>
                                        <p:tgtEl>
                                          <p:spTgt spid="112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75" dur="500" decel="50000" fill="hold">
                                          <p:stCondLst>
                                            <p:cond delay="0"/>
                                          </p:stCondLst>
                                        </p:cTn>
                                        <p:tgtEl>
                                          <p:spTgt spid="11297"/>
                                        </p:tgtEl>
                                        <p:attrNameLst>
                                          <p:attrName>ppt_x,ppt_y</p:attrName>
                                        </p:attrNameLst>
                                      </p:cBhvr>
                                      <p:rCtr x="0" y="0"/>
                                    </p:animMotion>
                                    <p:animEffect>
                                      <p:cBhvr>
                                        <p:cTn id="76" dur="500"/>
                                        <p:tgtEl>
                                          <p:spTgt spid="11297"/>
                                        </p:tgtEl>
                                      </p:cBhvr>
                                    </p:animEffect>
                                  </p:childTnLst>
                                </p:cTn>
                              </p:par>
                            </p:childTnLst>
                          </p:cTn>
                        </p:par>
                        <p:par>
                          <p:cTn id="77" fill="hold" nodeType="afterGroup">
                            <p:stCondLst>
                              <p:cond delay="5525"/>
                            </p:stCondLst>
                            <p:childTnLst>
                              <p:par>
                                <p:cTn id="78" presetID="22" presetClass="entr" presetSubtype="4" fill="hold" grpId="0" nodeType="afterEffect">
                                  <p:stCondLst>
                                    <p:cond delay="0"/>
                                  </p:stCondLst>
                                  <p:childTnLst>
                                    <p:set>
                                      <p:cBhvr>
                                        <p:cTn id="79" dur="1" fill="hold">
                                          <p:stCondLst>
                                            <p:cond delay="0"/>
                                          </p:stCondLst>
                                        </p:cTn>
                                        <p:tgtEl>
                                          <p:spTgt spid="11291"/>
                                        </p:tgtEl>
                                        <p:attrNameLst>
                                          <p:attrName>style.visibility</p:attrName>
                                        </p:attrNameLst>
                                      </p:cBhvr>
                                      <p:to>
                                        <p:strVal val="visible"/>
                                      </p:to>
                                    </p:set>
                                    <p:animEffect>
                                      <p:cBhvr>
                                        <p:cTn id="80" dur="250"/>
                                        <p:tgtEl>
                                          <p:spTgt spid="11291"/>
                                        </p:tgtEl>
                                      </p:cBhvr>
                                    </p:animEffect>
                                  </p:childTnLst>
                                </p:cTn>
                              </p:par>
                            </p:childTnLst>
                          </p:cTn>
                        </p:par>
                        <p:par>
                          <p:cTn id="81" fill="hold" nodeType="afterGroup">
                            <p:stCondLst>
                              <p:cond delay="5775"/>
                            </p:stCondLst>
                            <p:childTnLst>
                              <p:par>
                                <p:cTn id="82" presetID="10" presetClass="entr" presetSubtype="0" fill="hold" grpId="0" nodeType="afterEffect">
                                  <p:stCondLst>
                                    <p:cond delay="0"/>
                                  </p:stCondLst>
                                  <p:childTnLst>
                                    <p:set>
                                      <p:cBhvr>
                                        <p:cTn id="83" dur="1" fill="hold">
                                          <p:stCondLst>
                                            <p:cond delay="0"/>
                                          </p:stCondLst>
                                        </p:cTn>
                                        <p:tgtEl>
                                          <p:spTgt spid="11314"/>
                                        </p:tgtEl>
                                        <p:attrNameLst>
                                          <p:attrName>style.visibility</p:attrName>
                                        </p:attrNameLst>
                                      </p:cBhvr>
                                      <p:to>
                                        <p:strVal val="visible"/>
                                      </p:to>
                                    </p:set>
                                    <p:animEffect>
                                      <p:cBhvr>
                                        <p:cTn id="84" dur="250"/>
                                        <p:tgtEl>
                                          <p:spTgt spid="11314"/>
                                        </p:tgtEl>
                                      </p:cBhvr>
                                    </p:animEffect>
                                  </p:childTnLst>
                                </p:cTn>
                              </p:par>
                            </p:childTnLst>
                          </p:cTn>
                        </p:par>
                        <p:par>
                          <p:cTn id="85" fill="hold" nodeType="afterGroup">
                            <p:stCondLst>
                              <p:cond delay="6025"/>
                            </p:stCondLst>
                            <p:childTnLst>
                              <p:par>
                                <p:cTn id="86" presetID="31" presetClass="entr" presetSubtype="0" fill="hold" grpId="0" nodeType="afterEffect">
                                  <p:stCondLst>
                                    <p:cond delay="0"/>
                                  </p:stCondLst>
                                  <p:iterate type="lt">
                                    <p:tmPct val="5000"/>
                                  </p:iterate>
                                  <p:childTnLst>
                                    <p:set>
                                      <p:cBhvr>
                                        <p:cTn id="87" dur="1" fill="hold">
                                          <p:stCondLst>
                                            <p:cond delay="0"/>
                                          </p:stCondLst>
                                        </p:cTn>
                                        <p:tgtEl>
                                          <p:spTgt spid="11320"/>
                                        </p:tgtEl>
                                        <p:attrNameLst>
                                          <p:attrName>style.visibility</p:attrName>
                                        </p:attrNameLst>
                                      </p:cBhvr>
                                      <p:to>
                                        <p:strVal val="visible"/>
                                      </p:to>
                                    </p:set>
                                    <p:anim calcmode="lin" valueType="num">
                                      <p:cBhvr>
                                        <p:cTn id="88" dur="250" fill="hold"/>
                                        <p:tgtEl>
                                          <p:spTgt spid="11320"/>
                                        </p:tgtEl>
                                        <p:attrNameLst>
                                          <p:attrName>ppt_w</p:attrName>
                                        </p:attrNameLst>
                                      </p:cBhvr>
                                      <p:tavLst>
                                        <p:tav tm="0">
                                          <p:val>
                                            <p:fltVal val="0"/>
                                          </p:val>
                                        </p:tav>
                                        <p:tav tm="100000">
                                          <p:val>
                                            <p:strVal val="#ppt_w"/>
                                          </p:val>
                                        </p:tav>
                                      </p:tavLst>
                                    </p:anim>
                                    <p:anim calcmode="lin" valueType="num">
                                      <p:cBhvr>
                                        <p:cTn id="89" dur="250" fill="hold"/>
                                        <p:tgtEl>
                                          <p:spTgt spid="11320"/>
                                        </p:tgtEl>
                                        <p:attrNameLst>
                                          <p:attrName>ppt_h</p:attrName>
                                        </p:attrNameLst>
                                      </p:cBhvr>
                                      <p:tavLst>
                                        <p:tav tm="0">
                                          <p:val>
                                            <p:fltVal val="0"/>
                                          </p:val>
                                        </p:tav>
                                        <p:tav tm="100000">
                                          <p:val>
                                            <p:strVal val="#ppt_h"/>
                                          </p:val>
                                        </p:tav>
                                      </p:tavLst>
                                    </p:anim>
                                    <p:anim calcmode="lin" valueType="num">
                                      <p:cBhvr>
                                        <p:cTn id="90" dur="250" fill="hold"/>
                                        <p:tgtEl>
                                          <p:spTgt spid="11320"/>
                                        </p:tgtEl>
                                        <p:attrNameLst>
                                          <p:attrName>style.rotation</p:attrName>
                                        </p:attrNameLst>
                                      </p:cBhvr>
                                      <p:tavLst>
                                        <p:tav tm="0">
                                          <p:val>
                                            <p:fltVal val="90"/>
                                          </p:val>
                                        </p:tav>
                                        <p:tav tm="100000">
                                          <p:val>
                                            <p:fltVal val="0"/>
                                          </p:val>
                                        </p:tav>
                                      </p:tavLst>
                                    </p:anim>
                                    <p:animEffect>
                                      <p:cBhvr>
                                        <p:cTn id="91" dur="250"/>
                                        <p:tgtEl>
                                          <p:spTgt spid="11320"/>
                                        </p:tgtEl>
                                      </p:cBhvr>
                                    </p:animEffect>
                                  </p:childTnLst>
                                </p:cTn>
                              </p:par>
                            </p:childTnLst>
                          </p:cTn>
                        </p:par>
                        <p:par>
                          <p:cTn id="92" fill="hold" nodeType="afterGroup">
                            <p:stCondLst>
                              <p:cond delay="6313"/>
                            </p:stCondLst>
                            <p:childTnLst>
                              <p:par>
                                <p:cTn id="93" presetID="52" presetClass="entr" presetSubtype="0" fill="hold" nodeType="afterEffect">
                                  <p:stCondLst>
                                    <p:cond delay="0"/>
                                  </p:stCondLst>
                                  <p:childTnLst>
                                    <p:set>
                                      <p:cBhvr>
                                        <p:cTn id="94" dur="1" fill="hold">
                                          <p:stCondLst>
                                            <p:cond delay="0"/>
                                          </p:stCondLst>
                                        </p:cTn>
                                        <p:tgtEl>
                                          <p:spTgt spid="11303"/>
                                        </p:tgtEl>
                                        <p:attrNameLst>
                                          <p:attrName>style.visibility</p:attrName>
                                        </p:attrNameLst>
                                      </p:cBhvr>
                                      <p:to>
                                        <p:strVal val="visible"/>
                                      </p:to>
                                    </p:set>
                                    <p:animScale>
                                      <p:cBhvr>
                                        <p:cTn id="95" dur="500" decel="50000" fill="hold">
                                          <p:stCondLst>
                                            <p:cond delay="0"/>
                                          </p:stCondLst>
                                        </p:cTn>
                                        <p:tgtEl>
                                          <p:spTgt spid="1130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96" dur="500" decel="50000" fill="hold">
                                          <p:stCondLst>
                                            <p:cond delay="0"/>
                                          </p:stCondLst>
                                        </p:cTn>
                                        <p:tgtEl>
                                          <p:spTgt spid="11303"/>
                                        </p:tgtEl>
                                        <p:attrNameLst>
                                          <p:attrName>ppt_x,ppt_y</p:attrName>
                                        </p:attrNameLst>
                                      </p:cBhvr>
                                      <p:rCtr x="0" y="0"/>
                                    </p:animMotion>
                                    <p:animEffect>
                                      <p:cBhvr>
                                        <p:cTn id="97" dur="500"/>
                                        <p:tgtEl>
                                          <p:spTgt spid="11303"/>
                                        </p:tgtEl>
                                      </p:cBhvr>
                                    </p:animEffect>
                                  </p:childTnLst>
                                </p:cTn>
                              </p:par>
                            </p:childTnLst>
                          </p:cTn>
                        </p:par>
                        <p:par>
                          <p:cTn id="98" fill="hold" nodeType="afterGroup">
                            <p:stCondLst>
                              <p:cond delay="6813"/>
                            </p:stCondLst>
                            <p:childTnLst>
                              <p:par>
                                <p:cTn id="99" presetID="22" presetClass="entr" presetSubtype="4" fill="hold" grpId="0" nodeType="afterEffect">
                                  <p:stCondLst>
                                    <p:cond delay="0"/>
                                  </p:stCondLst>
                                  <p:childTnLst>
                                    <p:set>
                                      <p:cBhvr>
                                        <p:cTn id="100" dur="1" fill="hold">
                                          <p:stCondLst>
                                            <p:cond delay="0"/>
                                          </p:stCondLst>
                                        </p:cTn>
                                        <p:tgtEl>
                                          <p:spTgt spid="11292"/>
                                        </p:tgtEl>
                                        <p:attrNameLst>
                                          <p:attrName>style.visibility</p:attrName>
                                        </p:attrNameLst>
                                      </p:cBhvr>
                                      <p:to>
                                        <p:strVal val="visible"/>
                                      </p:to>
                                    </p:set>
                                    <p:animEffect>
                                      <p:cBhvr>
                                        <p:cTn id="101" dur="250"/>
                                        <p:tgtEl>
                                          <p:spTgt spid="11292"/>
                                        </p:tgtEl>
                                      </p:cBhvr>
                                    </p:animEffect>
                                  </p:childTnLst>
                                </p:cTn>
                              </p:par>
                            </p:childTnLst>
                          </p:cTn>
                        </p:par>
                        <p:par>
                          <p:cTn id="102" fill="hold" nodeType="afterGroup">
                            <p:stCondLst>
                              <p:cond delay="7063"/>
                            </p:stCondLst>
                            <p:childTnLst>
                              <p:par>
                                <p:cTn id="103" presetID="10" presetClass="entr" presetSubtype="0" fill="hold" grpId="0" nodeType="afterEffect">
                                  <p:stCondLst>
                                    <p:cond delay="0"/>
                                  </p:stCondLst>
                                  <p:childTnLst>
                                    <p:set>
                                      <p:cBhvr>
                                        <p:cTn id="104" dur="1" fill="hold">
                                          <p:stCondLst>
                                            <p:cond delay="0"/>
                                          </p:stCondLst>
                                        </p:cTn>
                                        <p:tgtEl>
                                          <p:spTgt spid="11315"/>
                                        </p:tgtEl>
                                        <p:attrNameLst>
                                          <p:attrName>style.visibility</p:attrName>
                                        </p:attrNameLst>
                                      </p:cBhvr>
                                      <p:to>
                                        <p:strVal val="visible"/>
                                      </p:to>
                                    </p:set>
                                    <p:animEffect>
                                      <p:cBhvr>
                                        <p:cTn id="105" dur="250"/>
                                        <p:tgtEl>
                                          <p:spTgt spid="11315"/>
                                        </p:tgtEl>
                                      </p:cBhvr>
                                    </p:animEffect>
                                  </p:childTnLst>
                                </p:cTn>
                              </p:par>
                            </p:childTnLst>
                          </p:cTn>
                        </p:par>
                        <p:par>
                          <p:cTn id="106" fill="hold" nodeType="afterGroup">
                            <p:stCondLst>
                              <p:cond delay="7313"/>
                            </p:stCondLst>
                            <p:childTnLst>
                              <p:par>
                                <p:cTn id="107" presetID="31" presetClass="entr" presetSubtype="0" fill="hold" grpId="0" nodeType="afterEffect">
                                  <p:stCondLst>
                                    <p:cond delay="0"/>
                                  </p:stCondLst>
                                  <p:iterate type="lt">
                                    <p:tmPct val="5000"/>
                                  </p:iterate>
                                  <p:childTnLst>
                                    <p:set>
                                      <p:cBhvr>
                                        <p:cTn id="108" dur="1" fill="hold">
                                          <p:stCondLst>
                                            <p:cond delay="0"/>
                                          </p:stCondLst>
                                        </p:cTn>
                                        <p:tgtEl>
                                          <p:spTgt spid="11321"/>
                                        </p:tgtEl>
                                        <p:attrNameLst>
                                          <p:attrName>style.visibility</p:attrName>
                                        </p:attrNameLst>
                                      </p:cBhvr>
                                      <p:to>
                                        <p:strVal val="visible"/>
                                      </p:to>
                                    </p:set>
                                    <p:anim calcmode="lin" valueType="num">
                                      <p:cBhvr>
                                        <p:cTn id="109" dur="250" fill="hold"/>
                                        <p:tgtEl>
                                          <p:spTgt spid="11321"/>
                                        </p:tgtEl>
                                        <p:attrNameLst>
                                          <p:attrName>ppt_w</p:attrName>
                                        </p:attrNameLst>
                                      </p:cBhvr>
                                      <p:tavLst>
                                        <p:tav tm="0">
                                          <p:val>
                                            <p:fltVal val="0"/>
                                          </p:val>
                                        </p:tav>
                                        <p:tav tm="100000">
                                          <p:val>
                                            <p:strVal val="#ppt_w"/>
                                          </p:val>
                                        </p:tav>
                                      </p:tavLst>
                                    </p:anim>
                                    <p:anim calcmode="lin" valueType="num">
                                      <p:cBhvr>
                                        <p:cTn id="110" dur="250" fill="hold"/>
                                        <p:tgtEl>
                                          <p:spTgt spid="11321"/>
                                        </p:tgtEl>
                                        <p:attrNameLst>
                                          <p:attrName>ppt_h</p:attrName>
                                        </p:attrNameLst>
                                      </p:cBhvr>
                                      <p:tavLst>
                                        <p:tav tm="0">
                                          <p:val>
                                            <p:fltVal val="0"/>
                                          </p:val>
                                        </p:tav>
                                        <p:tav tm="100000">
                                          <p:val>
                                            <p:strVal val="#ppt_h"/>
                                          </p:val>
                                        </p:tav>
                                      </p:tavLst>
                                    </p:anim>
                                    <p:anim calcmode="lin" valueType="num">
                                      <p:cBhvr>
                                        <p:cTn id="111" dur="250" fill="hold"/>
                                        <p:tgtEl>
                                          <p:spTgt spid="11321"/>
                                        </p:tgtEl>
                                        <p:attrNameLst>
                                          <p:attrName>style.rotation</p:attrName>
                                        </p:attrNameLst>
                                      </p:cBhvr>
                                      <p:tavLst>
                                        <p:tav tm="0">
                                          <p:val>
                                            <p:fltVal val="90"/>
                                          </p:val>
                                        </p:tav>
                                        <p:tav tm="100000">
                                          <p:val>
                                            <p:fltVal val="0"/>
                                          </p:val>
                                        </p:tav>
                                      </p:tavLst>
                                    </p:anim>
                                    <p:animEffect>
                                      <p:cBhvr>
                                        <p:cTn id="112" dur="250"/>
                                        <p:tgtEl>
                                          <p:spTgt spid="11321"/>
                                        </p:tgtEl>
                                      </p:cBhvr>
                                    </p:animEffect>
                                  </p:childTnLst>
                                </p:cTn>
                              </p:par>
                            </p:childTnLst>
                          </p:cTn>
                        </p:par>
                        <p:par>
                          <p:cTn id="113" fill="hold" nodeType="afterGroup">
                            <p:stCondLst>
                              <p:cond delay="7600"/>
                            </p:stCondLst>
                            <p:childTnLst>
                              <p:par>
                                <p:cTn id="114" presetID="52" presetClass="entr" presetSubtype="0" fill="hold" nodeType="afterEffect">
                                  <p:stCondLst>
                                    <p:cond delay="0"/>
                                  </p:stCondLst>
                                  <p:childTnLst>
                                    <p:set>
                                      <p:cBhvr>
                                        <p:cTn id="115" dur="1" fill="hold">
                                          <p:stCondLst>
                                            <p:cond delay="0"/>
                                          </p:stCondLst>
                                        </p:cTn>
                                        <p:tgtEl>
                                          <p:spTgt spid="11309"/>
                                        </p:tgtEl>
                                        <p:attrNameLst>
                                          <p:attrName>style.visibility</p:attrName>
                                        </p:attrNameLst>
                                      </p:cBhvr>
                                      <p:to>
                                        <p:strVal val="visible"/>
                                      </p:to>
                                    </p:set>
                                    <p:animScale>
                                      <p:cBhvr>
                                        <p:cTn id="116" dur="500" decel="50000" fill="hold">
                                          <p:stCondLst>
                                            <p:cond delay="0"/>
                                          </p:stCondLst>
                                        </p:cTn>
                                        <p:tgtEl>
                                          <p:spTgt spid="113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7" dur="500" decel="50000" fill="hold">
                                          <p:stCondLst>
                                            <p:cond delay="0"/>
                                          </p:stCondLst>
                                        </p:cTn>
                                        <p:tgtEl>
                                          <p:spTgt spid="11309"/>
                                        </p:tgtEl>
                                        <p:attrNameLst>
                                          <p:attrName>ppt_x,ppt_y</p:attrName>
                                        </p:attrNameLst>
                                      </p:cBhvr>
                                      <p:rCtr x="0" y="0"/>
                                    </p:animMotion>
                                    <p:animEffect>
                                      <p:cBhvr>
                                        <p:cTn id="118" dur="500"/>
                                        <p:tgtEl>
                                          <p:spTgt spid="11309"/>
                                        </p:tgtEl>
                                      </p:cBhvr>
                                    </p:animEffect>
                                  </p:childTnLst>
                                </p:cTn>
                              </p:par>
                            </p:childTnLst>
                          </p:cTn>
                        </p:par>
                        <p:par>
                          <p:cTn id="119" fill="hold" nodeType="afterGroup">
                            <p:stCondLst>
                              <p:cond delay="8100"/>
                            </p:stCondLst>
                            <p:childTnLst>
                              <p:par>
                                <p:cTn id="120" presetID="22" presetClass="entr" presetSubtype="4" fill="hold" grpId="0" nodeType="afterEffect">
                                  <p:stCondLst>
                                    <p:cond delay="0"/>
                                  </p:stCondLst>
                                  <p:childTnLst>
                                    <p:set>
                                      <p:cBhvr>
                                        <p:cTn id="121" dur="1" fill="hold">
                                          <p:stCondLst>
                                            <p:cond delay="0"/>
                                          </p:stCondLst>
                                        </p:cTn>
                                        <p:tgtEl>
                                          <p:spTgt spid="11293"/>
                                        </p:tgtEl>
                                        <p:attrNameLst>
                                          <p:attrName>style.visibility</p:attrName>
                                        </p:attrNameLst>
                                      </p:cBhvr>
                                      <p:to>
                                        <p:strVal val="visible"/>
                                      </p:to>
                                    </p:set>
                                    <p:animEffect>
                                      <p:cBhvr>
                                        <p:cTn id="122" dur="250"/>
                                        <p:tgtEl>
                                          <p:spTgt spid="11293"/>
                                        </p:tgtEl>
                                      </p:cBhvr>
                                    </p:animEffect>
                                  </p:childTnLst>
                                </p:cTn>
                              </p:par>
                            </p:childTnLst>
                          </p:cTn>
                        </p:par>
                        <p:par>
                          <p:cTn id="123" fill="hold" nodeType="afterGroup">
                            <p:stCondLst>
                              <p:cond delay="8350"/>
                            </p:stCondLst>
                            <p:childTnLst>
                              <p:par>
                                <p:cTn id="124" presetID="10" presetClass="entr" presetSubtype="0" fill="hold" grpId="0" nodeType="afterEffect">
                                  <p:stCondLst>
                                    <p:cond delay="0"/>
                                  </p:stCondLst>
                                  <p:childTnLst>
                                    <p:set>
                                      <p:cBhvr>
                                        <p:cTn id="125" dur="1" fill="hold">
                                          <p:stCondLst>
                                            <p:cond delay="0"/>
                                          </p:stCondLst>
                                        </p:cTn>
                                        <p:tgtEl>
                                          <p:spTgt spid="11316"/>
                                        </p:tgtEl>
                                        <p:attrNameLst>
                                          <p:attrName>style.visibility</p:attrName>
                                        </p:attrNameLst>
                                      </p:cBhvr>
                                      <p:to>
                                        <p:strVal val="visible"/>
                                      </p:to>
                                    </p:set>
                                    <p:animEffect>
                                      <p:cBhvr>
                                        <p:cTn id="126" dur="250"/>
                                        <p:tgtEl>
                                          <p:spTgt spid="11316"/>
                                        </p:tgtEl>
                                      </p:cBhvr>
                                    </p:animEffect>
                                  </p:childTnLst>
                                </p:cTn>
                              </p:par>
                            </p:childTnLst>
                          </p:cTn>
                        </p:par>
                        <p:par>
                          <p:cTn id="127" fill="hold" nodeType="afterGroup">
                            <p:stCondLst>
                              <p:cond delay="8600"/>
                            </p:stCondLst>
                            <p:childTnLst>
                              <p:par>
                                <p:cTn id="128" presetID="31" presetClass="entr" presetSubtype="0" fill="hold" grpId="0" nodeType="afterEffect">
                                  <p:stCondLst>
                                    <p:cond delay="0"/>
                                  </p:stCondLst>
                                  <p:iterate type="lt">
                                    <p:tmPct val="5000"/>
                                  </p:iterate>
                                  <p:childTnLst>
                                    <p:set>
                                      <p:cBhvr>
                                        <p:cTn id="129" dur="1" fill="hold">
                                          <p:stCondLst>
                                            <p:cond delay="0"/>
                                          </p:stCondLst>
                                        </p:cTn>
                                        <p:tgtEl>
                                          <p:spTgt spid="11318"/>
                                        </p:tgtEl>
                                        <p:attrNameLst>
                                          <p:attrName>style.visibility</p:attrName>
                                        </p:attrNameLst>
                                      </p:cBhvr>
                                      <p:to>
                                        <p:strVal val="visible"/>
                                      </p:to>
                                    </p:set>
                                    <p:anim calcmode="lin" valueType="num">
                                      <p:cBhvr>
                                        <p:cTn id="130" dur="250" fill="hold"/>
                                        <p:tgtEl>
                                          <p:spTgt spid="11318"/>
                                        </p:tgtEl>
                                        <p:attrNameLst>
                                          <p:attrName>ppt_w</p:attrName>
                                        </p:attrNameLst>
                                      </p:cBhvr>
                                      <p:tavLst>
                                        <p:tav tm="0">
                                          <p:val>
                                            <p:fltVal val="0"/>
                                          </p:val>
                                        </p:tav>
                                        <p:tav tm="100000">
                                          <p:val>
                                            <p:strVal val="#ppt_w"/>
                                          </p:val>
                                        </p:tav>
                                      </p:tavLst>
                                    </p:anim>
                                    <p:anim calcmode="lin" valueType="num">
                                      <p:cBhvr>
                                        <p:cTn id="131" dur="250" fill="hold"/>
                                        <p:tgtEl>
                                          <p:spTgt spid="11318"/>
                                        </p:tgtEl>
                                        <p:attrNameLst>
                                          <p:attrName>ppt_h</p:attrName>
                                        </p:attrNameLst>
                                      </p:cBhvr>
                                      <p:tavLst>
                                        <p:tav tm="0">
                                          <p:val>
                                            <p:fltVal val="0"/>
                                          </p:val>
                                        </p:tav>
                                        <p:tav tm="100000">
                                          <p:val>
                                            <p:strVal val="#ppt_h"/>
                                          </p:val>
                                        </p:tav>
                                      </p:tavLst>
                                    </p:anim>
                                    <p:anim calcmode="lin" valueType="num">
                                      <p:cBhvr>
                                        <p:cTn id="132" dur="250" fill="hold"/>
                                        <p:tgtEl>
                                          <p:spTgt spid="11318"/>
                                        </p:tgtEl>
                                        <p:attrNameLst>
                                          <p:attrName>style.rotation</p:attrName>
                                        </p:attrNameLst>
                                      </p:cBhvr>
                                      <p:tavLst>
                                        <p:tav tm="0">
                                          <p:val>
                                            <p:fltVal val="90"/>
                                          </p:val>
                                        </p:tav>
                                        <p:tav tm="100000">
                                          <p:val>
                                            <p:fltVal val="0"/>
                                          </p:val>
                                        </p:tav>
                                      </p:tavLst>
                                    </p:anim>
                                    <p:animEffect>
                                      <p:cBhvr>
                                        <p:cTn id="133" dur="250"/>
                                        <p:tgtEl>
                                          <p:spTgt spid="11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7" grpId="0" bldLvl="0" autoUpdateAnimBg="0"/>
      <p:bldP spid="11288" grpId="0" bldLvl="0" autoUpdateAnimBg="0"/>
      <p:bldP spid="11289" grpId="0" bldLvl="0" animBg="1" autoUpdateAnimBg="0"/>
      <p:bldP spid="11290" grpId="0" bldLvl="0" animBg="1" autoUpdateAnimBg="0"/>
      <p:bldP spid="11291" grpId="0" bldLvl="0" animBg="1" autoUpdateAnimBg="0"/>
      <p:bldP spid="11292" grpId="0" bldLvl="0" animBg="1" autoUpdateAnimBg="0"/>
      <p:bldP spid="11293" grpId="0" bldLvl="0" animBg="1" autoUpdateAnimBg="0"/>
      <p:bldP spid="11312" grpId="0" bldLvl="0" autoUpdateAnimBg="0"/>
      <p:bldP spid="11313" grpId="0" bldLvl="0" autoUpdateAnimBg="0"/>
      <p:bldP spid="11314" grpId="0" bldLvl="0" autoUpdateAnimBg="0"/>
      <p:bldP spid="11315" grpId="0" bldLvl="0" autoUpdateAnimBg="0"/>
      <p:bldP spid="11316" grpId="0" bldLvl="0" autoUpdateAnimBg="0"/>
      <p:bldP spid="11317" grpId="0" bldLvl="0" autoUpdateAnimBg="0"/>
      <p:bldP spid="11318" grpId="0" bldLvl="0" autoUpdateAnimBg="0"/>
      <p:bldP spid="11319" grpId="0" bldLvl="0" autoUpdateAnimBg="0"/>
      <p:bldP spid="11320" grpId="0" bldLvl="0" autoUpdateAnimBg="0"/>
      <p:bldP spid="11321" grpId="0" bldLvl="0" autoUpdateAnimBg="0"/>
      <p:bldP spid="11327" grpId="0" bldLvl="0" autoUpdateAnimBg="0"/>
    </p:bldLst>
  </p:timing>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TotalTime>
  <Pages>0</Pages>
  <Words>1301</Words>
  <Characters>0</Characters>
  <Application>Microsoft Office PowerPoint</Application>
  <DocSecurity>0</DocSecurity>
  <PresentationFormat>全屏显示(16:9)</PresentationFormat>
  <Lines>0</Lines>
  <Paragraphs>167</Paragraphs>
  <Slides>17</Slides>
  <Notes>4</Notes>
  <HiddenSlides>0</HiddenSlides>
  <MMClips>2</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17</vt:i4>
      </vt:variant>
    </vt:vector>
  </HeadingPairs>
  <TitlesOfParts>
    <vt:vector size="28" baseType="lpstr">
      <vt:lpstr>Exo</vt:lpstr>
      <vt:lpstr>方正汉真广标简体</vt:lpstr>
      <vt:lpstr>宋体</vt:lpstr>
      <vt:lpstr>微软雅黑</vt:lpstr>
      <vt:lpstr>造字工房悦黑体验版常规体</vt:lpstr>
      <vt:lpstr>Arial</vt:lpstr>
      <vt:lpstr>Calibri</vt:lpstr>
      <vt:lpstr>Calibri Light</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247</cp:revision>
  <dcterms:created xsi:type="dcterms:W3CDTF">2015-04-15T07:04:50Z</dcterms:created>
  <dcterms:modified xsi:type="dcterms:W3CDTF">2016-11-06T09:44:08Z</dcterms:modified>
  <cp:category>锐旗设计；https://9ppt.taobao.com</cp:category>
</cp:coreProperties>
</file>